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27"/>
  </p:notesMasterIdLst>
  <p:sldIdLst>
    <p:sldId id="307" r:id="rId2"/>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30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5" autoAdjust="0"/>
    <p:restoredTop sz="94660"/>
  </p:normalViewPr>
  <p:slideViewPr>
    <p:cSldViewPr>
      <p:cViewPr>
        <p:scale>
          <a:sx n="60" d="100"/>
          <a:sy n="60" d="100"/>
        </p:scale>
        <p:origin x="-1710"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0EF80-0401-402E-8559-C2844AFE1BB5}" type="datetimeFigureOut">
              <a:rPr lang="en-US" smtClean="0"/>
              <a:t>5/4/2020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AC39B0-2ABC-4DB2-885D-D12EE1A579E3}" type="slidenum">
              <a:rPr lang="en-US" smtClean="0"/>
              <a:t>‹#›</a:t>
            </a:fld>
            <a:endParaRPr lang="en-US" dirty="0"/>
          </a:p>
        </p:txBody>
      </p:sp>
    </p:spTree>
    <p:extLst>
      <p:ext uri="{BB962C8B-B14F-4D97-AF65-F5344CB8AC3E}">
        <p14:creationId xmlns:p14="http://schemas.microsoft.com/office/powerpoint/2010/main" val="214303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5/4/2020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5/4/2020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5/4/2020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0000000-1234-1234-1234-123412341234}" type="slidenum">
              <a:rPr lang="en" smtClean="0"/>
              <a:pPr/>
              <a:t>‹#›</a:t>
            </a:fld>
            <a:endParaRPr lang="e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5/4/2020</a:t>
            </a:fld>
            <a:endParaRPr lang="en-US" dirty="0"/>
          </a:p>
        </p:txBody>
      </p:sp>
      <p:sp>
        <p:nvSpPr>
          <p:cNvPr id="9" name="Slide Number Placeholder 8"/>
          <p:cNvSpPr>
            <a:spLocks noGrp="1"/>
          </p:cNvSpPr>
          <p:nvPr>
            <p:ph type="sldNum" sz="quarter" idx="11"/>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5/4/2020</a:t>
            </a:fld>
            <a:endParaRPr lang="en-US" dirty="0"/>
          </a:p>
        </p:txBody>
      </p:sp>
      <p:sp>
        <p:nvSpPr>
          <p:cNvPr id="10" name="TextBox 9"/>
          <p:cNvSpPr txBox="1"/>
          <p:nvPr userDrawn="1"/>
        </p:nvSpPr>
        <p:spPr>
          <a:xfrm rot="19456705">
            <a:off x="-862370" y="2752900"/>
            <a:ext cx="10467485" cy="1107996"/>
          </a:xfrm>
          <a:prstGeom prst="rect">
            <a:avLst/>
          </a:prstGeom>
          <a:noFill/>
        </p:spPr>
        <p:txBody>
          <a:bodyPr wrap="square" rtlCol="0">
            <a:spAutoFit/>
          </a:bodyPr>
          <a:lstStyle/>
          <a:p>
            <a:pPr algn="ctr"/>
            <a:r>
              <a:rPr lang="fa-IR" sz="6600" baseline="0" dirty="0" smtClean="0">
                <a:solidFill>
                  <a:schemeClr val="bg2">
                    <a:lumMod val="60000"/>
                    <a:lumOff val="40000"/>
                  </a:schemeClr>
                </a:solidFill>
              </a:rPr>
              <a:t>محمد صلاحی</a:t>
            </a:r>
            <a:endParaRPr lang="en-US" sz="6600" dirty="0">
              <a:solidFill>
                <a:schemeClr val="bg2">
                  <a:lumMod val="60000"/>
                  <a:lumOff val="40000"/>
                </a:schemeClr>
              </a:solidFill>
            </a:endParaRPr>
          </a:p>
        </p:txBody>
      </p:sp>
      <p:sp>
        <p:nvSpPr>
          <p:cNvPr id="11" name="TextBox 10"/>
          <p:cNvSpPr txBox="1"/>
          <p:nvPr userDrawn="1"/>
        </p:nvSpPr>
        <p:spPr>
          <a:xfrm>
            <a:off x="-16931" y="6102783"/>
            <a:ext cx="9144000" cy="369332"/>
          </a:xfrm>
          <a:prstGeom prst="rect">
            <a:avLst/>
          </a:prstGeom>
          <a:noFill/>
        </p:spPr>
        <p:txBody>
          <a:bodyPr wrap="square" rtlCol="0">
            <a:spAutoFit/>
          </a:bodyPr>
          <a:lstStyle/>
          <a:p>
            <a:pPr algn="ctr"/>
            <a:r>
              <a:rPr lang="fa-IR" dirty="0" smtClean="0"/>
              <a:t>محمد صلاحی</a:t>
            </a:r>
            <a:endParaRPr lang="fa-IR" kern="0" dirty="0">
              <a:ea typeface="Sniglet"/>
              <a:cs typeface="2  Baran" pitchFamily="2" charset="-78"/>
              <a:sym typeface="Snigle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p:fade thruBlk="1"/>
  </p:transition>
  <p:timing>
    <p:tnLst>
      <p:par>
        <p:cTn id="1" dur="indefinite" restart="never" nodeType="tmRoot"/>
      </p:par>
    </p:tnLst>
  </p:timing>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a:t>
            </a:fld>
            <a:endParaRPr dirty="0"/>
          </a:p>
        </p:txBody>
      </p:sp>
      <p:sp>
        <p:nvSpPr>
          <p:cNvPr id="4" name="TextBox 3"/>
          <p:cNvSpPr txBox="1"/>
          <p:nvPr/>
        </p:nvSpPr>
        <p:spPr>
          <a:xfrm>
            <a:off x="304800" y="2133600"/>
            <a:ext cx="8458200" cy="3416320"/>
          </a:xfrm>
          <a:prstGeom prst="rect">
            <a:avLst/>
          </a:prstGeom>
          <a:noFill/>
        </p:spPr>
        <p:txBody>
          <a:bodyPr wrap="square" rtlCol="0">
            <a:spAutoFit/>
          </a:bodyPr>
          <a:lstStyle/>
          <a:p>
            <a:pPr algn="ctr" rtl="1"/>
            <a:r>
              <a:rPr lang="fa-IR" sz="7200" dirty="0" smtClean="0">
                <a:cs typeface="B Titr" pitchFamily="2" charset="-78"/>
              </a:rPr>
              <a:t>جلسه سوم</a:t>
            </a:r>
          </a:p>
          <a:p>
            <a:pPr algn="ctr" rtl="1"/>
            <a:r>
              <a:rPr lang="fa-IR" sz="7200" dirty="0" smtClean="0">
                <a:cs typeface="B Titr" pitchFamily="2" charset="-78"/>
              </a:rPr>
              <a:t>حل مسئله و راهبردهای آن</a:t>
            </a:r>
          </a:p>
        </p:txBody>
      </p:sp>
    </p:spTree>
    <p:extLst>
      <p:ext uri="{BB962C8B-B14F-4D97-AF65-F5344CB8AC3E}">
        <p14:creationId xmlns:p14="http://schemas.microsoft.com/office/powerpoint/2010/main" val="459327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10</a:t>
            </a:fld>
            <a:endParaRPr dirty="0"/>
          </a:p>
        </p:txBody>
      </p:sp>
      <p:sp>
        <p:nvSpPr>
          <p:cNvPr id="4" name="TextBox 3"/>
          <p:cNvSpPr txBox="1"/>
          <p:nvPr/>
        </p:nvSpPr>
        <p:spPr>
          <a:xfrm>
            <a:off x="21021" y="12898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کشیدن یک شکل مناسب می تواند به حل مسئله کمک کند یا به طور کامل آن </a:t>
            </a:r>
            <a:r>
              <a:rPr lang="fa-IR" sz="2400" dirty="0">
                <a:cs typeface="2  Baran" pitchFamily="2" charset="-78"/>
              </a:rPr>
              <a:t>را حل کند؛ به طوری که نیازی به نوشتن عملیات و محاسبه نباشد. </a:t>
            </a:r>
            <a:r>
              <a:rPr lang="fa-IR" sz="2400" dirty="0" smtClean="0">
                <a:cs typeface="2  Baran" pitchFamily="2" charset="-78"/>
              </a:rPr>
              <a:t>گاهی ممکن </a:t>
            </a:r>
            <a:r>
              <a:rPr lang="fa-IR" sz="2400" dirty="0">
                <a:cs typeface="2  Baran" pitchFamily="2" charset="-78"/>
              </a:rPr>
              <a:t>است شکل را فقط تصور کنید و آن را رسم </a:t>
            </a:r>
            <a:r>
              <a:rPr lang="fa-IR" sz="2400" dirty="0" smtClean="0">
                <a:cs typeface="2  Baran" pitchFamily="2" charset="-78"/>
              </a:rPr>
              <a:t>نکنید</a:t>
            </a:r>
            <a:r>
              <a:rPr lang="fa-IR" sz="2400" dirty="0">
                <a:cs typeface="2  Baran" pitchFamily="2" charset="-78"/>
              </a:rPr>
              <a:t>.</a:t>
            </a:r>
          </a:p>
          <a:p>
            <a:pPr marL="342900" indent="-342900" algn="r" rtl="1">
              <a:buFont typeface="Arial" pitchFamily="34" charset="0"/>
              <a:buChar char="•"/>
            </a:pPr>
            <a:r>
              <a:rPr lang="fa-IR" sz="2400" dirty="0">
                <a:cs typeface="2  Baran" pitchFamily="2" charset="-78"/>
              </a:rPr>
              <a:t>منظور از رسم شکل,نقاشی نیست؛ بلکه می توانید برای اين کار شکل </a:t>
            </a:r>
            <a:r>
              <a:rPr lang="fa-IR" sz="2400" dirty="0" smtClean="0">
                <a:cs typeface="2  Baran" pitchFamily="2" charset="-78"/>
              </a:rPr>
              <a:t>های ساده کشید.</a:t>
            </a:r>
            <a:endParaRPr lang="fa-IR" sz="2400" dirty="0">
              <a:cs typeface="2  Baran" pitchFamily="2" charset="-78"/>
            </a:endParaRP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راهبردهای رسم شکل</a:t>
            </a:r>
          </a:p>
        </p:txBody>
      </p:sp>
    </p:spTree>
    <p:extLst>
      <p:ext uri="{BB962C8B-B14F-4D97-AF65-F5344CB8AC3E}">
        <p14:creationId xmlns:p14="http://schemas.microsoft.com/office/powerpoint/2010/main" val="10318050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11</a:t>
            </a:fld>
            <a:endParaRPr dirty="0"/>
          </a:p>
        </p:txBody>
      </p:sp>
      <p:sp>
        <p:nvSpPr>
          <p:cNvPr id="4" name="TextBox 3"/>
          <p:cNvSpPr txBox="1"/>
          <p:nvPr/>
        </p:nvSpPr>
        <p:spPr>
          <a:xfrm>
            <a:off x="21021" y="1289800"/>
            <a:ext cx="8458200" cy="3046988"/>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در یک مزرعه روی هم ۲۰ مرغ و گاو وجود دارد. تعداد پاهای </a:t>
            </a:r>
            <a:r>
              <a:rPr lang="fa-IR" sz="2400" dirty="0" smtClean="0">
                <a:cs typeface="2  Baran" pitchFamily="2" charset="-78"/>
              </a:rPr>
              <a:t>آنها </a:t>
            </a:r>
            <a:r>
              <a:rPr lang="fa-IR" sz="2400" dirty="0">
                <a:cs typeface="2  Baran" pitchFamily="2" charset="-78"/>
              </a:rPr>
              <a:t>روی </a:t>
            </a:r>
            <a:r>
              <a:rPr lang="fa-IR" sz="2400" dirty="0" smtClean="0">
                <a:cs typeface="2  Baran" pitchFamily="2" charset="-78"/>
              </a:rPr>
              <a:t>هم  </a:t>
            </a:r>
            <a:r>
              <a:rPr lang="fa-IR" sz="2400" dirty="0">
                <a:cs typeface="2  Baran" pitchFamily="2" charset="-78"/>
              </a:rPr>
              <a:t>۵۶ تاست.</a:t>
            </a:r>
          </a:p>
          <a:p>
            <a:pPr marL="342900" indent="-342900" algn="r" rtl="1">
              <a:buFont typeface="Arial" pitchFamily="34" charset="0"/>
              <a:buChar char="•"/>
            </a:pPr>
            <a:r>
              <a:rPr lang="fa-IR" sz="2400" dirty="0">
                <a:cs typeface="2  Baran" pitchFamily="2" charset="-78"/>
              </a:rPr>
              <a:t>در این مزرعه چند مرغ است و چند گاو؟ (مرغ ها ۲ پا و گاوها ۴ پا دارند</a:t>
            </a:r>
            <a:r>
              <a:rPr lang="fa-IR" sz="2400" dirty="0" smtClean="0">
                <a:cs typeface="2  Baran" pitchFamily="2" charset="-78"/>
              </a:rPr>
              <a:t>.)</a:t>
            </a:r>
          </a:p>
          <a:p>
            <a:pPr marL="342900" indent="-342900" algn="r" rtl="1">
              <a:buFont typeface="Arial" pitchFamily="34" charset="0"/>
              <a:buChar char="•"/>
            </a:pPr>
            <a:r>
              <a:rPr lang="fa-IR" sz="2400" dirty="0" smtClean="0">
                <a:cs typeface="2  Baran" pitchFamily="2" charset="-78"/>
              </a:rPr>
              <a:t>فاطمه 1/2پولش </a:t>
            </a:r>
            <a:r>
              <a:rPr lang="fa-IR" sz="2400" dirty="0">
                <a:cs typeface="2  Baran" pitchFamily="2" charset="-78"/>
              </a:rPr>
              <a:t>را کتاب و </a:t>
            </a:r>
            <a:r>
              <a:rPr lang="fa-IR" sz="2400" dirty="0" smtClean="0">
                <a:cs typeface="2  Baran" pitchFamily="2" charset="-78"/>
              </a:rPr>
              <a:t>1/3 </a:t>
            </a:r>
            <a:r>
              <a:rPr lang="fa-IR" sz="2400" dirty="0">
                <a:cs typeface="2  Baran" pitchFamily="2" charset="-78"/>
              </a:rPr>
              <a:t>پولش را دفتر خرید. اگر برای فاطمه ۵۰۰۰ تومان مانده </a:t>
            </a:r>
            <a:r>
              <a:rPr lang="fa-IR" sz="2400" dirty="0" smtClean="0">
                <a:cs typeface="2  Baran" pitchFamily="2" charset="-78"/>
              </a:rPr>
              <a:t>باشد،کلّ </a:t>
            </a:r>
            <a:r>
              <a:rPr lang="fa-IR" sz="2400" dirty="0">
                <a:cs typeface="2  Baran" pitchFamily="2" charset="-78"/>
              </a:rPr>
              <a:t>پول او چقدر بوده است</a:t>
            </a:r>
            <a:r>
              <a:rPr lang="fa-IR" sz="2400" dirty="0" smtClean="0">
                <a:cs typeface="2  Baran" pitchFamily="2" charset="-78"/>
              </a:rPr>
              <a:t>؟</a:t>
            </a:r>
          </a:p>
          <a:p>
            <a:pPr marL="342900" indent="-342900" algn="r" rtl="1">
              <a:buFont typeface="Arial" pitchFamily="34" charset="0"/>
              <a:buChar char="•"/>
            </a:pPr>
            <a:r>
              <a:rPr lang="fa-IR" sz="2400" dirty="0" smtClean="0">
                <a:cs typeface="2  Baran" pitchFamily="2" charset="-78"/>
              </a:rPr>
              <a:t> </a:t>
            </a:r>
            <a:r>
              <a:rPr lang="fa-IR" sz="2400" dirty="0">
                <a:cs typeface="2  Baran" pitchFamily="2" charset="-78"/>
              </a:rPr>
              <a:t>قورباغه ای می خواهد از یک دیوار عمودی بالا درود.</a:t>
            </a:r>
          </a:p>
          <a:p>
            <a:pPr marL="342900" indent="-342900" algn="r" rtl="1">
              <a:buFont typeface="Arial" pitchFamily="34" charset="0"/>
              <a:buChar char="•"/>
            </a:pPr>
            <a:r>
              <a:rPr lang="fa-IR" sz="2400" dirty="0">
                <a:cs typeface="2  Baran" pitchFamily="2" charset="-78"/>
              </a:rPr>
              <a:t>او با هر چهش ۳ متر بالا می رود و هر بار ۲ متر سر می خورد و پایین می </a:t>
            </a:r>
            <a:r>
              <a:rPr lang="fa-IR" sz="2400" dirty="0" smtClean="0">
                <a:cs typeface="2  Baran" pitchFamily="2" charset="-78"/>
              </a:rPr>
              <a:t>آید. اگر </a:t>
            </a:r>
            <a:r>
              <a:rPr lang="fa-IR" sz="2400" dirty="0">
                <a:cs typeface="2  Baran" pitchFamily="2" charset="-78"/>
              </a:rPr>
              <a:t>ارتفاع دیوار ‎٩‏ متر باشد. او با چند جهش به بالای دیوار می رسد</a:t>
            </a:r>
            <a:r>
              <a:rPr lang="fa-IR" sz="2400" dirty="0" smtClean="0">
                <a:cs typeface="2  Baran" pitchFamily="2" charset="-78"/>
              </a:rPr>
              <a:t>؟</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a:cs typeface="B Titr" pitchFamily="2" charset="-78"/>
              </a:rPr>
              <a:t>مساله های زیر را فقط با راهبرد رسم شکل حل کنید</a:t>
            </a:r>
            <a:endParaRPr lang="fa-IR" sz="3600" dirty="0" smtClean="0">
              <a:cs typeface="B Titr" pitchFamily="2" charset="-78"/>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097" y="4038600"/>
            <a:ext cx="1763713"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1096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12</a:t>
            </a:fld>
            <a:endParaRPr dirty="0"/>
          </a:p>
        </p:txBody>
      </p:sp>
      <p:sp>
        <p:nvSpPr>
          <p:cNvPr id="4" name="TextBox 3"/>
          <p:cNvSpPr txBox="1"/>
          <p:nvPr/>
        </p:nvSpPr>
        <p:spPr>
          <a:xfrm>
            <a:off x="21021" y="1289800"/>
            <a:ext cx="8458200" cy="2308324"/>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 برای حل بعضی از مسئله ها باید همه حالت های ممکن را بنویسید.</a:t>
            </a:r>
          </a:p>
          <a:p>
            <a:pPr marL="342900" indent="-342900" algn="r" rtl="1">
              <a:buFont typeface="Arial" pitchFamily="34" charset="0"/>
              <a:buChar char="•"/>
            </a:pPr>
            <a:r>
              <a:rPr lang="fa-IR" sz="2400" dirty="0">
                <a:cs typeface="2  Baran" pitchFamily="2" charset="-78"/>
              </a:rPr>
              <a:t> برای اينکه هیچ حالتی از قلم نیفتد. لازم است آنها را با </a:t>
            </a:r>
            <a:r>
              <a:rPr lang="fa-IR" sz="2400" dirty="0" smtClean="0">
                <a:cs typeface="2  Baran" pitchFamily="2" charset="-78"/>
              </a:rPr>
              <a:t>نظم، الگو </a:t>
            </a:r>
            <a:r>
              <a:rPr lang="fa-IR" sz="2400" dirty="0">
                <a:cs typeface="2  Baran" pitchFamily="2" charset="-78"/>
              </a:rPr>
              <a:t>و ترتیبی مشخص بنویسید</a:t>
            </a:r>
            <a:r>
              <a:rPr lang="fa-IR" sz="2400" dirty="0" smtClean="0">
                <a:cs typeface="2  Baran" pitchFamily="2" charset="-78"/>
              </a:rPr>
              <a:t>.</a:t>
            </a:r>
          </a:p>
          <a:p>
            <a:pPr marL="342900" indent="-342900" algn="r" rtl="1">
              <a:buFont typeface="Arial" pitchFamily="34" charset="0"/>
              <a:buChar char="•"/>
            </a:pPr>
            <a:r>
              <a:rPr lang="fa-IR" sz="2400" dirty="0" smtClean="0">
                <a:cs typeface="2  Baran" pitchFamily="2" charset="-78"/>
              </a:rPr>
              <a:t>الگوسازی به شما کمک می کند تا مطمئن شوید همه حالت ها را نوشته اید.</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بنابراین در مسئله هایی که لازم است همه جواب ها و پاسخ های ممکن را </a:t>
            </a:r>
            <a:r>
              <a:rPr lang="fa-IR" sz="2400" dirty="0" smtClean="0">
                <a:cs typeface="2  Baran" pitchFamily="2" charset="-78"/>
              </a:rPr>
              <a:t>بنویسید، </a:t>
            </a:r>
            <a:r>
              <a:rPr lang="fa-IR" sz="2400" dirty="0">
                <a:cs typeface="2  Baran" pitchFamily="2" charset="-78"/>
              </a:rPr>
              <a:t>می توانید </a:t>
            </a:r>
            <a:r>
              <a:rPr lang="fa-IR" sz="2400" dirty="0" smtClean="0">
                <a:cs typeface="2  Baran" pitchFamily="2" charset="-78"/>
              </a:rPr>
              <a:t>از این </a:t>
            </a:r>
            <a:r>
              <a:rPr lang="fa-IR" sz="2400" dirty="0">
                <a:cs typeface="2  Baran" pitchFamily="2" charset="-78"/>
              </a:rPr>
              <a:t>راهبرد استفاده </a:t>
            </a:r>
            <a:r>
              <a:rPr lang="fa-IR" sz="2400" dirty="0" smtClean="0">
                <a:cs typeface="2  Baran" pitchFamily="2" charset="-78"/>
              </a:rPr>
              <a:t>کنید.</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 با توجه به نظم و ترتیبی که می سازید. به اين راهبرد تفکر نظام دار نیز می گویند.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الگوسازی</a:t>
            </a:r>
            <a:endParaRPr lang="fa-IR" sz="3600" dirty="0">
              <a:cs typeface="B Titr" pitchFamily="2" charset="-78"/>
            </a:endParaRPr>
          </a:p>
        </p:txBody>
      </p:sp>
    </p:spTree>
    <p:extLst>
      <p:ext uri="{BB962C8B-B14F-4D97-AF65-F5344CB8AC3E}">
        <p14:creationId xmlns:p14="http://schemas.microsoft.com/office/powerpoint/2010/main" val="326527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13</a:t>
            </a:fld>
            <a:endParaRPr dirty="0"/>
          </a:p>
        </p:txBody>
      </p:sp>
      <p:sp>
        <p:nvSpPr>
          <p:cNvPr id="4" name="TextBox 3"/>
          <p:cNvSpPr txBox="1"/>
          <p:nvPr/>
        </p:nvSpPr>
        <p:spPr>
          <a:xfrm>
            <a:off x="21021" y="1289800"/>
            <a:ext cx="8458200" cy="1200329"/>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دو عدد </a:t>
            </a:r>
            <a:r>
              <a:rPr lang="fa-IR" sz="2400" dirty="0" smtClean="0">
                <a:cs typeface="2  Baran" pitchFamily="2" charset="-78"/>
              </a:rPr>
              <a:t>طبیعی را </a:t>
            </a:r>
            <a:r>
              <a:rPr lang="fa-IR" sz="2400" dirty="0">
                <a:cs typeface="2  Baran" pitchFamily="2" charset="-78"/>
              </a:rPr>
              <a:t>پیدا کنید که حاصل ضرب آنها ۲۴ و </a:t>
            </a:r>
            <a:r>
              <a:rPr lang="fa-IR" sz="2400" dirty="0" smtClean="0">
                <a:cs typeface="2  Baran" pitchFamily="2" charset="-78"/>
              </a:rPr>
              <a:t>حاصل جمع آنها کمترین مقادیرباشد.</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تعداد زیادی سکه های ۵۰ و ۱۰۰ تومانی داریم. به چند </a:t>
            </a:r>
            <a:r>
              <a:rPr lang="fa-IR" sz="2400" dirty="0" smtClean="0">
                <a:cs typeface="2  Baran" pitchFamily="2" charset="-78"/>
              </a:rPr>
              <a:t>حالت می </a:t>
            </a:r>
            <a:r>
              <a:rPr lang="fa-IR" sz="2400" dirty="0">
                <a:cs typeface="2  Baran" pitchFamily="2" charset="-78"/>
              </a:rPr>
              <a:t>توان کرایه </a:t>
            </a:r>
            <a:r>
              <a:rPr lang="fa-IR" sz="2400" dirty="0" smtClean="0">
                <a:cs typeface="2  Baran" pitchFamily="2" charset="-78"/>
              </a:rPr>
              <a:t>500تومانی </a:t>
            </a:r>
            <a:r>
              <a:rPr lang="fa-IR" sz="2400" dirty="0">
                <a:cs typeface="2  Baran" pitchFamily="2" charset="-78"/>
              </a:rPr>
              <a:t>تاکسی </a:t>
            </a:r>
            <a:r>
              <a:rPr lang="fa-IR" sz="2400" dirty="0" smtClean="0">
                <a:cs typeface="2  Baran" pitchFamily="2" charset="-78"/>
              </a:rPr>
              <a:t>را پرداخت </a:t>
            </a:r>
            <a:r>
              <a:rPr lang="fa-IR" sz="2400" dirty="0">
                <a:cs typeface="2  Baran" pitchFamily="2" charset="-78"/>
              </a:rPr>
              <a:t>کرد؟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a:cs typeface="B Titr" pitchFamily="2" charset="-78"/>
              </a:rPr>
              <a:t>مساله های زیر را فقط با راهبرد الگو سازی حل کنید</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490129"/>
            <a:ext cx="2922587" cy="151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5052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14</a:t>
            </a:fld>
            <a:endParaRPr dirty="0"/>
          </a:p>
        </p:txBody>
      </p:sp>
      <p:sp>
        <p:nvSpPr>
          <p:cNvPr id="4" name="TextBox 3"/>
          <p:cNvSpPr txBox="1"/>
          <p:nvPr/>
        </p:nvSpPr>
        <p:spPr>
          <a:xfrm>
            <a:off x="21021" y="1289800"/>
            <a:ext cx="8458200" cy="2308324"/>
          </a:xfrm>
          <a:prstGeom prst="rect">
            <a:avLst/>
          </a:prstGeom>
          <a:noFill/>
        </p:spPr>
        <p:txBody>
          <a:bodyPr wrap="square" rtlCol="0">
            <a:spAutoFit/>
          </a:bodyPr>
          <a:lstStyle/>
          <a:p>
            <a:pPr algn="r" rtl="1"/>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به </a:t>
            </a:r>
            <a:r>
              <a:rPr lang="fa-IR" sz="2400" dirty="0" smtClean="0">
                <a:cs typeface="2  Baran" pitchFamily="2" charset="-78"/>
              </a:rPr>
              <a:t>شرایط </a:t>
            </a:r>
            <a:r>
              <a:rPr lang="fa-IR" sz="2400" dirty="0">
                <a:cs typeface="2  Baran" pitchFamily="2" charset="-78"/>
              </a:rPr>
              <a:t>و اطلاعات مسئله توجه کنید و حالت های نامطلوب و نادرست را </a:t>
            </a:r>
            <a:r>
              <a:rPr lang="fa-IR" sz="2400" dirty="0" smtClean="0">
                <a:cs typeface="2  Baran" pitchFamily="2" charset="-78"/>
              </a:rPr>
              <a:t>کنار بگذارید</a:t>
            </a:r>
            <a:r>
              <a:rPr lang="fa-IR" sz="2400" dirty="0">
                <a:cs typeface="2  Baran" pitchFamily="2" charset="-78"/>
              </a:rPr>
              <a:t>؛ آنگاه پاسخ مسئله یا همان حالت های مطلوب به دست می آیند.</a:t>
            </a:r>
          </a:p>
          <a:p>
            <a:pPr marL="342900" indent="-342900" algn="r" rtl="1">
              <a:buFont typeface="Arial" pitchFamily="34" charset="0"/>
              <a:buChar char="•"/>
            </a:pPr>
            <a:r>
              <a:rPr lang="fa-IR" sz="2400" dirty="0">
                <a:cs typeface="2  Baran" pitchFamily="2" charset="-78"/>
              </a:rPr>
              <a:t>برای پیداکردن </a:t>
            </a:r>
            <a:r>
              <a:rPr lang="fa-IR" sz="2400" dirty="0" smtClean="0">
                <a:cs typeface="2  Baran" pitchFamily="2" charset="-78"/>
              </a:rPr>
              <a:t>تمام </a:t>
            </a:r>
            <a:r>
              <a:rPr lang="fa-IR" sz="2400" dirty="0">
                <a:cs typeface="2  Baran" pitchFamily="2" charset="-78"/>
              </a:rPr>
              <a:t>حالت های ممکن می توانید از راهبرد الگوسازی </a:t>
            </a:r>
            <a:r>
              <a:rPr lang="fa-IR" sz="2400" dirty="0" smtClean="0">
                <a:cs typeface="2  Baran" pitchFamily="2" charset="-78"/>
              </a:rPr>
              <a:t>استفاده کنید</a:t>
            </a:r>
            <a:r>
              <a:rPr lang="fa-IR" sz="2400" dirty="0">
                <a:cs typeface="2  Baran" pitchFamily="2" charset="-78"/>
              </a:rPr>
              <a:t>. ابتدا فهرستی از تمام حالت ها به دست آورید؛ سپس با توجه به </a:t>
            </a:r>
            <a:r>
              <a:rPr lang="fa-IR" sz="2400" dirty="0" smtClean="0">
                <a:cs typeface="2  Baran" pitchFamily="2" charset="-78"/>
              </a:rPr>
              <a:t>شرایط گفته </a:t>
            </a:r>
            <a:r>
              <a:rPr lang="fa-IR" sz="2400" dirty="0">
                <a:cs typeface="2  Baran" pitchFamily="2" charset="-78"/>
              </a:rPr>
              <a:t>شده در </a:t>
            </a:r>
            <a:r>
              <a:rPr lang="fa-IR" sz="2400" dirty="0" smtClean="0">
                <a:cs typeface="2  Baran" pitchFamily="2" charset="-78"/>
              </a:rPr>
              <a:t>مسئله، </a:t>
            </a:r>
            <a:r>
              <a:rPr lang="fa-IR" sz="2400" dirty="0">
                <a:cs typeface="2  Baran" pitchFamily="2" charset="-78"/>
              </a:rPr>
              <a:t>حالت های نامطلوب را حذف کنبد.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حذف حالت های‌ نامطلوب</a:t>
            </a:r>
            <a:endParaRPr lang="fa-IR" sz="3600" dirty="0">
              <a:cs typeface="B Titr" pitchFamily="2" charset="-78"/>
            </a:endParaRPr>
          </a:p>
        </p:txBody>
      </p:sp>
    </p:spTree>
    <p:extLst>
      <p:ext uri="{BB962C8B-B14F-4D97-AF65-F5344CB8AC3E}">
        <p14:creationId xmlns:p14="http://schemas.microsoft.com/office/powerpoint/2010/main" val="3298073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15</a:t>
            </a:fld>
            <a:endParaRPr dirty="0"/>
          </a:p>
        </p:txBody>
      </p:sp>
      <p:sp>
        <p:nvSpPr>
          <p:cNvPr id="4" name="TextBox 3"/>
          <p:cNvSpPr txBox="1"/>
          <p:nvPr/>
        </p:nvSpPr>
        <p:spPr>
          <a:xfrm>
            <a:off x="21021" y="12898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مجموع سن سه نفر ۱۴ سال و حاصل ضرب سن آنها ۷۰ است. سن بزرگ ترین نفر چقدر است؟</a:t>
            </a:r>
          </a:p>
          <a:p>
            <a:pPr marL="342900" indent="-342900" algn="r" rtl="1">
              <a:buFont typeface="Arial" pitchFamily="34" charset="0"/>
              <a:buChar char="•"/>
            </a:pPr>
            <a:r>
              <a:rPr lang="fa-IR" sz="2400" dirty="0" smtClean="0">
                <a:cs typeface="2  Baran" pitchFamily="2" charset="-78"/>
              </a:rPr>
              <a:t>دوست </a:t>
            </a:r>
            <a:r>
              <a:rPr lang="fa-IR" sz="2400" dirty="0">
                <a:cs typeface="2  Baran" pitchFamily="2" charset="-78"/>
              </a:rPr>
              <a:t>شما یک عدد </a:t>
            </a:r>
            <a:r>
              <a:rPr lang="fa-IR" sz="2400" dirty="0" smtClean="0">
                <a:cs typeface="2  Baran" pitchFamily="2" charset="-78"/>
              </a:rPr>
              <a:t>حسابی </a:t>
            </a:r>
            <a:r>
              <a:rPr lang="fa-IR" sz="2400" dirty="0">
                <a:cs typeface="2  Baran" pitchFamily="2" charset="-78"/>
              </a:rPr>
              <a:t>کوچک تر از ۱۰۰ را در نظر گرفت. شما باید با طرح چند </a:t>
            </a:r>
            <a:r>
              <a:rPr lang="fa-IR" sz="2400" dirty="0" smtClean="0">
                <a:cs typeface="2  Baran" pitchFamily="2" charset="-78"/>
              </a:rPr>
              <a:t>سوال عدد </a:t>
            </a:r>
            <a:r>
              <a:rPr lang="fa-IR" sz="2400" dirty="0">
                <a:cs typeface="2  Baran" pitchFamily="2" charset="-78"/>
              </a:rPr>
              <a:t>مورد نظر را پیدا کنید. او فقط می تواند به سوال های شما بله و خیر بگوید. چگونه می </a:t>
            </a:r>
            <a:r>
              <a:rPr lang="fa-IR" sz="2400" dirty="0" smtClean="0">
                <a:cs typeface="2  Baran" pitchFamily="2" charset="-78"/>
              </a:rPr>
              <a:t>توان عدد </a:t>
            </a:r>
            <a:r>
              <a:rPr lang="fa-IR" sz="2400" dirty="0">
                <a:cs typeface="2  Baran" pitchFamily="2" charset="-78"/>
              </a:rPr>
              <a:t>مورد نظر را پیدا کرد</a:t>
            </a:r>
            <a:r>
              <a:rPr lang="fa-IR" sz="2400" dirty="0" smtClean="0">
                <a:cs typeface="2  Baran" pitchFamily="2" charset="-78"/>
              </a:rPr>
              <a:t>؟</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a:cs typeface="B Titr" pitchFamily="2" charset="-78"/>
              </a:rPr>
              <a:t>مساله های زیر را با راهبرد الگو سازی حل کنید</a:t>
            </a:r>
          </a:p>
        </p:txBody>
      </p:sp>
    </p:spTree>
    <p:extLst>
      <p:ext uri="{BB962C8B-B14F-4D97-AF65-F5344CB8AC3E}">
        <p14:creationId xmlns:p14="http://schemas.microsoft.com/office/powerpoint/2010/main" val="720019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16</a:t>
            </a:fld>
            <a:endParaRPr dirty="0"/>
          </a:p>
        </p:txBody>
      </p:sp>
      <p:sp>
        <p:nvSpPr>
          <p:cNvPr id="4" name="TextBox 3"/>
          <p:cNvSpPr txBox="1"/>
          <p:nvPr/>
        </p:nvSpPr>
        <p:spPr>
          <a:xfrm>
            <a:off x="21021" y="12898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در ریاضی با دو نوع الگوی عددی </a:t>
            </a:r>
            <a:r>
              <a:rPr lang="fa-IR" sz="2400" dirty="0" smtClean="0">
                <a:cs typeface="2  Baran" pitchFamily="2" charset="-78"/>
              </a:rPr>
              <a:t>یا </a:t>
            </a:r>
            <a:r>
              <a:rPr lang="fa-IR" sz="2400" dirty="0">
                <a:cs typeface="2  Baran" pitchFamily="2" charset="-78"/>
              </a:rPr>
              <a:t>هندسی روبه رو می شویم. </a:t>
            </a:r>
            <a:r>
              <a:rPr lang="fa-IR" sz="2400" dirty="0" smtClean="0">
                <a:cs typeface="2  Baran" pitchFamily="2" charset="-78"/>
              </a:rPr>
              <a:t>کشف الگوی </a:t>
            </a:r>
            <a:r>
              <a:rPr lang="fa-IR" sz="2400" dirty="0">
                <a:cs typeface="2  Baran" pitchFamily="2" charset="-78"/>
              </a:rPr>
              <a:t>رابطه و نظم موجود در بین دنباله های عددی </a:t>
            </a:r>
            <a:r>
              <a:rPr lang="fa-IR" sz="2400" dirty="0" smtClean="0">
                <a:cs typeface="2  Baran" pitchFamily="2" charset="-78"/>
              </a:rPr>
              <a:t>یا </a:t>
            </a:r>
            <a:r>
              <a:rPr lang="fa-IR" sz="2400" dirty="0">
                <a:cs typeface="2  Baran" pitchFamily="2" charset="-78"/>
              </a:rPr>
              <a:t>هندسی </a:t>
            </a:r>
            <a:r>
              <a:rPr lang="fa-IR" sz="2400" dirty="0" smtClean="0">
                <a:cs typeface="2  Baran" pitchFamily="2" charset="-78"/>
              </a:rPr>
              <a:t>کمک می </a:t>
            </a:r>
            <a:r>
              <a:rPr lang="fa-IR" sz="2400" dirty="0">
                <a:cs typeface="2  Baran" pitchFamily="2" charset="-78"/>
              </a:rPr>
              <a:t>کند تا بتوانید خواسته مسئله را به دست آورید.این راهبرد در </a:t>
            </a:r>
            <a:r>
              <a:rPr lang="fa-IR" sz="2400" dirty="0" smtClean="0">
                <a:cs typeface="2  Baran" pitchFamily="2" charset="-78"/>
              </a:rPr>
              <a:t>مسئله هایی کاربرد دارد که بین شکل ها یا عددها, </a:t>
            </a:r>
            <a:r>
              <a:rPr lang="fa-IR" sz="2400" dirty="0">
                <a:cs typeface="2  Baran" pitchFamily="2" charset="-78"/>
              </a:rPr>
              <a:t>الگو و رابطه </a:t>
            </a:r>
            <a:r>
              <a:rPr lang="fa-IR" sz="2400" dirty="0" smtClean="0">
                <a:cs typeface="2  Baran" pitchFamily="2" charset="-78"/>
              </a:rPr>
              <a:t>خاصی وجود داشته باشد</a:t>
            </a:r>
            <a:endParaRPr lang="fa-IR" sz="2400" dirty="0">
              <a:cs typeface="2  Baran" pitchFamily="2" charset="-78"/>
            </a:endParaRP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الگویابی</a:t>
            </a:r>
            <a:endParaRPr lang="fa-IR" sz="3600" dirty="0">
              <a:cs typeface="B Titr" pitchFamily="2" charset="-78"/>
            </a:endParaRPr>
          </a:p>
        </p:txBody>
      </p:sp>
    </p:spTree>
    <p:extLst>
      <p:ext uri="{BB962C8B-B14F-4D97-AF65-F5344CB8AC3E}">
        <p14:creationId xmlns:p14="http://schemas.microsoft.com/office/powerpoint/2010/main" val="3715409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17</a:t>
            </a:fld>
            <a:endParaRPr dirty="0"/>
          </a:p>
        </p:txBody>
      </p:sp>
      <p:sp>
        <p:nvSpPr>
          <p:cNvPr id="4" name="TextBox 3"/>
          <p:cNvSpPr txBox="1"/>
          <p:nvPr/>
        </p:nvSpPr>
        <p:spPr>
          <a:xfrm>
            <a:off x="21021" y="1289800"/>
            <a:ext cx="8458200" cy="830997"/>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شکل دهم با چند چوب کبریت ساخته می شود؟ چرا؟</a:t>
            </a:r>
          </a:p>
          <a:p>
            <a:pPr marL="342900" indent="-342900" algn="r" rtl="1">
              <a:buFont typeface="Arial" pitchFamily="34" charset="0"/>
              <a:buChar char="•"/>
            </a:pPr>
            <a:endParaRPr lang="fa-IR" sz="2400" dirty="0">
              <a:cs typeface="2  Baran" pitchFamily="2" charset="-78"/>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877" y="2362200"/>
            <a:ext cx="7814487" cy="203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91090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18</a:t>
            </a:fld>
            <a:endParaRPr dirty="0"/>
          </a:p>
        </p:txBody>
      </p:sp>
      <p:sp>
        <p:nvSpPr>
          <p:cNvPr id="4" name="TextBox 3"/>
          <p:cNvSpPr txBox="1"/>
          <p:nvPr/>
        </p:nvSpPr>
        <p:spPr>
          <a:xfrm>
            <a:off x="21021" y="1289800"/>
            <a:ext cx="8458200" cy="2677656"/>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ممکن است حل </a:t>
            </a:r>
            <a:r>
              <a:rPr lang="fa-IR" sz="2400" dirty="0">
                <a:cs typeface="2  Baran" pitchFamily="2" charset="-78"/>
              </a:rPr>
              <a:t>یک </a:t>
            </a:r>
            <a:r>
              <a:rPr lang="fa-IR" sz="2400" dirty="0" smtClean="0">
                <a:cs typeface="2  Baran" pitchFamily="2" charset="-78"/>
              </a:rPr>
              <a:t>مسئله</a:t>
            </a:r>
            <a:r>
              <a:rPr lang="fa-IR" sz="2400" dirty="0">
                <a:cs typeface="2  Baran" pitchFamily="2" charset="-78"/>
              </a:rPr>
              <a:t>،</a:t>
            </a:r>
            <a:r>
              <a:rPr lang="fa-IR" sz="2400" dirty="0" smtClean="0">
                <a:cs typeface="2  Baran" pitchFamily="2" charset="-78"/>
              </a:rPr>
              <a:t> </a:t>
            </a:r>
            <a:r>
              <a:rPr lang="fa-IR" sz="2400" dirty="0">
                <a:cs typeface="2  Baran" pitchFamily="2" charset="-78"/>
              </a:rPr>
              <a:t>روش و راه حل مستقیمی نداشته </a:t>
            </a:r>
            <a:r>
              <a:rPr lang="fa-IR" sz="2400" dirty="0" smtClean="0">
                <a:cs typeface="2  Baran" pitchFamily="2" charset="-78"/>
              </a:rPr>
              <a:t>باشد راه </a:t>
            </a:r>
            <a:r>
              <a:rPr lang="fa-IR" sz="2400" dirty="0">
                <a:cs typeface="2  Baran" pitchFamily="2" charset="-78"/>
              </a:rPr>
              <a:t>رسیدن به جواب آن طولانی و دشوار باشد</a:t>
            </a:r>
            <a:r>
              <a:rPr lang="fa-IR" sz="2400" dirty="0" smtClean="0">
                <a:cs typeface="2  Baran" pitchFamily="2" charset="-78"/>
              </a:rPr>
              <a:t>.</a:t>
            </a:r>
          </a:p>
          <a:p>
            <a:pPr marL="342900" indent="-342900" algn="r" rtl="1">
              <a:buFont typeface="Arial" pitchFamily="34" charset="0"/>
              <a:buChar char="•"/>
            </a:pPr>
            <a:r>
              <a:rPr lang="fa-IR" sz="2400" dirty="0" smtClean="0">
                <a:cs typeface="2  Baran" pitchFamily="2" charset="-78"/>
              </a:rPr>
              <a:t>شما </a:t>
            </a:r>
            <a:r>
              <a:rPr lang="fa-IR" sz="2400" dirty="0">
                <a:cs typeface="2  Baran" pitchFamily="2" charset="-78"/>
              </a:rPr>
              <a:t>می توانید با یک روش منطقی و منظم پاسخ احتمالی مسئله </a:t>
            </a:r>
            <a:r>
              <a:rPr lang="fa-IR" sz="2400" dirty="0" smtClean="0">
                <a:cs typeface="2  Baran" pitchFamily="2" charset="-78"/>
              </a:rPr>
              <a:t>را حدس </a:t>
            </a:r>
            <a:r>
              <a:rPr lang="fa-IR" sz="2400" dirty="0">
                <a:cs typeface="2  Baran" pitchFamily="2" charset="-78"/>
              </a:rPr>
              <a:t>بزنید؛ سپس با توجه به شرایط گفته شده در مسئله. حدس </a:t>
            </a:r>
            <a:r>
              <a:rPr lang="fa-IR" sz="2400" dirty="0" smtClean="0">
                <a:cs typeface="2  Baran" pitchFamily="2" charset="-78"/>
              </a:rPr>
              <a:t>خود را بررسی کنید و با </a:t>
            </a:r>
            <a:r>
              <a:rPr lang="fa-IR" sz="2400" dirty="0">
                <a:cs typeface="2  Baran" pitchFamily="2" charset="-78"/>
              </a:rPr>
              <a:t>توحه به نتیجه به دست آمده حدس بعدی را بزنید </a:t>
            </a:r>
            <a:r>
              <a:rPr lang="fa-IR" sz="2400" dirty="0" smtClean="0">
                <a:cs typeface="2  Baran" pitchFamily="2" charset="-78"/>
              </a:rPr>
              <a:t>تا کم </a:t>
            </a:r>
            <a:r>
              <a:rPr lang="fa-IR" sz="2400" dirty="0">
                <a:cs typeface="2  Baran" pitchFamily="2" charset="-78"/>
              </a:rPr>
              <a:t>کم به پاسخ مسئله نزدیک </a:t>
            </a:r>
            <a:r>
              <a:rPr lang="fa-IR" sz="2400" dirty="0" smtClean="0">
                <a:cs typeface="2  Baran" pitchFamily="2" charset="-78"/>
              </a:rPr>
              <a:t>شوید. برای </a:t>
            </a:r>
            <a:r>
              <a:rPr lang="fa-IR" sz="2400" dirty="0">
                <a:cs typeface="2  Baran" pitchFamily="2" charset="-78"/>
              </a:rPr>
              <a:t>نشان دادن حدس ها و آزمایش های خود راه حل مناسبی </a:t>
            </a:r>
            <a:r>
              <a:rPr lang="fa-IR" sz="2400" dirty="0" smtClean="0">
                <a:cs typeface="2  Baran" pitchFamily="2" charset="-78"/>
              </a:rPr>
              <a:t>پیدا کنید.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حدس و آزمایش</a:t>
            </a:r>
            <a:endParaRPr lang="fa-IR" sz="3600" dirty="0">
              <a:cs typeface="B Titr" pitchFamily="2" charset="-78"/>
            </a:endParaRPr>
          </a:p>
        </p:txBody>
      </p:sp>
    </p:spTree>
    <p:extLst>
      <p:ext uri="{BB962C8B-B14F-4D97-AF65-F5344CB8AC3E}">
        <p14:creationId xmlns:p14="http://schemas.microsoft.com/office/powerpoint/2010/main" val="30309207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19</a:t>
            </a:fld>
            <a:endParaRPr dirty="0"/>
          </a:p>
        </p:txBody>
      </p:sp>
      <p:sp>
        <p:nvSpPr>
          <p:cNvPr id="4" name="TextBox 3"/>
          <p:cNvSpPr txBox="1"/>
          <p:nvPr/>
        </p:nvSpPr>
        <p:spPr>
          <a:xfrm>
            <a:off x="21021" y="1289800"/>
            <a:ext cx="8458200" cy="830997"/>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20 دستگاه </a:t>
            </a:r>
            <a:r>
              <a:rPr lang="fa-IR" sz="2400" dirty="0">
                <a:cs typeface="2  Baran" pitchFamily="2" charset="-78"/>
              </a:rPr>
              <a:t>دوچرحه و سه چرحه در یک پارکینگ </a:t>
            </a:r>
            <a:r>
              <a:rPr lang="fa-IR" sz="2400" dirty="0" smtClean="0">
                <a:cs typeface="2  Baran" pitchFamily="2" charset="-78"/>
              </a:rPr>
              <a:t>وجود </a:t>
            </a:r>
            <a:r>
              <a:rPr lang="fa-IR" sz="2400" dirty="0">
                <a:cs typeface="2  Baran" pitchFamily="2" charset="-78"/>
              </a:rPr>
              <a:t>دارد. اگر </a:t>
            </a:r>
            <a:r>
              <a:rPr lang="fa-IR" sz="2400" dirty="0" smtClean="0">
                <a:cs typeface="2  Baran" pitchFamily="2" charset="-78"/>
              </a:rPr>
              <a:t>تعداد کل </a:t>
            </a:r>
            <a:r>
              <a:rPr lang="fa-IR" sz="2400" dirty="0">
                <a:cs typeface="2  Baran" pitchFamily="2" charset="-78"/>
              </a:rPr>
              <a:t>چرخ های آنها ۴۵ عدد </a:t>
            </a:r>
            <a:r>
              <a:rPr lang="fa-IR" sz="2400" dirty="0" smtClean="0">
                <a:cs typeface="2  Baran" pitchFamily="2" charset="-78"/>
              </a:rPr>
              <a:t>باشد، </a:t>
            </a:r>
            <a:r>
              <a:rPr lang="fa-IR" sz="2400" dirty="0">
                <a:cs typeface="2  Baran" pitchFamily="2" charset="-78"/>
              </a:rPr>
              <a:t>چند دوچرخه و چند سه چرخه </a:t>
            </a:r>
            <a:r>
              <a:rPr lang="fa-IR" sz="2400" dirty="0" smtClean="0">
                <a:cs typeface="2  Baran" pitchFamily="2" charset="-78"/>
              </a:rPr>
              <a:t>در پارکینگ </a:t>
            </a:r>
            <a:r>
              <a:rPr lang="fa-IR" sz="2400" dirty="0">
                <a:cs typeface="2  Baran" pitchFamily="2" charset="-78"/>
              </a:rPr>
              <a:t>وجود دارد</a:t>
            </a:r>
            <a:r>
              <a:rPr lang="fa-IR" sz="2400" dirty="0" smtClean="0">
                <a:cs typeface="2  Baran" pitchFamily="2" charset="-78"/>
              </a:rPr>
              <a:t>؟</a:t>
            </a:r>
            <a:endParaRPr lang="fa-IR" sz="2400" dirty="0">
              <a:cs typeface="2  Baran" pitchFamily="2" charset="-78"/>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62" y="2743200"/>
            <a:ext cx="3937000" cy="281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062" y="2451100"/>
            <a:ext cx="4319587" cy="310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7086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a:t>
            </a:fld>
            <a:endParaRPr dirty="0"/>
          </a:p>
        </p:txBody>
      </p:sp>
      <p:sp>
        <p:nvSpPr>
          <p:cNvPr id="4" name="TextBox 3"/>
          <p:cNvSpPr txBox="1"/>
          <p:nvPr/>
        </p:nvSpPr>
        <p:spPr>
          <a:xfrm>
            <a:off x="0" y="1524000"/>
            <a:ext cx="8458200" cy="4154984"/>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کسب توانایی حل مسئله از اهداف نهایی آموزش ریاضی هست. این مهارت نیازمند تمامی مهارت ها و توانایی هایی است که در ریاضی وجود دارد و به نحوی تمامی مهارت های ریاضی را به کار میگیرد. در این راستا موارد زیر باید  مورد توجه قرار گیرد.</a:t>
            </a:r>
          </a:p>
          <a:p>
            <a:pPr marL="342900" indent="-342900" algn="r" rtl="1">
              <a:buFont typeface="Arial" pitchFamily="34" charset="0"/>
              <a:buChar char="•"/>
            </a:pPr>
            <a:r>
              <a:rPr lang="fa-IR" sz="2400" dirty="0" smtClean="0">
                <a:cs typeface="2  Baran" pitchFamily="2" charset="-78"/>
              </a:rPr>
              <a:t>از طریق حل مسئله، دانش جدید ریاضی بنا شود.</a:t>
            </a:r>
          </a:p>
          <a:p>
            <a:pPr marL="342900" indent="-342900" algn="r" rtl="1">
              <a:buFont typeface="Arial" pitchFamily="34" charset="0"/>
              <a:buChar char="•"/>
            </a:pPr>
            <a:r>
              <a:rPr lang="fa-IR" sz="2400" dirty="0" smtClean="0">
                <a:cs typeface="2  Baran" pitchFamily="2" charset="-78"/>
              </a:rPr>
              <a:t>از راهبرد های متنوع حل مسئله برای فهمیدن و درک محتوای موضوعی مفهوم ریاضی استفاده شود.</a:t>
            </a:r>
          </a:p>
          <a:p>
            <a:pPr marL="342900" indent="-342900" algn="r" rtl="1">
              <a:buFont typeface="Arial" pitchFamily="34" charset="0"/>
              <a:buChar char="•"/>
            </a:pPr>
            <a:r>
              <a:rPr lang="fa-IR" sz="2400" dirty="0" smtClean="0">
                <a:cs typeface="2  Baran" pitchFamily="2" charset="-78"/>
              </a:rPr>
              <a:t>مسائل ریاضی را در ارتباط با محیط پیرامونی درک و حل کند.</a:t>
            </a:r>
          </a:p>
          <a:p>
            <a:pPr marL="342900" indent="-342900" algn="r" rtl="1">
              <a:buFont typeface="Arial" pitchFamily="34" charset="0"/>
              <a:buChar char="•"/>
            </a:pPr>
            <a:r>
              <a:rPr lang="fa-IR" sz="2400" dirty="0" smtClean="0">
                <a:cs typeface="2  Baran" pitchFamily="2" charset="-78"/>
              </a:rPr>
              <a:t>اطلاعات مورد نیاز برای حل یک مسئله بررسی و تعیین شوند و روش هایی برای به دست آوردن اطلاعات انتخاب شود و شاخص هایی برای جواب ها و راه حل های قابل قبول تعریف شود.</a:t>
            </a:r>
          </a:p>
          <a:p>
            <a:pPr marL="342900" indent="-342900" algn="r" rtl="1">
              <a:buFont typeface="Arial" pitchFamily="34" charset="0"/>
              <a:buChar char="•"/>
            </a:pPr>
            <a:r>
              <a:rPr lang="fa-IR" sz="2400" dirty="0" smtClean="0">
                <a:cs typeface="2  Baran" pitchFamily="2" charset="-78"/>
              </a:rPr>
              <a:t>روش گوناگون حل یک مسئله بررسی و ارزیابی شود.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حل مسئله</a:t>
            </a:r>
          </a:p>
        </p:txBody>
      </p:sp>
    </p:spTree>
    <p:extLst>
      <p:ext uri="{BB962C8B-B14F-4D97-AF65-F5344CB8AC3E}">
        <p14:creationId xmlns:p14="http://schemas.microsoft.com/office/powerpoint/2010/main" val="15637208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20</a:t>
            </a:fld>
            <a:endParaRPr dirty="0"/>
          </a:p>
        </p:txBody>
      </p:sp>
      <p:sp>
        <p:nvSpPr>
          <p:cNvPr id="4" name="TextBox 3"/>
          <p:cNvSpPr txBox="1"/>
          <p:nvPr/>
        </p:nvSpPr>
        <p:spPr>
          <a:xfrm>
            <a:off x="21021" y="12898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مسئله پیچیده و چند مرحله ای را به چند مسئله ساده تبدیل </a:t>
            </a:r>
            <a:r>
              <a:rPr lang="fa-IR" sz="2400" dirty="0" smtClean="0">
                <a:cs typeface="2  Baran" pitchFamily="2" charset="-78"/>
              </a:rPr>
              <a:t>کنید. فهرستی </a:t>
            </a:r>
            <a:r>
              <a:rPr lang="fa-IR" sz="2400" dirty="0">
                <a:cs typeface="2  Baran" pitchFamily="2" charset="-78"/>
              </a:rPr>
              <a:t>از این زیرمسئله ها را درست کنبد؛</a:t>
            </a:r>
          </a:p>
          <a:p>
            <a:pPr marL="342900" indent="-342900" algn="r" rtl="1">
              <a:buFont typeface="Arial" pitchFamily="34" charset="0"/>
              <a:buChar char="•"/>
            </a:pPr>
            <a:r>
              <a:rPr lang="fa-IR" sz="2400" dirty="0">
                <a:cs typeface="2  Baran" pitchFamily="2" charset="-78"/>
              </a:rPr>
              <a:t>سپس به ترتیب به آنها پاسخ دهید. اگر ترتیب زیرمسئله ها را </a:t>
            </a:r>
            <a:r>
              <a:rPr lang="fa-IR" sz="2400" dirty="0" smtClean="0">
                <a:cs typeface="2  Baran" pitchFamily="2" charset="-78"/>
              </a:rPr>
              <a:t>درست تشخیص داده باشید حل هر زیر مسئله به حل مسئله بعدی کمک </a:t>
            </a:r>
            <a:r>
              <a:rPr lang="fa-IR" sz="2400" dirty="0">
                <a:cs typeface="2  Baran" pitchFamily="2" charset="-78"/>
              </a:rPr>
              <a:t>می کند تا در نهایت به خواسته اصلی مسئله برسید.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زیرمسئله</a:t>
            </a:r>
            <a:endParaRPr lang="fa-IR" sz="3600" dirty="0">
              <a:cs typeface="B Titr" pitchFamily="2" charset="-78"/>
            </a:endParaRPr>
          </a:p>
        </p:txBody>
      </p:sp>
    </p:spTree>
    <p:extLst>
      <p:ext uri="{BB962C8B-B14F-4D97-AF65-F5344CB8AC3E}">
        <p14:creationId xmlns:p14="http://schemas.microsoft.com/office/powerpoint/2010/main" val="13981551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21</a:t>
            </a:fld>
            <a:endParaRPr dirty="0"/>
          </a:p>
        </p:txBody>
      </p:sp>
      <p:sp>
        <p:nvSpPr>
          <p:cNvPr id="4" name="TextBox 3"/>
          <p:cNvSpPr txBox="1"/>
          <p:nvPr/>
        </p:nvSpPr>
        <p:spPr>
          <a:xfrm>
            <a:off x="21021" y="12898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میوه فروشی، </a:t>
            </a:r>
            <a:r>
              <a:rPr lang="fa-IR" sz="2400" dirty="0">
                <a:cs typeface="2  Baran" pitchFamily="2" charset="-78"/>
              </a:rPr>
              <a:t>امروز ۴۰ کیلوگرم سیب به قیمت هرکیلوگرم ۲۵۰۰ تومان و </a:t>
            </a:r>
            <a:r>
              <a:rPr lang="fa-IR" sz="2400" dirty="0" smtClean="0">
                <a:cs typeface="2  Baran" pitchFamily="2" charset="-78"/>
              </a:rPr>
              <a:t>۸۰کیلوگرم </a:t>
            </a:r>
            <a:r>
              <a:rPr lang="fa-IR" sz="2400" dirty="0">
                <a:cs typeface="2  Baran" pitchFamily="2" charset="-78"/>
              </a:rPr>
              <a:t>پرتقال به قیمت هرکیلوگرم ۱۵۰۰ تومان خرید.</a:t>
            </a:r>
          </a:p>
          <a:p>
            <a:pPr marL="342900" indent="-342900" algn="r" rtl="1">
              <a:buFont typeface="Arial" pitchFamily="34" charset="0"/>
              <a:buChar char="•"/>
            </a:pPr>
            <a:r>
              <a:rPr lang="fa-IR" sz="2400" dirty="0" smtClean="0">
                <a:cs typeface="2  Baran" pitchFamily="2" charset="-78"/>
              </a:rPr>
              <a:t>او </a:t>
            </a:r>
            <a:r>
              <a:rPr lang="fa-IR" sz="2400" dirty="0">
                <a:cs typeface="2  Baran" pitchFamily="2" charset="-78"/>
              </a:rPr>
              <a:t>هر کیلوگرم سیب را ۳۰۰۰ تومان و هر کیلوگرم پرتقال را ۲۰۰۰ </a:t>
            </a:r>
            <a:r>
              <a:rPr lang="fa-IR" sz="2400" dirty="0" smtClean="0">
                <a:cs typeface="2  Baran" pitchFamily="2" charset="-78"/>
              </a:rPr>
              <a:t>تومان این </a:t>
            </a:r>
            <a:r>
              <a:rPr lang="fa-IR" sz="2400" dirty="0">
                <a:cs typeface="2  Baran" pitchFamily="2" charset="-78"/>
              </a:rPr>
              <a:t>میوه </a:t>
            </a:r>
            <a:r>
              <a:rPr lang="fa-IR" sz="2400" dirty="0" smtClean="0">
                <a:cs typeface="2  Baran" pitchFamily="2" charset="-78"/>
              </a:rPr>
              <a:t>فروش، از </a:t>
            </a:r>
            <a:r>
              <a:rPr lang="fa-IR" sz="2400" dirty="0">
                <a:cs typeface="2  Baran" pitchFamily="2" charset="-78"/>
              </a:rPr>
              <a:t>این کار خود چقدر سودبرده است</a:t>
            </a:r>
            <a:r>
              <a:rPr lang="fa-IR" sz="2400" dirty="0" smtClean="0">
                <a:cs typeface="2  Baran" pitchFamily="2" charset="-78"/>
              </a:rPr>
              <a:t>؟</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717" y="2730062"/>
            <a:ext cx="3875087" cy="288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43264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22</a:t>
            </a:fld>
            <a:endParaRPr dirty="0"/>
          </a:p>
        </p:txBody>
      </p:sp>
      <p:sp>
        <p:nvSpPr>
          <p:cNvPr id="4" name="TextBox 3"/>
          <p:cNvSpPr txBox="1"/>
          <p:nvPr/>
        </p:nvSpPr>
        <p:spPr>
          <a:xfrm>
            <a:off x="21021" y="1289800"/>
            <a:ext cx="8458200" cy="2308324"/>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برای حلْ بعضی از مسئله </a:t>
            </a:r>
            <a:r>
              <a:rPr lang="fa-IR" sz="2400" dirty="0" smtClean="0">
                <a:cs typeface="2  Baran" pitchFamily="2" charset="-78"/>
              </a:rPr>
              <a:t>ها، ابتدا </a:t>
            </a:r>
            <a:r>
              <a:rPr lang="fa-IR" sz="2400" dirty="0">
                <a:cs typeface="2  Baran" pitchFamily="2" charset="-78"/>
              </a:rPr>
              <a:t>مسئله ای ساده تر را که با مسئله اصلی در </a:t>
            </a:r>
            <a:r>
              <a:rPr lang="fa-IR" sz="2400" dirty="0" smtClean="0">
                <a:cs typeface="2  Baran" pitchFamily="2" charset="-78"/>
              </a:rPr>
              <a:t>ارتباط است،حل </a:t>
            </a:r>
            <a:r>
              <a:rPr lang="fa-IR" sz="2400" dirty="0">
                <a:cs typeface="2  Baran" pitchFamily="2" charset="-78"/>
              </a:rPr>
              <a:t>می کنیم. سپس بااستفاده از نتیجه و پاسخ مسئله ساده </a:t>
            </a:r>
            <a:r>
              <a:rPr lang="fa-IR" sz="2400" dirty="0" smtClean="0">
                <a:cs typeface="2  Baran" pitchFamily="2" charset="-78"/>
              </a:rPr>
              <a:t>شده، </a:t>
            </a:r>
            <a:r>
              <a:rPr lang="fa-IR" sz="2400" dirty="0">
                <a:cs typeface="2  Baran" pitchFamily="2" charset="-78"/>
              </a:rPr>
              <a:t>جواب </a:t>
            </a:r>
            <a:r>
              <a:rPr lang="fa-IR" sz="2400" dirty="0" smtClean="0">
                <a:cs typeface="2  Baran" pitchFamily="2" charset="-78"/>
              </a:rPr>
              <a:t>مسئله اصلی </a:t>
            </a:r>
            <a:r>
              <a:rPr lang="fa-IR" sz="2400" dirty="0">
                <a:cs typeface="2  Baran" pitchFamily="2" charset="-78"/>
              </a:rPr>
              <a:t>را به دست می آوریم.</a:t>
            </a:r>
          </a:p>
          <a:p>
            <a:pPr marL="342900" indent="-342900" algn="r" rtl="1">
              <a:buFont typeface="Arial" pitchFamily="34" charset="0"/>
              <a:buChar char="•"/>
            </a:pPr>
            <a:r>
              <a:rPr lang="fa-IR" sz="2400" dirty="0">
                <a:cs typeface="2  Baran" pitchFamily="2" charset="-78"/>
              </a:rPr>
              <a:t>برای ساده کردن مسئله می توان از عددهای تقریبی یا عددهای کوچک تر استفاده کرد.</a:t>
            </a:r>
          </a:p>
          <a:p>
            <a:pPr marL="342900" indent="-342900" algn="r" rtl="1">
              <a:buFont typeface="Arial" pitchFamily="34" charset="0"/>
              <a:buChar char="•"/>
            </a:pPr>
            <a:r>
              <a:rPr lang="fa-IR" sz="2400" dirty="0">
                <a:cs typeface="2  Baran" pitchFamily="2" charset="-78"/>
              </a:rPr>
              <a:t>برای نتیجه گیری و پیدا کردن پاسخ مسئله اصلی از راهبرد الگویابی استفاده می کنیم </a:t>
            </a:r>
            <a:r>
              <a:rPr lang="fa-IR" sz="2400" dirty="0" smtClean="0">
                <a:cs typeface="2  Baran" pitchFamily="2" charset="-78"/>
              </a:rPr>
              <a:t>و الگوی </a:t>
            </a:r>
            <a:r>
              <a:rPr lang="fa-IR" sz="2400" dirty="0">
                <a:cs typeface="2  Baran" pitchFamily="2" charset="-78"/>
              </a:rPr>
              <a:t>کشف شده در مسئله ساده را به مسئله اصلی مرتبط می کنیم</a:t>
            </a:r>
            <a:r>
              <a:rPr lang="fa-IR" sz="2400" dirty="0" smtClean="0">
                <a:cs typeface="2  Baran" pitchFamily="2" charset="-78"/>
              </a:rPr>
              <a:t>.</a:t>
            </a:r>
            <a:endParaRPr lang="fa-IR" sz="2400" dirty="0">
              <a:cs typeface="2  Baran" pitchFamily="2" charset="-78"/>
            </a:endParaRP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حل مسئله ساده تر</a:t>
            </a:r>
            <a:endParaRPr lang="fa-IR" sz="3600" dirty="0">
              <a:cs typeface="B Titr" pitchFamily="2" charset="-78"/>
            </a:endParaRPr>
          </a:p>
        </p:txBody>
      </p:sp>
    </p:spTree>
    <p:extLst>
      <p:ext uri="{BB962C8B-B14F-4D97-AF65-F5344CB8AC3E}">
        <p14:creationId xmlns:p14="http://schemas.microsoft.com/office/powerpoint/2010/main" val="24864954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23</a:t>
            </a:fld>
            <a:endParaRPr dirty="0"/>
          </a:p>
        </p:txBody>
      </p:sp>
      <p:sp>
        <p:nvSpPr>
          <p:cNvPr id="4" name="TextBox 3"/>
          <p:cNvSpPr txBox="1"/>
          <p:nvPr/>
        </p:nvSpPr>
        <p:spPr>
          <a:xfrm>
            <a:off x="21021" y="1289800"/>
            <a:ext cx="8458200" cy="1569660"/>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اگر ۱۰ نقطه را که هیچ سه تای آنها روی یک خط نیستند. دو به دو به </a:t>
            </a:r>
            <a:r>
              <a:rPr lang="fa-IR" sz="2400" dirty="0" smtClean="0">
                <a:cs typeface="2  Baran" pitchFamily="2" charset="-78"/>
              </a:rPr>
              <a:t>هم وصل </a:t>
            </a:r>
            <a:r>
              <a:rPr lang="fa-IR" sz="2400" dirty="0">
                <a:cs typeface="2  Baran" pitchFamily="2" charset="-78"/>
              </a:rPr>
              <a:t>کنیم؛ چند پاره خط به وجود می </a:t>
            </a:r>
            <a:r>
              <a:rPr lang="fa-IR" sz="2400" dirty="0" smtClean="0">
                <a:cs typeface="2  Baran" pitchFamily="2" charset="-78"/>
              </a:rPr>
              <a:t>آید؟</a:t>
            </a:r>
          </a:p>
          <a:p>
            <a:pPr marL="342900" indent="-342900" algn="r" rtl="1">
              <a:buFont typeface="Arial" pitchFamily="34" charset="0"/>
              <a:buChar char="•"/>
            </a:pPr>
            <a:r>
              <a:rPr lang="fa-IR" sz="2400" dirty="0" smtClean="0">
                <a:cs typeface="2  Baran" pitchFamily="2" charset="-78"/>
              </a:rPr>
              <a:t>تعداد </a:t>
            </a:r>
            <a:r>
              <a:rPr lang="fa-IR" sz="2400" dirty="0">
                <a:cs typeface="2  Baran" pitchFamily="2" charset="-78"/>
              </a:rPr>
              <a:t>پاره خط ها در واقع مجموع تعداد ضلع ها و تعداد </a:t>
            </a:r>
            <a:r>
              <a:rPr lang="fa-IR" sz="2400" dirty="0" smtClean="0">
                <a:cs typeface="2  Baran" pitchFamily="2" charset="-78"/>
              </a:rPr>
              <a:t>قطرهاست. یک </a:t>
            </a:r>
            <a:r>
              <a:rPr lang="fa-IR" sz="2400" dirty="0">
                <a:cs typeface="2  Baran" pitchFamily="2" charset="-78"/>
              </a:rPr>
              <a:t>الگو پیدا کنید و برای ۱۰ نقطه نتیجه گیری کنید</a:t>
            </a:r>
            <a:r>
              <a:rPr lang="fa-IR" sz="2400" dirty="0" smtClean="0">
                <a:cs typeface="2  Baran" pitchFamily="2" charset="-78"/>
              </a:rPr>
              <a:t>.</a:t>
            </a:r>
            <a:endParaRPr lang="fa-IR" sz="2400" dirty="0">
              <a:cs typeface="2  Baran" pitchFamily="2" charset="-78"/>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8" y="3428206"/>
            <a:ext cx="8120063" cy="226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24395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24</a:t>
            </a:fld>
            <a:endParaRPr dirty="0"/>
          </a:p>
        </p:txBody>
      </p:sp>
      <p:sp>
        <p:nvSpPr>
          <p:cNvPr id="4" name="TextBox 3"/>
          <p:cNvSpPr txBox="1"/>
          <p:nvPr/>
        </p:nvSpPr>
        <p:spPr>
          <a:xfrm>
            <a:off x="21021" y="12898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بسیاری از مسئله ها را می توانیم به کمک </a:t>
            </a:r>
            <a:r>
              <a:rPr lang="fa-IR" sz="2400" dirty="0" smtClean="0">
                <a:cs typeface="2  Baran" pitchFamily="2" charset="-78"/>
              </a:rPr>
              <a:t>نمادهای </a:t>
            </a:r>
            <a:r>
              <a:rPr lang="fa-IR" sz="2400" dirty="0">
                <a:cs typeface="2  Baran" pitchFamily="2" charset="-78"/>
              </a:rPr>
              <a:t>جبری به یک معادله </a:t>
            </a:r>
            <a:r>
              <a:rPr lang="fa-IR" sz="2400" dirty="0" smtClean="0">
                <a:cs typeface="2  Baran" pitchFamily="2" charset="-78"/>
              </a:rPr>
              <a:t>تبدیل کنیم.از </a:t>
            </a:r>
            <a:r>
              <a:rPr lang="fa-IR" sz="2400" dirty="0">
                <a:cs typeface="2  Baran" pitchFamily="2" charset="-78"/>
              </a:rPr>
              <a:t>فصل سوم به بعد می توانید از این راهبرد نیز برای حل مسئله استفاده کنید.</a:t>
            </a:r>
          </a:p>
          <a:p>
            <a:pPr marL="342900" indent="-342900" algn="r" rtl="1">
              <a:buFont typeface="Arial" pitchFamily="34" charset="0"/>
              <a:buChar char="•"/>
            </a:pPr>
            <a:r>
              <a:rPr lang="fa-IR" sz="2400" dirty="0" smtClean="0">
                <a:cs typeface="2  Baran" pitchFamily="2" charset="-78"/>
              </a:rPr>
              <a:t>در </a:t>
            </a:r>
            <a:r>
              <a:rPr lang="fa-IR" sz="2400" dirty="0">
                <a:cs typeface="2  Baran" pitchFamily="2" charset="-78"/>
              </a:rPr>
              <a:t>بعضی از مسئله ها هم می توانیم از مدل سازی هندسی استفاده </a:t>
            </a:r>
            <a:r>
              <a:rPr lang="fa-IR" sz="2400" dirty="0" smtClean="0">
                <a:cs typeface="2  Baran" pitchFamily="2" charset="-78"/>
              </a:rPr>
              <a:t>کنیم.</a:t>
            </a:r>
          </a:p>
          <a:p>
            <a:pPr marL="342900" indent="-342900" algn="r" rtl="1">
              <a:buFont typeface="Arial" pitchFamily="34" charset="0"/>
              <a:buChar char="•"/>
            </a:pPr>
            <a:r>
              <a:rPr lang="fa-IR" sz="2400" dirty="0" smtClean="0">
                <a:cs typeface="2  Baran" pitchFamily="2" charset="-78"/>
              </a:rPr>
              <a:t>تبدیل مسئله به یک شکل هندسی و حل هندسی آن نیز نوعی روش نمادین یا مدل‌سازی </a:t>
            </a:r>
            <a:r>
              <a:rPr lang="fa-IR" sz="2400" dirty="0">
                <a:cs typeface="2  Baran" pitchFamily="2" charset="-78"/>
              </a:rPr>
              <a:t>به شمار می رود.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 روش های نمادین</a:t>
            </a:r>
            <a:endParaRPr lang="fa-IR" sz="3600" dirty="0">
              <a:cs typeface="B Titr" pitchFamily="2" charset="-78"/>
            </a:endParaRPr>
          </a:p>
        </p:txBody>
      </p:sp>
    </p:spTree>
    <p:extLst>
      <p:ext uri="{BB962C8B-B14F-4D97-AF65-F5344CB8AC3E}">
        <p14:creationId xmlns:p14="http://schemas.microsoft.com/office/powerpoint/2010/main" val="14639279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25</a:t>
            </a:fld>
            <a:endParaRPr dirty="0"/>
          </a:p>
        </p:txBody>
      </p:sp>
      <p:sp>
        <p:nvSpPr>
          <p:cNvPr id="4" name="TextBox 3"/>
          <p:cNvSpPr txBox="1"/>
          <p:nvPr/>
        </p:nvSpPr>
        <p:spPr>
          <a:xfrm>
            <a:off x="21021" y="1289800"/>
            <a:ext cx="8458200" cy="2308324"/>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۱ احمد </a:t>
            </a:r>
            <a:r>
              <a:rPr lang="fa-IR" sz="2400" dirty="0" smtClean="0">
                <a:cs typeface="2  Baran" pitchFamily="2" charset="-78"/>
              </a:rPr>
              <a:t>3۰۰۰۰ </a:t>
            </a:r>
            <a:r>
              <a:rPr lang="fa-IR" sz="2400" dirty="0">
                <a:cs typeface="2  Baran" pitchFamily="2" charset="-78"/>
              </a:rPr>
              <a:t>تومان پول داشت. او ۴ دفتر خرید و ۲۰۰۰ تومان برایش باقی ماند.قیمت هر </a:t>
            </a:r>
            <a:r>
              <a:rPr lang="fa-IR" sz="2400" dirty="0" smtClean="0">
                <a:cs typeface="2  Baran" pitchFamily="2" charset="-78"/>
              </a:rPr>
              <a:t>دفتر چقدر </a:t>
            </a:r>
            <a:r>
              <a:rPr lang="fa-IR" sz="2400" dirty="0">
                <a:cs typeface="2  Baran" pitchFamily="2" charset="-78"/>
              </a:rPr>
              <a:t>است؟</a:t>
            </a:r>
          </a:p>
          <a:p>
            <a:pPr marL="342900" indent="-342900" algn="r" rtl="1">
              <a:buFont typeface="Arial" pitchFamily="34" charset="0"/>
              <a:buChar char="•"/>
            </a:pPr>
            <a:r>
              <a:rPr lang="fa-IR" sz="2400" dirty="0">
                <a:cs typeface="2  Baran" pitchFamily="2" charset="-78"/>
              </a:rPr>
              <a:t>متن این سوّال را می توانید با تساوی مقابل نشان دهید .</a:t>
            </a:r>
          </a:p>
          <a:p>
            <a:pPr marL="342900" indent="-342900" algn="r" rtl="1">
              <a:buFont typeface="Arial" pitchFamily="34" charset="0"/>
              <a:buChar char="•"/>
            </a:pPr>
            <a:r>
              <a:rPr lang="fa-IR" sz="2400" dirty="0">
                <a:cs typeface="2  Baran" pitchFamily="2" charset="-78"/>
              </a:rPr>
              <a:t>مربع نشان دهنده چه چبزی است؟</a:t>
            </a:r>
          </a:p>
          <a:p>
            <a:pPr marL="342900" indent="-342900" algn="r" rtl="1">
              <a:buFont typeface="Arial" pitchFamily="34" charset="0"/>
              <a:buChar char="•"/>
            </a:pPr>
            <a:r>
              <a:rPr lang="fa-IR" sz="2400" dirty="0">
                <a:cs typeface="2  Baran" pitchFamily="2" charset="-78"/>
              </a:rPr>
              <a:t>اکنون می توانید عددی را که باید در مربع قرار </a:t>
            </a:r>
            <a:r>
              <a:rPr lang="fa-IR" sz="2400" dirty="0" smtClean="0">
                <a:cs typeface="2  Baran" pitchFamily="2" charset="-78"/>
              </a:rPr>
              <a:t>گیرد، </a:t>
            </a:r>
            <a:r>
              <a:rPr lang="fa-IR" sz="2400" dirty="0">
                <a:cs typeface="2  Baran" pitchFamily="2" charset="-78"/>
              </a:rPr>
              <a:t>حدس بزنید و آزمایش کنید.</a:t>
            </a:r>
          </a:p>
          <a:p>
            <a:pPr marL="342900" indent="-342900" algn="r" rtl="1">
              <a:buFont typeface="Arial" pitchFamily="34" charset="0"/>
              <a:buChar char="•"/>
            </a:pPr>
            <a:endParaRPr lang="fa-IR" sz="2400" dirty="0">
              <a:cs typeface="2  Baran" pitchFamily="2" charset="-78"/>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99" y="2021062"/>
            <a:ext cx="2627313"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8376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3</a:t>
            </a:fld>
            <a:endParaRPr dirty="0"/>
          </a:p>
        </p:txBody>
      </p:sp>
      <p:sp>
        <p:nvSpPr>
          <p:cNvPr id="4" name="TextBox 3"/>
          <p:cNvSpPr txBox="1"/>
          <p:nvPr/>
        </p:nvSpPr>
        <p:spPr>
          <a:xfrm>
            <a:off x="0" y="15240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مدل جورج پویا برای حل مسائل ریاضی شامل چهار مرحله هست:</a:t>
            </a:r>
          </a:p>
          <a:p>
            <a:pPr marL="342900" indent="-342900" algn="r" rtl="1">
              <a:buFont typeface="Arial" pitchFamily="34" charset="0"/>
              <a:buChar char="•"/>
            </a:pPr>
            <a:r>
              <a:rPr lang="fa-IR" sz="2400" dirty="0" smtClean="0">
                <a:cs typeface="2  Baran" pitchFamily="2" charset="-78"/>
              </a:rPr>
              <a:t>1) قهمیدن و درک یک مسئله</a:t>
            </a:r>
          </a:p>
          <a:p>
            <a:pPr marL="342900" indent="-342900" algn="r" rtl="1">
              <a:buFont typeface="Arial" pitchFamily="34" charset="0"/>
              <a:buChar char="•"/>
            </a:pPr>
            <a:r>
              <a:rPr lang="fa-IR" sz="2400" dirty="0" smtClean="0">
                <a:cs typeface="2  Baran" pitchFamily="2" charset="-78"/>
              </a:rPr>
              <a:t>2) تهیه ی طرحی برای حل مسئله </a:t>
            </a:r>
          </a:p>
          <a:p>
            <a:pPr marL="342900" indent="-342900" algn="r" rtl="1">
              <a:buFont typeface="Arial" pitchFamily="34" charset="0"/>
              <a:buChar char="•"/>
            </a:pPr>
            <a:r>
              <a:rPr lang="fa-IR" sz="2400" dirty="0" smtClean="0">
                <a:cs typeface="2  Baran" pitchFamily="2" charset="-78"/>
              </a:rPr>
              <a:t>3) اجرای طرح </a:t>
            </a:r>
          </a:p>
          <a:p>
            <a:pPr marL="342900" indent="-342900" algn="r" rtl="1">
              <a:buFont typeface="Arial" pitchFamily="34" charset="0"/>
              <a:buChar char="•"/>
            </a:pPr>
            <a:r>
              <a:rPr lang="fa-IR" sz="2400" dirty="0" smtClean="0">
                <a:cs typeface="2  Baran" pitchFamily="2" charset="-78"/>
              </a:rPr>
              <a:t>4)بازنگری</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چگونه مسئله ریاضی را حل کنیم؟</a:t>
            </a:r>
          </a:p>
        </p:txBody>
      </p:sp>
    </p:spTree>
    <p:extLst>
      <p:ext uri="{BB962C8B-B14F-4D97-AF65-F5344CB8AC3E}">
        <p14:creationId xmlns:p14="http://schemas.microsoft.com/office/powerpoint/2010/main" val="393311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4</a:t>
            </a:fld>
            <a:endParaRPr dirty="0"/>
          </a:p>
        </p:txBody>
      </p:sp>
      <p:sp>
        <p:nvSpPr>
          <p:cNvPr id="4" name="TextBox 3"/>
          <p:cNvSpPr txBox="1"/>
          <p:nvPr/>
        </p:nvSpPr>
        <p:spPr>
          <a:xfrm>
            <a:off x="0" y="1524000"/>
            <a:ext cx="8458200" cy="4154984"/>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دراین مرحله، برای کسی که قصد حل مسئله ای را دارد، باید پیش از هر چیز روشن شود که مسئله از نوع «ثابت کردنی» است یا «پیدا کردنی». سپس فرد تشخیص دهد که اجزای مسئله از جمله داده ها و مجهولات کدام ها هستند. در جهت دستیابی به این مهم نکات زیر را می توان در نظر گرفت:</a:t>
            </a:r>
          </a:p>
          <a:p>
            <a:pPr marL="342900" indent="-342900" algn="r" rtl="1">
              <a:buFont typeface="Arial" pitchFamily="34" charset="0"/>
              <a:buChar char="•"/>
            </a:pPr>
            <a:r>
              <a:rPr lang="fa-IR" sz="2400" dirty="0" smtClean="0">
                <a:cs typeface="2  Baran" pitchFamily="2" charset="-78"/>
              </a:rPr>
              <a:t>خواندن مسئله به کرات</a:t>
            </a:r>
          </a:p>
          <a:p>
            <a:pPr marL="342900" indent="-342900" algn="r" rtl="1">
              <a:buFont typeface="Arial" pitchFamily="34" charset="0"/>
              <a:buChar char="•"/>
            </a:pPr>
            <a:r>
              <a:rPr lang="fa-IR" sz="2400" dirty="0" smtClean="0">
                <a:cs typeface="2  Baran" pitchFamily="2" charset="-78"/>
              </a:rPr>
              <a:t>مراجعه به منابع دیگر برای روشن ساختن معنی لغات و عبارات کلیدی </a:t>
            </a:r>
          </a:p>
          <a:p>
            <a:pPr marL="342900" indent="-342900" algn="r" rtl="1">
              <a:buFont typeface="Arial" pitchFamily="34" charset="0"/>
              <a:buChar char="•"/>
            </a:pPr>
            <a:r>
              <a:rPr lang="fa-IR" sz="2400" dirty="0" smtClean="0">
                <a:cs typeface="2  Baran" pitchFamily="2" charset="-78"/>
              </a:rPr>
              <a:t>بیان مسئله با عبارات آشناتر</a:t>
            </a:r>
          </a:p>
          <a:p>
            <a:pPr marL="342900" indent="-342900" algn="r" rtl="1">
              <a:buFont typeface="Arial" pitchFamily="34" charset="0"/>
              <a:buChar char="•"/>
            </a:pPr>
            <a:r>
              <a:rPr lang="fa-IR" sz="2400" dirty="0" smtClean="0">
                <a:cs typeface="2  Baran" pitchFamily="2" charset="-78"/>
              </a:rPr>
              <a:t>رسم شکل </a:t>
            </a:r>
          </a:p>
          <a:p>
            <a:pPr marL="342900" indent="-342900" algn="r" rtl="1">
              <a:buFont typeface="Arial" pitchFamily="34" charset="0"/>
              <a:buChar char="•"/>
            </a:pPr>
            <a:r>
              <a:rPr lang="fa-IR" sz="2400" dirty="0" smtClean="0">
                <a:cs typeface="2  Baran" pitchFamily="2" charset="-78"/>
              </a:rPr>
              <a:t>مدل سازی مناسب با موقعیت مسئله </a:t>
            </a:r>
          </a:p>
          <a:p>
            <a:pPr marL="342900" indent="-342900" algn="r" rtl="1">
              <a:buFont typeface="Arial" pitchFamily="34" charset="0"/>
              <a:buChar char="•"/>
            </a:pPr>
            <a:r>
              <a:rPr lang="fa-IR" sz="2400" dirty="0" smtClean="0">
                <a:cs typeface="2  Baran" pitchFamily="2" charset="-78"/>
              </a:rPr>
              <a:t>ارزیابی داده های مسئله از جهت کافی بودن</a:t>
            </a:r>
          </a:p>
          <a:p>
            <a:pPr marL="342900" indent="-342900" algn="r" rtl="1">
              <a:buFont typeface="Arial" pitchFamily="34" charset="0"/>
              <a:buChar char="•"/>
            </a:pPr>
            <a:r>
              <a:rPr lang="fa-IR" sz="2400" dirty="0" smtClean="0">
                <a:cs typeface="2  Baran" pitchFamily="2" charset="-78"/>
              </a:rPr>
              <a:t>تعیین فرضیه های پنهان مسئله اما مفید برای حل مسئله.</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فهمیدن مسئله</a:t>
            </a:r>
          </a:p>
        </p:txBody>
      </p:sp>
    </p:spTree>
    <p:extLst>
      <p:ext uri="{BB962C8B-B14F-4D97-AF65-F5344CB8AC3E}">
        <p14:creationId xmlns:p14="http://schemas.microsoft.com/office/powerpoint/2010/main" val="1810321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5</a:t>
            </a:fld>
            <a:endParaRPr dirty="0"/>
          </a:p>
        </p:txBody>
      </p:sp>
      <p:sp>
        <p:nvSpPr>
          <p:cNvPr id="4" name="TextBox 3"/>
          <p:cNvSpPr txBox="1"/>
          <p:nvPr/>
        </p:nvSpPr>
        <p:spPr>
          <a:xfrm>
            <a:off x="0" y="1524000"/>
            <a:ext cx="8458200" cy="1938992"/>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هنگامی که مسئله خوب فهمیده درک شد، می توان برای آن طرحی مناسب تهیه کرد.</a:t>
            </a:r>
          </a:p>
          <a:p>
            <a:pPr marL="342900" indent="-342900" algn="r" rtl="1">
              <a:buFont typeface="Arial" pitchFamily="34" charset="0"/>
              <a:buChar char="•"/>
            </a:pPr>
            <a:r>
              <a:rPr lang="fa-IR" sz="2400" dirty="0" smtClean="0">
                <a:cs typeface="2  Baran" pitchFamily="2" charset="-78"/>
              </a:rPr>
              <a:t>با توجه به این مسئله ممکن است از راه های مختلف قابل حل باشد، باید در مورد استراتژی‌هایی که مناسب تر به نظر می رسند، کمک گرفت.</a:t>
            </a:r>
          </a:p>
          <a:p>
            <a:pPr marL="342900" indent="-342900" algn="r" rtl="1">
              <a:buFont typeface="Arial" pitchFamily="34" charset="0"/>
              <a:buChar char="•"/>
            </a:pPr>
            <a:r>
              <a:rPr lang="fa-IR" sz="2400" dirty="0" smtClean="0">
                <a:cs typeface="2  Baran" pitchFamily="2" charset="-78"/>
              </a:rPr>
              <a:t>به هر حال کسی که می خواهد مسئله حل کن خوبی باشد، باید توانایی تجدید نظر در طرح را داشته باشد.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تهیه ی طرحی مناسب(راهبرد)برای حل مسئله</a:t>
            </a:r>
          </a:p>
        </p:txBody>
      </p:sp>
    </p:spTree>
    <p:extLst>
      <p:ext uri="{BB962C8B-B14F-4D97-AF65-F5344CB8AC3E}">
        <p14:creationId xmlns:p14="http://schemas.microsoft.com/office/powerpoint/2010/main" val="2036385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6</a:t>
            </a:fld>
            <a:endParaRPr dirty="0"/>
          </a:p>
        </p:txBody>
      </p:sp>
      <p:sp>
        <p:nvSpPr>
          <p:cNvPr id="4" name="TextBox 3"/>
          <p:cNvSpPr txBox="1"/>
          <p:nvPr/>
        </p:nvSpPr>
        <p:spPr>
          <a:xfrm>
            <a:off x="21021" y="1289800"/>
            <a:ext cx="8458200" cy="4154984"/>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ب</a:t>
            </a:r>
            <a:r>
              <a:rPr lang="fa-IR" sz="2400" dirty="0" smtClean="0">
                <a:cs typeface="2  Baran" pitchFamily="2" charset="-78"/>
              </a:rPr>
              <a:t>عد </a:t>
            </a:r>
            <a:r>
              <a:rPr lang="fa-IR" sz="2400" dirty="0">
                <a:cs typeface="2  Baran" pitchFamily="2" charset="-78"/>
              </a:rPr>
              <a:t>از آن که طرح مناسب برای حل مساله تهبه شد؛ باید آن را مورد اجرا گذاشت. </a:t>
            </a:r>
            <a:r>
              <a:rPr lang="fa-IR" sz="2400" dirty="0" smtClean="0">
                <a:cs typeface="2  Baran" pitchFamily="2" charset="-78"/>
              </a:rPr>
              <a:t>نکته </a:t>
            </a:r>
            <a:r>
              <a:rPr lang="fa-IR" sz="2400" dirty="0">
                <a:cs typeface="2  Baran" pitchFamily="2" charset="-78"/>
              </a:rPr>
              <a:t>اساسی </a:t>
            </a:r>
            <a:r>
              <a:rPr lang="fa-IR" sz="2400" dirty="0" smtClean="0">
                <a:cs typeface="2  Baran" pitchFamily="2" charset="-78"/>
              </a:rPr>
              <a:t>این است </a:t>
            </a:r>
            <a:r>
              <a:rPr lang="fa-IR" sz="2400" dirty="0">
                <a:cs typeface="2  Baran" pitchFamily="2" charset="-78"/>
              </a:rPr>
              <a:t>که شخص نظارت کامل بر پیشرفت اجرای طرح داشته باشد تا اگر زمانی احساس کرد که </a:t>
            </a:r>
            <a:r>
              <a:rPr lang="fa-IR" sz="2400" dirty="0" smtClean="0">
                <a:cs typeface="2  Baran" pitchFamily="2" charset="-78"/>
              </a:rPr>
              <a:t>طرح ممکن </a:t>
            </a:r>
            <a:r>
              <a:rPr lang="fa-IR" sz="2400" dirty="0">
                <a:cs typeface="2  Baran" pitchFamily="2" charset="-78"/>
              </a:rPr>
              <a:t>است او و یه حل مساله رهنمون نکند بتوان طرح </a:t>
            </a:r>
            <a:r>
              <a:rPr lang="fa-IR" sz="2400" dirty="0" smtClean="0">
                <a:cs typeface="2  Baran" pitchFamily="2" charset="-78"/>
              </a:rPr>
              <a:t>جدیدی </a:t>
            </a:r>
            <a:r>
              <a:rPr lang="fa-IR" sz="2400" dirty="0">
                <a:cs typeface="2  Baran" pitchFamily="2" charset="-78"/>
              </a:rPr>
              <a:t>را </a:t>
            </a:r>
            <a:r>
              <a:rPr lang="fa-IR" sz="2400" dirty="0" smtClean="0">
                <a:cs typeface="2  Baran" pitchFamily="2" charset="-78"/>
              </a:rPr>
              <a:t>تهیه </a:t>
            </a:r>
            <a:r>
              <a:rPr lang="fa-IR" sz="2400" dirty="0">
                <a:cs typeface="2  Baran" pitchFamily="2" charset="-78"/>
              </a:rPr>
              <a:t>و </a:t>
            </a:r>
            <a:r>
              <a:rPr lang="fa-IR" sz="2400" dirty="0" smtClean="0">
                <a:cs typeface="2  Baran" pitchFamily="2" charset="-78"/>
              </a:rPr>
              <a:t>به اجرا </a:t>
            </a:r>
            <a:r>
              <a:rPr lang="fa-IR" sz="2400" dirty="0">
                <a:cs typeface="2  Baran" pitchFamily="2" charset="-78"/>
              </a:rPr>
              <a:t>بگذارد</a:t>
            </a:r>
            <a:r>
              <a:rPr lang="fa-IR" sz="2400" dirty="0" smtClean="0">
                <a:cs typeface="2  Baran" pitchFamily="2" charset="-78"/>
              </a:rPr>
              <a:t>.</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شخص درگیر حل </a:t>
            </a:r>
            <a:r>
              <a:rPr lang="fa-IR" sz="2400" dirty="0" smtClean="0">
                <a:cs typeface="2  Baran" pitchFamily="2" charset="-78"/>
              </a:rPr>
              <a:t>مساله، در </a:t>
            </a:r>
            <a:r>
              <a:rPr lang="fa-IR" sz="2400" dirty="0">
                <a:cs typeface="2  Baran" pitchFamily="2" charset="-78"/>
              </a:rPr>
              <a:t>حالی که ناظر بر پیشرفت طرح </a:t>
            </a:r>
            <a:r>
              <a:rPr lang="fa-IR" sz="2400" dirty="0" smtClean="0">
                <a:cs typeface="2  Baran" pitchFamily="2" charset="-78"/>
              </a:rPr>
              <a:t>است، </a:t>
            </a:r>
            <a:r>
              <a:rPr lang="fa-IR" sz="2400" dirty="0">
                <a:cs typeface="2  Baran" pitchFamily="2" charset="-78"/>
              </a:rPr>
              <a:t>می تواند سوال هایی مانند </a:t>
            </a:r>
            <a:r>
              <a:rPr lang="fa-IR" sz="2400" dirty="0" smtClean="0">
                <a:cs typeface="2  Baran" pitchFamily="2" charset="-78"/>
              </a:rPr>
              <a:t>سوال های </a:t>
            </a:r>
            <a:r>
              <a:rPr lang="fa-IR" sz="2400" dirty="0">
                <a:cs typeface="2  Baran" pitchFamily="2" charset="-78"/>
              </a:rPr>
              <a:t>زیر را از خود بیرسد</a:t>
            </a:r>
            <a:r>
              <a:rPr lang="fa-IR" sz="2400" dirty="0" smtClean="0">
                <a:cs typeface="2  Baran" pitchFamily="2" charset="-78"/>
              </a:rPr>
              <a:t>:</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آیا طرحی که تهیه کرده ام مرا به حل مساله هدایت می کند</a:t>
            </a:r>
            <a:r>
              <a:rPr lang="fa-IR" sz="2400" dirty="0" smtClean="0">
                <a:cs typeface="2  Baran" pitchFamily="2" charset="-78"/>
              </a:rPr>
              <a:t>؟</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آیا به طرح بدیلی نیاز دارم؟ آیا لازم است که طرح فعلی را کنار گذاشته و طرح جدیدی تهیه </a:t>
            </a:r>
            <a:r>
              <a:rPr lang="fa-IR" sz="2400" dirty="0" smtClean="0">
                <a:cs typeface="2  Baran" pitchFamily="2" charset="-78"/>
              </a:rPr>
              <a:t>نمایم</a:t>
            </a:r>
            <a:r>
              <a:rPr lang="fa-IR" sz="2400" dirty="0">
                <a:cs typeface="2  Baran" pitchFamily="2" charset="-78"/>
              </a:rPr>
              <a:t>؟</a:t>
            </a:r>
          </a:p>
          <a:p>
            <a:pPr marL="342900" indent="-342900" algn="r" rtl="1">
              <a:buFont typeface="Arial" pitchFamily="34" charset="0"/>
              <a:buChar char="•"/>
            </a:pPr>
            <a:r>
              <a:rPr lang="fa-IR" sz="2400" dirty="0">
                <a:cs typeface="2  Baran" pitchFamily="2" charset="-78"/>
              </a:rPr>
              <a:t>آیا برای اجرای طرح </a:t>
            </a:r>
            <a:r>
              <a:rPr lang="fa-IR" sz="2400" dirty="0" smtClean="0">
                <a:cs typeface="2  Baran" pitchFamily="2" charset="-78"/>
              </a:rPr>
              <a:t>خود، </a:t>
            </a:r>
            <a:r>
              <a:rPr lang="fa-IR" sz="2400" dirty="0">
                <a:cs typeface="2  Baran" pitchFamily="2" charset="-78"/>
              </a:rPr>
              <a:t>به اطلاعات اضافه تر یا کمک دیگران نیاز دارم</a:t>
            </a:r>
            <a:r>
              <a:rPr lang="fa-IR" sz="2400" dirty="0" smtClean="0">
                <a:cs typeface="2  Baran" pitchFamily="2" charset="-78"/>
              </a:rPr>
              <a:t>؟</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آیا دقت و تلاشم را برای ردیابی مراحل پیشرفت خود در حل مساله. مستند کرده ام</a:t>
            </a:r>
            <a:r>
              <a:rPr lang="fa-IR" sz="2400" dirty="0" smtClean="0">
                <a:cs typeface="2  Baran" pitchFamily="2" charset="-78"/>
              </a:rPr>
              <a:t>؟</a:t>
            </a:r>
            <a:endParaRPr lang="fa-IR" sz="2400" dirty="0">
              <a:cs typeface="2  Baran" pitchFamily="2" charset="-78"/>
            </a:endParaRP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اجرای طرح</a:t>
            </a:r>
          </a:p>
        </p:txBody>
      </p:sp>
    </p:spTree>
    <p:extLst>
      <p:ext uri="{BB962C8B-B14F-4D97-AF65-F5344CB8AC3E}">
        <p14:creationId xmlns:p14="http://schemas.microsoft.com/office/powerpoint/2010/main" val="3831467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7</a:t>
            </a:fld>
            <a:endParaRPr dirty="0"/>
          </a:p>
        </p:txBody>
      </p:sp>
      <p:sp>
        <p:nvSpPr>
          <p:cNvPr id="4" name="TextBox 3"/>
          <p:cNvSpPr txBox="1"/>
          <p:nvPr/>
        </p:nvSpPr>
        <p:spPr>
          <a:xfrm>
            <a:off x="21021" y="1289800"/>
            <a:ext cx="8458200" cy="3785652"/>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پس از اتمام مرحله </a:t>
            </a:r>
            <a:r>
              <a:rPr lang="fa-IR" sz="2400" dirty="0" smtClean="0">
                <a:cs typeface="2  Baran" pitchFamily="2" charset="-78"/>
              </a:rPr>
              <a:t>اجراء، </a:t>
            </a:r>
            <a:r>
              <a:rPr lang="fa-IR" sz="2400" dirty="0">
                <a:cs typeface="2  Baran" pitchFamily="2" charset="-78"/>
              </a:rPr>
              <a:t>حل کننده مساله باید یک بازنگری بر تمامی مراحل اجرای طرح </a:t>
            </a:r>
            <a:r>
              <a:rPr lang="fa-IR" sz="2400" dirty="0" smtClean="0">
                <a:cs typeface="2  Baran" pitchFamily="2" charset="-78"/>
              </a:rPr>
              <a:t>تهیه شده، </a:t>
            </a:r>
            <a:r>
              <a:rPr lang="fa-IR" sz="2400" dirty="0">
                <a:cs typeface="2  Baran" pitchFamily="2" charset="-78"/>
              </a:rPr>
              <a:t>داشته </a:t>
            </a:r>
            <a:r>
              <a:rPr lang="fa-IR" sz="2400" dirty="0" smtClean="0">
                <a:cs typeface="2  Baran" pitchFamily="2" charset="-78"/>
              </a:rPr>
              <a:t>باشد و </a:t>
            </a:r>
            <a:r>
              <a:rPr lang="fa-IR" sz="2400" dirty="0">
                <a:cs typeface="2  Baran" pitchFamily="2" charset="-78"/>
              </a:rPr>
              <a:t>یک </a:t>
            </a:r>
            <a:r>
              <a:rPr lang="fa-IR" sz="2400" dirty="0" smtClean="0">
                <a:cs typeface="2  Baran" pitchFamily="2" charset="-78"/>
              </a:rPr>
              <a:t>بررسی کلی </a:t>
            </a:r>
            <a:r>
              <a:rPr lang="fa-IR" sz="2400" dirty="0">
                <a:cs typeface="2  Baran" pitchFamily="2" charset="-78"/>
              </a:rPr>
              <a:t>در مورد مساله انجام </a:t>
            </a:r>
            <a:r>
              <a:rPr lang="fa-IR" sz="2400" dirty="0" smtClean="0">
                <a:cs typeface="2  Baran" pitchFamily="2" charset="-78"/>
              </a:rPr>
              <a:t>دهد.</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از جمله موردهای مهمی که در این مرحله باید در نظر </a:t>
            </a:r>
            <a:r>
              <a:rPr lang="fa-IR" sz="2400" dirty="0" smtClean="0">
                <a:cs typeface="2  Baran" pitchFamily="2" charset="-78"/>
              </a:rPr>
              <a:t>گرفت، یکی </a:t>
            </a:r>
            <a:r>
              <a:rPr lang="fa-IR" sz="2400" dirty="0">
                <a:cs typeface="2  Baran" pitchFamily="2" charset="-78"/>
              </a:rPr>
              <a:t>معنی دار بودن </a:t>
            </a:r>
            <a:r>
              <a:rPr lang="fa-IR" sz="2400" dirty="0" smtClean="0">
                <a:cs typeface="2  Baran" pitchFamily="2" charset="-78"/>
              </a:rPr>
              <a:t>جواب مساله </a:t>
            </a:r>
            <a:r>
              <a:rPr lang="fa-IR" sz="2400" dirty="0">
                <a:cs typeface="2  Baran" pitchFamily="2" charset="-78"/>
              </a:rPr>
              <a:t>با توجه به سوال های طرح شده و دیگری تعمیم پذیری مساله است. هم </a:t>
            </a:r>
            <a:r>
              <a:rPr lang="fa-IR" sz="2400" dirty="0" smtClean="0">
                <a:cs typeface="2  Baran" pitchFamily="2" charset="-78"/>
              </a:rPr>
              <a:t>چنین، شخص </a:t>
            </a:r>
            <a:r>
              <a:rPr lang="fa-IR" sz="2400" dirty="0">
                <a:cs typeface="2  Baran" pitchFamily="2" charset="-78"/>
              </a:rPr>
              <a:t>با بازنگری کلی می تواند کاربرد وسیع تراستراتژی های به کار گرفته شده را </a:t>
            </a:r>
            <a:r>
              <a:rPr lang="fa-IR" sz="2400" dirty="0" smtClean="0">
                <a:cs typeface="2  Baran" pitchFamily="2" charset="-78"/>
              </a:rPr>
              <a:t>شناسایی کرده </a:t>
            </a:r>
            <a:r>
              <a:rPr lang="fa-IR" sz="2400" dirty="0">
                <a:cs typeface="2  Baran" pitchFamily="2" charset="-78"/>
              </a:rPr>
              <a:t>و راه حل های متفاوت حل مساله را مطالعه کند.</a:t>
            </a:r>
          </a:p>
          <a:p>
            <a:pPr marL="342900" indent="-342900" algn="r" rtl="1">
              <a:buFont typeface="Arial" pitchFamily="34" charset="0"/>
              <a:buChar char="•"/>
            </a:pPr>
            <a:r>
              <a:rPr lang="fa-IR" sz="2400" dirty="0">
                <a:cs typeface="2  Baran" pitchFamily="2" charset="-78"/>
              </a:rPr>
              <a:t>مراحل حل مساله باید به نحوی تدوین شوند تا هم حل مساله برای دیگران مشخص شود </a:t>
            </a:r>
            <a:r>
              <a:rPr lang="fa-IR" sz="2400" dirty="0" smtClean="0">
                <a:cs typeface="2  Baran" pitchFamily="2" charset="-78"/>
              </a:rPr>
              <a:t>وهم </a:t>
            </a:r>
            <a:r>
              <a:rPr lang="fa-IR" sz="2400" dirty="0">
                <a:cs typeface="2  Baran" pitchFamily="2" charset="-78"/>
              </a:rPr>
              <a:t>این که شخص حل کننده مساله بتواند از طریق حل مساله با دیگران ارتباط برقرار </a:t>
            </a:r>
            <a:r>
              <a:rPr lang="fa-IR" sz="2400" dirty="0" smtClean="0">
                <a:cs typeface="2  Baran" pitchFamily="2" charset="-78"/>
              </a:rPr>
              <a:t>کرده و </a:t>
            </a:r>
            <a:r>
              <a:rPr lang="fa-IR" sz="2400" dirty="0">
                <a:cs typeface="2  Baran" pitchFamily="2" charset="-78"/>
              </a:rPr>
              <a:t>از فرایند و نتیجه های حل مساله خود دفاع غاید</a:t>
            </a:r>
            <a:r>
              <a:rPr lang="fa-IR" sz="2400" dirty="0" smtClean="0">
                <a:cs typeface="2  Baran" pitchFamily="2" charset="-78"/>
              </a:rPr>
              <a:t>.	</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بازنگری</a:t>
            </a:r>
          </a:p>
        </p:txBody>
      </p:sp>
    </p:spTree>
    <p:extLst>
      <p:ext uri="{BB962C8B-B14F-4D97-AF65-F5344CB8AC3E}">
        <p14:creationId xmlns:p14="http://schemas.microsoft.com/office/powerpoint/2010/main" val="3522407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8</a:t>
            </a:fld>
            <a:endParaRPr dirty="0"/>
          </a:p>
        </p:txBody>
      </p:sp>
      <p:sp>
        <p:nvSpPr>
          <p:cNvPr id="4" name="TextBox 3"/>
          <p:cNvSpPr txBox="1"/>
          <p:nvPr/>
        </p:nvSpPr>
        <p:spPr>
          <a:xfrm>
            <a:off x="21021" y="1289800"/>
            <a:ext cx="8458200" cy="3785652"/>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در این </a:t>
            </a:r>
            <a:r>
              <a:rPr lang="fa-IR" sz="2400" dirty="0" smtClean="0">
                <a:cs typeface="2  Baran" pitchFamily="2" charset="-78"/>
              </a:rPr>
              <a:t>مرحله، </a:t>
            </a:r>
            <a:r>
              <a:rPr lang="fa-IR" sz="2400" dirty="0">
                <a:cs typeface="2  Baran" pitchFamily="2" charset="-78"/>
              </a:rPr>
              <a:t>شخص حل کننده مساله می تواند سوال هایی مشابه </a:t>
            </a:r>
            <a:r>
              <a:rPr lang="fa-IR" sz="2400" dirty="0" smtClean="0">
                <a:cs typeface="2  Baran" pitchFamily="2" charset="-78"/>
              </a:rPr>
              <a:t>نمونه های </a:t>
            </a:r>
            <a:r>
              <a:rPr lang="fa-IR" sz="2400" dirty="0">
                <a:cs typeface="2  Baran" pitchFamily="2" charset="-78"/>
              </a:rPr>
              <a:t>زیر را از خود </a:t>
            </a:r>
            <a:r>
              <a:rPr lang="fa-IR" sz="2400" dirty="0" smtClean="0">
                <a:cs typeface="2  Baran" pitchFamily="2" charset="-78"/>
              </a:rPr>
              <a:t>بپرسد و سعی </a:t>
            </a:r>
            <a:r>
              <a:rPr lang="fa-IR" sz="2400" dirty="0">
                <a:cs typeface="2  Baran" pitchFamily="2" charset="-78"/>
              </a:rPr>
              <a:t>در یافتن حواب برای آن ها داشته باشد:</a:t>
            </a:r>
          </a:p>
          <a:p>
            <a:pPr marL="342900" indent="-342900" algn="r" rtl="1">
              <a:buFont typeface="Arial" pitchFamily="34" charset="0"/>
              <a:buChar char="•"/>
            </a:pPr>
            <a:r>
              <a:rPr lang="fa-IR" sz="2400" dirty="0">
                <a:cs typeface="2  Baran" pitchFamily="2" charset="-78"/>
              </a:rPr>
              <a:t>آیا جواب من به اندازه کافی مستدل است؟</a:t>
            </a:r>
          </a:p>
          <a:p>
            <a:pPr marL="342900" indent="-342900" algn="r" rtl="1">
              <a:buFont typeface="Arial" pitchFamily="34" charset="0"/>
              <a:buChar char="•"/>
            </a:pPr>
            <a:r>
              <a:rPr lang="fa-IR" sz="2400" dirty="0">
                <a:cs typeface="2  Baran" pitchFamily="2" charset="-78"/>
              </a:rPr>
              <a:t>در جریان حل </a:t>
            </a:r>
            <a:r>
              <a:rPr lang="fa-IR" sz="2400" dirty="0" smtClean="0">
                <a:cs typeface="2  Baran" pitchFamily="2" charset="-78"/>
              </a:rPr>
              <a:t>مساله، </a:t>
            </a:r>
            <a:r>
              <a:rPr lang="fa-IR" sz="2400" dirty="0">
                <a:cs typeface="2  Baran" pitchFamily="2" charset="-78"/>
              </a:rPr>
              <a:t>چه چیزی یاد گرفتم که قبلاً می دانستم؟</a:t>
            </a:r>
          </a:p>
          <a:p>
            <a:pPr marL="342900" indent="-342900" algn="r" rtl="1">
              <a:buFont typeface="Arial" pitchFamily="34" charset="0"/>
              <a:buChar char="•"/>
            </a:pPr>
            <a:r>
              <a:rPr lang="fa-IR" sz="2400" dirty="0">
                <a:cs typeface="2  Baran" pitchFamily="2" charset="-78"/>
              </a:rPr>
              <a:t>چه نکاتی در این مساله هست که من می توانم در مسایل دیگر </a:t>
            </a:r>
            <a:r>
              <a:rPr lang="fa-IR" sz="2400" dirty="0" smtClean="0">
                <a:cs typeface="2  Baran" pitchFamily="2" charset="-78"/>
              </a:rPr>
              <a:t>نیز، </a:t>
            </a:r>
            <a:r>
              <a:rPr lang="fa-IR" sz="2400" dirty="0">
                <a:cs typeface="2  Baran" pitchFamily="2" charset="-78"/>
              </a:rPr>
              <a:t>آن ها را تشخیص دهم؟</a:t>
            </a:r>
          </a:p>
          <a:p>
            <a:pPr marL="342900" indent="-342900" algn="r" rtl="1">
              <a:buFont typeface="Arial" pitchFamily="34" charset="0"/>
              <a:buChar char="•"/>
            </a:pPr>
            <a:r>
              <a:rPr lang="fa-IR" sz="2400" dirty="0">
                <a:cs typeface="2  Baran" pitchFamily="2" charset="-78"/>
              </a:rPr>
              <a:t>آیا می توانم مساله های مرتبط با این مساله حل شده را مطرح کرده و حل کنم؟</a:t>
            </a:r>
          </a:p>
          <a:p>
            <a:pPr marL="342900" indent="-342900" algn="r" rtl="1">
              <a:buFont typeface="Arial" pitchFamily="34" charset="0"/>
              <a:buChar char="•"/>
            </a:pPr>
            <a:r>
              <a:rPr lang="fa-IR" sz="2400" dirty="0">
                <a:cs typeface="2  Baran" pitchFamily="2" charset="-78"/>
              </a:rPr>
              <a:t>آیا می توانم حل مساله را برای دیگران توضیح داده. مستند </a:t>
            </a:r>
            <a:r>
              <a:rPr lang="fa-IR" sz="2400" dirty="0" smtClean="0">
                <a:cs typeface="2  Baran" pitchFamily="2" charset="-78"/>
              </a:rPr>
              <a:t>نموده یا </a:t>
            </a:r>
            <a:r>
              <a:rPr lang="fa-IR" sz="2400" dirty="0">
                <a:cs typeface="2  Baran" pitchFamily="2" charset="-78"/>
              </a:rPr>
              <a:t>تعمیم دهم؟</a:t>
            </a:r>
          </a:p>
          <a:p>
            <a:pPr marL="342900" indent="-342900" algn="r" rtl="1">
              <a:buFont typeface="Arial" pitchFamily="34" charset="0"/>
              <a:buChar char="•"/>
            </a:pPr>
            <a:r>
              <a:rPr lang="fa-IR" sz="2400" dirty="0" smtClean="0">
                <a:cs typeface="2  Baran" pitchFamily="2" charset="-78"/>
              </a:rPr>
              <a:t>آیا تمام </a:t>
            </a:r>
            <a:r>
              <a:rPr lang="fa-IR" sz="2400" dirty="0">
                <a:cs typeface="2  Baran" pitchFamily="2" charset="-78"/>
              </a:rPr>
              <a:t>راه حل های ممکن را </a:t>
            </a:r>
            <a:r>
              <a:rPr lang="fa-IR" sz="2400" dirty="0" smtClean="0">
                <a:cs typeface="2  Baran" pitchFamily="2" charset="-78"/>
              </a:rPr>
              <a:t>یافته </a:t>
            </a:r>
            <a:r>
              <a:rPr lang="fa-IR" sz="2400" dirty="0">
                <a:cs typeface="2  Baran" pitchFamily="2" charset="-78"/>
              </a:rPr>
              <a:t>ام؟ آیا مساله راه حل دیگری دارد؟</a:t>
            </a:r>
          </a:p>
          <a:p>
            <a:pPr marL="342900" indent="-342900" algn="r" rtl="1">
              <a:buFont typeface="Arial" pitchFamily="34" charset="0"/>
              <a:buChar char="•"/>
            </a:pPr>
            <a:r>
              <a:rPr lang="fa-IR" sz="2400" dirty="0">
                <a:cs typeface="2  Baran" pitchFamily="2" charset="-78"/>
              </a:rPr>
              <a:t>آیا به جز استراتژی </a:t>
            </a:r>
            <a:r>
              <a:rPr lang="fa-IR" sz="2400" dirty="0" smtClean="0">
                <a:cs typeface="2  Baran" pitchFamily="2" charset="-78"/>
              </a:rPr>
              <a:t>هایی </a:t>
            </a:r>
            <a:r>
              <a:rPr lang="fa-IR" sz="2400" dirty="0">
                <a:cs typeface="2  Baran" pitchFamily="2" charset="-78"/>
              </a:rPr>
              <a:t>که در اولین بررسی مرا به حل مساله رسانده اند استراتژی های دیگری </a:t>
            </a:r>
            <a:r>
              <a:rPr lang="fa-IR" sz="2400" dirty="0" smtClean="0">
                <a:cs typeface="2  Baran" pitchFamily="2" charset="-78"/>
              </a:rPr>
              <a:t>را نیز </a:t>
            </a:r>
            <a:r>
              <a:rPr lang="fa-IR" sz="2400" dirty="0">
                <a:cs typeface="2  Baran" pitchFamily="2" charset="-78"/>
              </a:rPr>
              <a:t>امتحان کرده ام</a:t>
            </a:r>
            <a:r>
              <a:rPr lang="fa-IR" sz="2400" dirty="0" smtClean="0">
                <a:cs typeface="2  Baran" pitchFamily="2" charset="-78"/>
              </a:rPr>
              <a:t>.</a:t>
            </a:r>
          </a:p>
        </p:txBody>
      </p:sp>
    </p:spTree>
    <p:extLst>
      <p:ext uri="{BB962C8B-B14F-4D97-AF65-F5344CB8AC3E}">
        <p14:creationId xmlns:p14="http://schemas.microsoft.com/office/powerpoint/2010/main" val="4238376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9</a:t>
            </a:fld>
            <a:endParaRPr dirty="0"/>
          </a:p>
        </p:txBody>
      </p:sp>
      <p:sp>
        <p:nvSpPr>
          <p:cNvPr id="4" name="TextBox 3"/>
          <p:cNvSpPr txBox="1"/>
          <p:nvPr/>
        </p:nvSpPr>
        <p:spPr>
          <a:xfrm>
            <a:off x="21021" y="1289800"/>
            <a:ext cx="8458200" cy="3046988"/>
          </a:xfrm>
          <a:prstGeom prst="rect">
            <a:avLst/>
          </a:prstGeom>
          <a:noFill/>
        </p:spPr>
        <p:txBody>
          <a:bodyPr wrap="square" rtlCol="0">
            <a:spAutoFit/>
          </a:bodyPr>
          <a:lstStyle/>
          <a:p>
            <a:pPr marL="342900" indent="-342900" algn="r" rtl="1">
              <a:buFont typeface="Arial" pitchFamily="34" charset="0"/>
              <a:buChar char="•"/>
            </a:pPr>
            <a:r>
              <a:rPr lang="fa-IR" sz="2400" dirty="0">
                <a:cs typeface="2  Baran" pitchFamily="2" charset="-78"/>
              </a:rPr>
              <a:t>راهبرد رسم شکل</a:t>
            </a:r>
          </a:p>
          <a:p>
            <a:pPr marL="342900" indent="-342900" algn="r" rtl="1">
              <a:buFont typeface="Arial" pitchFamily="34" charset="0"/>
              <a:buChar char="•"/>
            </a:pPr>
            <a:r>
              <a:rPr lang="fa-IR" sz="2400" dirty="0">
                <a:cs typeface="2  Baran" pitchFamily="2" charset="-78"/>
              </a:rPr>
              <a:t>راهبرد الگوسازی</a:t>
            </a:r>
          </a:p>
          <a:p>
            <a:pPr marL="342900" indent="-342900" algn="r" rtl="1">
              <a:buFont typeface="Arial" pitchFamily="34" charset="0"/>
              <a:buChar char="•"/>
            </a:pPr>
            <a:r>
              <a:rPr lang="fa-IR" sz="2400" dirty="0">
                <a:cs typeface="2  Baran" pitchFamily="2" charset="-78"/>
              </a:rPr>
              <a:t>راهبر د حذف حالت های نامطلو ب</a:t>
            </a:r>
          </a:p>
          <a:p>
            <a:pPr marL="342900" indent="-342900" algn="r" rtl="1">
              <a:buFont typeface="Arial" pitchFamily="34" charset="0"/>
              <a:buChar char="•"/>
            </a:pPr>
            <a:r>
              <a:rPr lang="fa-IR" sz="2400" dirty="0">
                <a:cs typeface="2  Baran" pitchFamily="2" charset="-78"/>
              </a:rPr>
              <a:t>راهبرد </a:t>
            </a:r>
            <a:r>
              <a:rPr lang="fa-IR" sz="2400" dirty="0" smtClean="0">
                <a:cs typeface="2  Baran" pitchFamily="2" charset="-78"/>
              </a:rPr>
              <a:t>الگویابی</a:t>
            </a:r>
            <a:endParaRPr lang="fa-IR" sz="2400" dirty="0">
              <a:cs typeface="2  Baran" pitchFamily="2" charset="-78"/>
            </a:endParaRPr>
          </a:p>
          <a:p>
            <a:pPr marL="342900" indent="-342900" algn="r" rtl="1">
              <a:buFont typeface="Arial" pitchFamily="34" charset="0"/>
              <a:buChar char="•"/>
            </a:pPr>
            <a:r>
              <a:rPr lang="fa-IR" sz="2400" dirty="0">
                <a:cs typeface="2  Baran" pitchFamily="2" charset="-78"/>
              </a:rPr>
              <a:t>راهبرد حدس و آزمایش</a:t>
            </a:r>
          </a:p>
          <a:p>
            <a:pPr marL="342900" indent="-342900" algn="r" rtl="1">
              <a:buFont typeface="Arial" pitchFamily="34" charset="0"/>
              <a:buChar char="•"/>
            </a:pPr>
            <a:r>
              <a:rPr lang="fa-IR" sz="2400" dirty="0">
                <a:cs typeface="2  Baran" pitchFamily="2" charset="-78"/>
              </a:rPr>
              <a:t>راهبرد </a:t>
            </a:r>
            <a:r>
              <a:rPr lang="fa-IR" sz="2400" dirty="0" smtClean="0">
                <a:cs typeface="2  Baran" pitchFamily="2" charset="-78"/>
              </a:rPr>
              <a:t>زیر مسئله</a:t>
            </a:r>
            <a:endParaRPr lang="fa-IR" sz="2400" dirty="0">
              <a:cs typeface="2  Baran" pitchFamily="2" charset="-78"/>
            </a:endParaRPr>
          </a:p>
          <a:p>
            <a:pPr marL="342900" indent="-342900" algn="r" rtl="1">
              <a:buFont typeface="Arial" pitchFamily="34" charset="0"/>
              <a:buChar char="•"/>
            </a:pPr>
            <a:r>
              <a:rPr lang="fa-IR" sz="2400" dirty="0" smtClean="0">
                <a:cs typeface="2  Baran" pitchFamily="2" charset="-78"/>
              </a:rPr>
              <a:t>راهبرد حل مسئله ساده </a:t>
            </a:r>
            <a:r>
              <a:rPr lang="fa-IR" sz="2400" dirty="0">
                <a:cs typeface="2  Baran" pitchFamily="2" charset="-78"/>
              </a:rPr>
              <a:t>تر</a:t>
            </a:r>
          </a:p>
          <a:p>
            <a:pPr marL="342900" indent="-342900" algn="r" rtl="1">
              <a:buFont typeface="Arial" pitchFamily="34" charset="0"/>
              <a:buChar char="•"/>
            </a:pPr>
            <a:r>
              <a:rPr lang="fa-IR" sz="2400" dirty="0">
                <a:cs typeface="2  Baran" pitchFamily="2" charset="-78"/>
              </a:rPr>
              <a:t>راهبرد روش های </a:t>
            </a:r>
            <a:r>
              <a:rPr lang="fa-IR" sz="2400" dirty="0" smtClean="0">
                <a:cs typeface="2  Baran" pitchFamily="2" charset="-78"/>
              </a:rPr>
              <a:t>نمادین</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راهبردهای حل مسئله</a:t>
            </a:r>
          </a:p>
        </p:txBody>
      </p:sp>
    </p:spTree>
    <p:extLst>
      <p:ext uri="{BB962C8B-B14F-4D97-AF65-F5344CB8AC3E}">
        <p14:creationId xmlns:p14="http://schemas.microsoft.com/office/powerpoint/2010/main" val="1270324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2151</TotalTime>
  <Words>1977</Words>
  <Application>Microsoft Office PowerPoint</Application>
  <PresentationFormat>On-screen Show (4:3)</PresentationFormat>
  <Paragraphs>132</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کارگاه آموزش مفاهیم ریاضی ابتدایی</dc:title>
  <dc:creator>a</dc:creator>
  <cp:lastModifiedBy>a</cp:lastModifiedBy>
  <cp:revision>141</cp:revision>
  <dcterms:created xsi:type="dcterms:W3CDTF">2020-04-06T08:37:43Z</dcterms:created>
  <dcterms:modified xsi:type="dcterms:W3CDTF">2020-05-04T13:36:40Z</dcterms:modified>
</cp:coreProperties>
</file>