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7" r:id="rId1"/>
  </p:sldMasterIdLst>
  <p:sldIdLst>
    <p:sldId id="298" r:id="rId2"/>
    <p:sldId id="297" r:id="rId3"/>
    <p:sldId id="289" r:id="rId4"/>
    <p:sldId id="281" r:id="rId5"/>
    <p:sldId id="291" r:id="rId6"/>
    <p:sldId id="292" r:id="rId7"/>
    <p:sldId id="294" r:id="rId8"/>
    <p:sldId id="311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5A1319-8018-4FCF-BF63-FE41815EFC64}">
          <p14:sldIdLst/>
        </p14:section>
        <p14:section name="Untitled Section" id="{6B9A5E18-EC8F-4AE9-B0EF-FAC3DC111D71}">
          <p14:sldIdLst>
            <p14:sldId id="298"/>
            <p14:sldId id="297"/>
            <p14:sldId id="289"/>
            <p14:sldId id="281"/>
            <p14:sldId id="291"/>
            <p14:sldId id="292"/>
            <p14:sldId id="294"/>
            <p14:sldId id="311"/>
            <p14:sldId id="299"/>
          </p14:sldIdLst>
        </p14:section>
        <p14:section name="Untitled Section" id="{0E32EBAF-AB7C-4554-A78C-8B9A5080F3F8}">
          <p14:sldIdLst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12A0"/>
    <a:srgbClr val="00FF99"/>
    <a:srgbClr val="FFFFCC"/>
    <a:srgbClr val="FFFF00"/>
    <a:srgbClr val="FFFF99"/>
    <a:srgbClr val="FB2929"/>
    <a:srgbClr val="00FF00"/>
    <a:srgbClr val="FF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2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-9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7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3406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4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5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2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9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50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4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EFA58-9C24-4F73-A09A-8955E18E06D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86ECE-0F73-4C6C-AC3D-61617F9FE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8654" y="1313728"/>
            <a:ext cx="10293927" cy="4906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90">
        <p14:ripple/>
      </p:transition>
    </mc:Choice>
    <mc:Fallback xmlns="">
      <p:transition spd="slow" advTm="7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124690" y="1343891"/>
            <a:ext cx="11540837" cy="5084620"/>
          </a:xfrm>
          <a:prstGeom prst="round2Same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۲. ماهیت یادگیری</a:t>
            </a:r>
          </a:p>
          <a:p>
            <a:pPr algn="r">
              <a:lnSpc>
                <a:spcPct val="150000"/>
              </a:lnSpc>
            </a:pPr>
            <a:endParaRPr lang="fa-IR" altLang="fa-IR" sz="8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8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نخستین عنصری که از دیدگاه خاص درباره برنامه ریز یادگیری تاثیر می پذیرد هدف برنامه درسی است.</a:t>
            </a: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زیرا محتوا و هدفها براساس نظریه یادگیری حاکم بر فضای برنامه ریزی تعیین می شوند. بنابراین ، برنامه ریزی که پیرو روان شناسی گشتالت باشد هدفها را با توجه به درک کل و کسب ساختار شناختی جهت می دهد و کسی که به روان شناسی رفتارگرا تمایل داشته باشد هدفها را با توجه به اجزا و عناصر موضوع مورد نظر تعیین می کند.</a:t>
            </a: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fa-IR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fa-IR" altLang="fa-IR" sz="2400" b="1" dirty="0" smtClean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546"/>
      </p:ext>
    </p:extLst>
  </p:cSld>
  <p:clrMapOvr>
    <a:masterClrMapping/>
  </p:clrMapOvr>
  <p:transition spd="slow" advTm="20572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Double Wave 3"/>
          <p:cNvSpPr/>
          <p:nvPr/>
        </p:nvSpPr>
        <p:spPr>
          <a:xfrm>
            <a:off x="512618" y="1177636"/>
            <a:ext cx="11194473" cy="5664504"/>
          </a:xfrm>
          <a:prstGeom prst="double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endParaRPr lang="fa-IR" altLang="fa-IR" sz="2400" b="1" dirty="0" smtClean="0"/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۳. ماهیت جامعه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در مطالعه و بررسی جامعه ، باید هم به نیازهای آنی و هم به تغییر و تحولات مستمر، به ویژه تحولات ناشی از پیشرفت علوم و تکنولوژی توجه کرد.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اصول این منبع برای تعیین هدف برنامه درسی :</a:t>
            </a:r>
            <a:endParaRPr lang="en-US" altLang="fa-IR" sz="2400" b="1" dirty="0" smtClean="0">
              <a:solidFill>
                <a:srgbClr val="FF0000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الف)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هدفهای برنامه درسی باید متناسب با مقتضیات ، نیازها و امکانات جامعه تعیین شوند.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ب)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هدفهای برنامه درسی باید تغییر پذیر باشند.</a:t>
            </a: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523">
        <p14:warp dir="in"/>
      </p:transition>
    </mc:Choice>
    <mc:Fallback xmlns="">
      <p:transition spd="slow" advTm="97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0"/>
            <a:ext cx="12191999" cy="68580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 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>
                <a:solidFill>
                  <a:srgbClr val="FF0000"/>
                </a:solidFill>
              </a:rPr>
              <a:t>۴</a:t>
            </a:r>
            <a:r>
              <a:rPr lang="fa-IR" altLang="fa-IR" sz="2400" b="1" dirty="0" smtClean="0">
                <a:solidFill>
                  <a:srgbClr val="FF0000"/>
                </a:solidFill>
              </a:rPr>
              <a:t>. ماهیت یادگیرنده 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در یک طبقه بندی کلی ، دو جنبه اساسی یادگیرنده برای تهیه برنامه درسی باید مطالعه شود 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3399"/>
                </a:solidFill>
              </a:rPr>
              <a:t>الف) توانایی های ذهنی                ب) علایق و نیازها</a:t>
            </a:r>
            <a:endParaRPr lang="en-US" altLang="fa-IR" sz="2400" b="1" dirty="0" smtClean="0">
              <a:solidFill>
                <a:srgbClr val="FF3399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800" b="1" dirty="0" smtClean="0">
              <a:solidFill>
                <a:srgbClr val="FF3399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800" b="1" dirty="0">
              <a:solidFill>
                <a:srgbClr val="FF3399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800" b="1" dirty="0" smtClean="0">
              <a:solidFill>
                <a:srgbClr val="FF3399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۵. ماهیت دانش</a:t>
            </a:r>
            <a:endParaRPr lang="en-US" altLang="fa-IR" sz="2400" b="1" dirty="0" smtClean="0">
              <a:solidFill>
                <a:srgbClr val="FF0000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چند بعد اساسی رشته علمی 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4">
                    <a:lumMod val="75000"/>
                  </a:schemeClr>
                </a:solidFill>
              </a:rPr>
              <a:t>- مفاهیم و اصول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4">
                    <a:lumMod val="75000"/>
                  </a:schemeClr>
                </a:solidFill>
              </a:rPr>
              <a:t>- مهارتها و نگرشها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4">
                    <a:lumMod val="75000"/>
                  </a:schemeClr>
                </a:solidFill>
              </a:rPr>
              <a:t>- روش تحقیق خاص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4">
                    <a:lumMod val="75000"/>
                  </a:schemeClr>
                </a:solidFill>
              </a:rPr>
              <a:t>- هدفهای خاص</a:t>
            </a: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 smtClean="0">
              <a:solidFill>
                <a:srgbClr val="FF339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6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2346">
        <p15:prstTrans prst="pageCurlDouble"/>
      </p:transition>
    </mc:Choice>
    <mc:Fallback xmlns="">
      <p:transition spd="slow" advTm="302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1454728"/>
            <a:ext cx="12192000" cy="5403272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chemeClr val="tx1"/>
                </a:solidFill>
              </a:rPr>
              <a:t>ارکان یادگیری :</a:t>
            </a:r>
            <a:endParaRPr lang="en-US" sz="2400" b="1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</a:rPr>
              <a:t>- شناخت و آگاهی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</a:rPr>
              <a:t>-علاقه و گرایش فرد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</a:rPr>
              <a:t>-عمل</a:t>
            </a:r>
            <a:endParaRPr lang="fa-IR" sz="2400" b="1" dirty="0">
              <a:solidFill>
                <a:srgbClr val="FF0000"/>
              </a:solidFill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8271164" y="360218"/>
            <a:ext cx="2992581" cy="775855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حیطه های هدف</a:t>
            </a: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8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9594">
        <p15:prstTrans prst="pageCurlDouble"/>
      </p:transition>
    </mc:Choice>
    <mc:Fallback xmlns="">
      <p:transition spd="slow" advTm="249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4" name="32-Point Star 3"/>
          <p:cNvSpPr/>
          <p:nvPr/>
        </p:nvSpPr>
        <p:spPr>
          <a:xfrm>
            <a:off x="7509163" y="277091"/>
            <a:ext cx="3075709" cy="1399309"/>
          </a:xfrm>
          <a:prstGeom prst="star3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تحقق هدفها</a:t>
            </a:r>
            <a:endParaRPr lang="fa-IR" sz="24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>
            <a:off x="429490" y="1688247"/>
            <a:ext cx="11333019" cy="4530438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دلایل وجود ارتباط بین فعالیتهای فراگیران و محیط اجتماعی خارج از مدرسه :</a:t>
            </a:r>
          </a:p>
          <a:p>
            <a:pPr algn="r">
              <a:lnSpc>
                <a:spcPct val="150000"/>
              </a:lnSpc>
              <a:defRPr/>
            </a:pPr>
            <a:endParaRPr lang="en-US" altLang="fa-IR" sz="800" b="1" dirty="0" smtClean="0">
              <a:solidFill>
                <a:srgbClr val="FF0000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800" b="1" dirty="0" smtClean="0">
              <a:solidFill>
                <a:srgbClr val="FF0000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۱- فرد از همه جا فرا می گیرد.</a:t>
            </a:r>
            <a:endParaRPr lang="en-US" altLang="fa-IR" sz="24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۲- غنای تجربیات موجب یادگیری عمیق می شود.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۳- دیدن بیش از شنیدن موثراست.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۴-پژوهشگری شیوه موثر تحقق هدفهاست.</a:t>
            </a:r>
            <a:endParaRPr lang="en-US" altLang="fa-IR" sz="24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7800">
        <p15:prstTrans prst="drape"/>
      </p:transition>
    </mc:Choice>
    <mc:Fallback xmlns="">
      <p:transition spd="slow" advTm="357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7" y="2277687"/>
            <a:ext cx="11430000" cy="402412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/>
              <a:t>اگر برنامه درسی صرفا به گذشته گرایش داشته و حاوی میراثها و آثار فرهنگی گذشته باشد ، افراد را کاملا ایستا پرورش می دهد. همچنین اگر فقط به حال تاکید کند ، افرادی طالب روزمرگی و علاقمند به تامین نیازهای آتی شکل خواهد داد . از طرفی اگر صرفا آینده را در نظر بگیرد ، افرادی آرمان گرا و گسسته از واقعیت تربیت می کند.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/>
              <a:t>از این رو می توان گفت در تعیین هدفهای برنامه درسی ضروری است به نیازهای آنی و آتی توجه شود تا آنان با عبور از واقعیتهای زندگی  خود رو به سوی آینده داشته باشد.</a:t>
            </a:r>
            <a:endParaRPr lang="fa-IR" sz="2400" b="1" dirty="0"/>
          </a:p>
        </p:txBody>
      </p:sp>
      <p:sp>
        <p:nvSpPr>
          <p:cNvPr id="4" name="Bevel 3"/>
          <p:cNvSpPr/>
          <p:nvPr/>
        </p:nvSpPr>
        <p:spPr>
          <a:xfrm>
            <a:off x="7675418" y="595745"/>
            <a:ext cx="3366655" cy="9836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solidFill>
                  <a:srgbClr val="00FF00"/>
                </a:solidFill>
                <a:cs typeface="B Titr" panose="00000700000000000000" pitchFamily="2" charset="-78"/>
              </a:rPr>
              <a:t>رابطه هدف با زمان</a:t>
            </a:r>
            <a:endParaRPr lang="fa-IR" sz="2400" dirty="0">
              <a:solidFill>
                <a:srgbClr val="00FF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59581"/>
      </p:ext>
    </p:extLst>
  </p:cSld>
  <p:clrMapOvr>
    <a:masterClrMapping/>
  </p:clrMapOvr>
  <p:transition spd="slow" advTm="8916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1191491"/>
            <a:ext cx="11492346" cy="53894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a-IR" sz="2400" b="1" dirty="0" smtClean="0">
                <a:solidFill>
                  <a:srgbClr val="FF0000"/>
                </a:solidFill>
              </a:rPr>
              <a:t>آیا هدفهای آموزشی باید تا حد هدفهای رفتاری تحلیل شوند ؟</a:t>
            </a:r>
          </a:p>
          <a:p>
            <a:pPr marL="0" indent="0">
              <a:buNone/>
            </a:pPr>
            <a:endParaRPr lang="fa-IR" sz="24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/>
              <a:t>در برنامه ریزی و تعیین هدفهای برنامه درسی ، تحلیل هدفها تا حد هدفهای رفتاری ضروری نیست.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/>
              <a:t>بهتر است کمیته برنامه ریزی هدفها را در دو سطح کلی و جزئی ( مرحله ای ) تعیین کند. بنابراین به دلیل اهمیت مهارتهای شناختی و تفکر دانش آموزان استفاده از هدفهای رفتاری جز در موارد ضروری توصیه نمی شود 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/>
              <a:t>بلکه باید مهارت برخورد با مسئله و حل آن در افراد تقویت شود چه در این حالت برنامه ریز نمی تواند فعالیتهای یادگیری را از قبل پیش بینی و با افعال رفتاری بیان کند.</a:t>
            </a:r>
            <a:endParaRPr lang="fa-IR" sz="24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2795">
        <p:checker/>
      </p:transition>
    </mc:Choice>
    <mc:Fallback xmlns="">
      <p:transition spd="slow" advTm="9279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/>
        </p:nvSpPr>
        <p:spPr>
          <a:xfrm>
            <a:off x="1011382" y="1371603"/>
            <a:ext cx="10501745" cy="5056908"/>
          </a:xfrm>
          <a:prstGeom prst="foldedCorner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107950" indent="0" algn="ctr">
              <a:lnSpc>
                <a:spcPct val="150000"/>
              </a:lnSpc>
              <a:buNone/>
            </a:pPr>
            <a:endParaRPr lang="fa-IR" altLang="fa-IR" sz="3600" b="1" dirty="0">
              <a:solidFill>
                <a:schemeClr val="accent6">
                  <a:lumMod val="75000"/>
                </a:schemeClr>
              </a:solidFill>
              <a:cs typeface="B Titr" panose="00000700000000000000" pitchFamily="2" charset="-78"/>
            </a:endParaRPr>
          </a:p>
          <a:p>
            <a:pPr marL="107950" algn="ctr">
              <a:lnSpc>
                <a:spcPct val="150000"/>
              </a:lnSpc>
            </a:pPr>
            <a:r>
              <a:rPr lang="fa-IR" altLang="fa-IR" sz="4000" b="1" dirty="0">
                <a:solidFill>
                  <a:srgbClr val="C00000"/>
                </a:solidFill>
                <a:cs typeface="B Titr" panose="00000700000000000000" pitchFamily="2" charset="-78"/>
              </a:rPr>
              <a:t>مدرس : لیلا بهلولی</a:t>
            </a: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3200" b="1" dirty="0" smtClean="0">
                <a:cs typeface="B Titr" panose="00000700000000000000" pitchFamily="2" charset="-78"/>
              </a:rPr>
              <a:t> </a:t>
            </a:r>
            <a:endParaRPr lang="fa-IR" altLang="fa-IR" sz="3200" b="1" dirty="0">
              <a:cs typeface="B Titr" panose="00000700000000000000" pitchFamily="2" charset="-78"/>
            </a:endParaRP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3200" b="1" dirty="0">
                <a:solidFill>
                  <a:srgbClr val="7030A0"/>
                </a:solidFill>
                <a:cs typeface="B Titr" panose="00000700000000000000" pitchFamily="2" charset="-78"/>
              </a:rPr>
              <a:t>دانشگاه فرهنگیان- مرکزآموزش عالی شهید مطهری </a:t>
            </a:r>
            <a:r>
              <a:rPr lang="fa-IR" altLang="fa-IR" sz="3200" b="1" dirty="0" smtClean="0">
                <a:solidFill>
                  <a:srgbClr val="7030A0"/>
                </a:solidFill>
                <a:cs typeface="B Titr" panose="00000700000000000000" pitchFamily="2" charset="-78"/>
              </a:rPr>
              <a:t>خوی</a:t>
            </a:r>
          </a:p>
          <a:p>
            <a:pPr marL="107950" indent="0" algn="ctr">
              <a:lnSpc>
                <a:spcPct val="150000"/>
              </a:lnSpc>
              <a:buNone/>
            </a:pPr>
            <a:endParaRPr lang="fa-IR" altLang="fa-IR" sz="3200" b="1" dirty="0" smtClean="0">
              <a:cs typeface="B Titr" panose="00000700000000000000" pitchFamily="2" charset="-78"/>
            </a:endParaRP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32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فصل چهارم: درس برنامه ریزی درسی</a:t>
            </a:r>
            <a:endParaRPr lang="fa-IR" altLang="fa-IR" sz="3200" b="1" dirty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endParaRPr lang="fa-IR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5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7">
        <p15:prstTrans prst="peelOff"/>
      </p:transition>
    </mc:Choice>
    <mc:Fallback xmlns="">
      <p:transition spd="slow" advTm="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429" y="1262744"/>
            <a:ext cx="10454842" cy="52627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fa-IR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مفهوم هدف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سطوح هدفها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منبع تعیین هدف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حیطه های هدف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تحقق هدفها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رابطه هدف با زمان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6206837" y="475015"/>
            <a:ext cx="5638800" cy="1132113"/>
          </a:xfrm>
          <a:prstGeom prst="flowChartAlternateProces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rgbClr val="002060"/>
                </a:solidFill>
                <a:cs typeface="B Titr" panose="00000700000000000000" pitchFamily="2" charset="-78"/>
              </a:rPr>
              <a:t>فصل چهارم </a:t>
            </a: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: تعیین هدف در برنامه درسی</a:t>
            </a: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70422"/>
      </p:ext>
    </p:extLst>
  </p:cSld>
  <p:clrMapOvr>
    <a:masterClrMapping/>
  </p:clrMapOvr>
  <p:transition spd="slow" advTm="1780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5528" y="1565564"/>
            <a:ext cx="11596254" cy="5070764"/>
          </a:xfrm>
          <a:prstGeom prst="roundRect">
            <a:avLst>
              <a:gd name="adj" fmla="val 4647"/>
            </a:avLst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0070C0"/>
                </a:solidFill>
              </a:rPr>
              <a:t>پس از نیازسنجی </a:t>
            </a:r>
            <a:r>
              <a:rPr lang="fa-IR" altLang="fa-IR" sz="2400" b="1" dirty="0" smtClean="0"/>
              <a:t>، </a:t>
            </a:r>
            <a:r>
              <a:rPr lang="fa-IR" altLang="fa-IR" sz="2400" b="1" dirty="0" smtClean="0">
                <a:solidFill>
                  <a:srgbClr val="FF3399"/>
                </a:solidFill>
              </a:rPr>
              <a:t>هدفهای برنامه درسی </a:t>
            </a:r>
            <a:r>
              <a:rPr lang="fa-IR" altLang="fa-IR" sz="2400" b="1" dirty="0" smtClean="0"/>
              <a:t>تعیین می شوند: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-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همه فعالیتها و طراحی های فرایند برنامه ریزی درسی در پرتو هدفها انجام می گیرند.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-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معمولا در برنامه درسی هدفها به ظاهر چشمگیر نیستند ولی تهیه آنها وقت گیر و پیچیده است.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-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در واقع نیازها ، کاستیها و خلاء ها را نشان می دهند و به قصد پاسخگویی به آنها تعیین می شوند.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-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اگر در انتخاب هدفها دقت علمی و آموزشی لازم انجام نگیرد ، نیازهای آموزشی تعیین نمی شوند.</a:t>
            </a:r>
            <a:endParaRPr lang="en-US" altLang="fa-IR" sz="24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8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8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هدف حد یادگیری است 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. وقتی برای دوره ابتدایی تحصیلی هدف تعیین می کنیم ، حد یادگیری دانش آموزان این دوره را تعیین می کنیم.</a:t>
            </a:r>
            <a:endParaRPr lang="en-US" altLang="fa-IR" sz="2400" b="1" dirty="0">
              <a:solidFill>
                <a:schemeClr val="tx1"/>
              </a:solidFill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5320145" y="174596"/>
            <a:ext cx="5403275" cy="139096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002060"/>
                </a:solidFill>
                <a:cs typeface="B Titr" panose="00000700000000000000" pitchFamily="2" charset="-78"/>
              </a:rPr>
              <a:t>مفهوم هدف و معیارهای تعیین آن</a:t>
            </a:r>
            <a:endParaRPr lang="fa-IR" sz="3200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5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737">
        <p:blinds dir="vert"/>
      </p:transition>
    </mc:Choice>
    <mc:Fallback xmlns="">
      <p:transition spd="slow" advTm="9173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1FFFE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FFFE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235527" y="1533238"/>
            <a:ext cx="11637818" cy="501996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حد یادگیری را چند عامل مشخص می کند :</a:t>
            </a:r>
            <a:endParaRPr lang="en-US" altLang="fa-IR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۱- ماهیت یادگیرنده :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توانایی ذهنی ، علایق ، تمایلات ، نیازها ، ویژگی های بومی و محلی) 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۲- زندگی اجتماعی :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نیازهای اجتماعی ، مسائل و مشکلات اجتماعی ، ارزشها و آرمانهای اجتماعی) 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۳- رشته علمی :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شناخت ساختار مفهومی رشته علمی ، توجه به نوع دوره و پایه تحصیلی ).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۴- نظام اعتقادی و ارزشی :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منابع اسلامی : قرآن ، احادیث و قانون اساسی).</a:t>
            </a:r>
            <a:endParaRPr lang="en-US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5641">
        <p14:prism isInverted="1"/>
      </p:transition>
    </mc:Choice>
    <mc:Fallback xmlns="">
      <p:transition spd="slow" advTm="235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623454" y="1274618"/>
            <a:ext cx="11208327" cy="5250873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200000"/>
              </a:lnSpc>
              <a:defRPr/>
            </a:pPr>
            <a:endParaRPr lang="fa-IR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چند سوال اساسی درباره هدف در برنامه درسی :</a:t>
            </a:r>
            <a:endParaRPr lang="en-US" altLang="fa-IR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  <a:defRPr/>
            </a:pPr>
            <a:endParaRPr lang="fa-IR" altLang="fa-IR" sz="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۱ – سطوح هدفها کدامند ؟ </a:t>
            </a:r>
            <a:endParaRPr lang="fa-IR" altLang="fa-IR" sz="2400" b="1" dirty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۲- رابطه هدفها با منابع چگونه است ؟</a:t>
            </a:r>
            <a:endParaRPr lang="fa-IR" altLang="fa-IR" sz="2400" b="1" dirty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۳-  آیا هدفهای آموزشی باید تا حد هدفهای رفتاری تحلیل شوند؟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>
                <a:solidFill>
                  <a:schemeClr val="tx1"/>
                </a:solidFill>
              </a:rPr>
              <a:t>۴</a:t>
            </a:r>
            <a:r>
              <a:rPr lang="fa-IR" altLang="fa-IR" sz="2400" b="1" dirty="0" smtClean="0">
                <a:solidFill>
                  <a:schemeClr val="tx1"/>
                </a:solidFill>
              </a:rPr>
              <a:t>- آیا هدفها در حیطه های سه گانه شناختی ، عاطفی و روانی – حرکتی تعیین می شوند؟</a:t>
            </a:r>
            <a:endParaRPr lang="fa-IR" altLang="fa-IR" sz="2400" b="1" dirty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۵- آیا هدفها صرفا در فعالیتهای داخل مدرسه تحقق پذیرند؟ </a:t>
            </a:r>
            <a:endParaRPr lang="fa-IR" altLang="fa-IR" sz="2400" b="1" dirty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</a:rPr>
              <a:t>۶- هدفها باید دانش آموز را برای حال آماده کنند یا آینده ؟</a:t>
            </a:r>
            <a:endParaRPr lang="fa-IR" altLang="fa-IR" sz="2400" b="1" dirty="0">
              <a:solidFill>
                <a:schemeClr val="tx1"/>
              </a:solidFill>
            </a:endParaRPr>
          </a:p>
          <a:p>
            <a:pPr algn="r">
              <a:lnSpc>
                <a:spcPct val="200000"/>
              </a:lnSpc>
              <a:defRPr/>
            </a:pPr>
            <a:endParaRPr 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5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051">
        <p14:prism isContent="1" isInverted="1"/>
      </p:transition>
    </mc:Choice>
    <mc:Fallback xmlns="">
      <p:transition spd="slow" advTm="46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7827818" y="247104"/>
            <a:ext cx="3325090" cy="972096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2060"/>
                </a:solidFill>
                <a:cs typeface="B Titr" panose="00000700000000000000" pitchFamily="2" charset="-78"/>
              </a:rPr>
              <a:t>سطوح هدفها</a:t>
            </a:r>
            <a:endParaRPr lang="fa-IR" sz="32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1782" y="1496292"/>
            <a:ext cx="11582400" cy="4752108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/>
              <a:t>دیدگاههای مختلفی وجود دارد 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کراتول </a:t>
            </a:r>
            <a:r>
              <a:rPr lang="fa-IR" altLang="fa-IR" sz="2400" b="1" dirty="0" smtClean="0"/>
              <a:t>: هدفهای کلی ، رفتاری و تدریس.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داویس </a:t>
            </a:r>
            <a:r>
              <a:rPr lang="fa-IR" altLang="fa-IR" sz="2400" b="1" dirty="0" smtClean="0"/>
              <a:t>: مقاصد آموزشی ، هدفهای عمومی و هدفهای ویژه 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00"/>
                </a:solidFill>
              </a:rPr>
              <a:t>با توجه به نوع نظام آموزشی ( متمرکز) و نظام اعتقادی </a:t>
            </a:r>
            <a:r>
              <a:rPr lang="fa-IR" altLang="fa-IR" sz="2400" b="1" dirty="0" smtClean="0"/>
              <a:t>همه شمولی که در کشور وجودارد سطوح زیر برای هدفها می پذیریم 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FF00"/>
                </a:solidFill>
              </a:rPr>
              <a:t>-</a:t>
            </a:r>
            <a:r>
              <a:rPr lang="fa-IR" altLang="fa-IR" sz="2400" b="1" dirty="0" smtClean="0"/>
              <a:t> </a:t>
            </a:r>
            <a:r>
              <a:rPr lang="fa-IR" altLang="fa-IR" sz="2400" b="1" dirty="0" smtClean="0">
                <a:solidFill>
                  <a:srgbClr val="FFFF00"/>
                </a:solidFill>
              </a:rPr>
              <a:t>هدفهای غایی ( آرمانی)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FF00"/>
                </a:solidFill>
              </a:rPr>
              <a:t>- مقاصد آموزشی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FF00"/>
                </a:solidFill>
              </a:rPr>
              <a:t>- هدفهای کلی آموزشی </a:t>
            </a:r>
            <a:endParaRPr lang="fa-IR" altLang="fa-IR" sz="24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3242"/>
      </p:ext>
    </p:extLst>
  </p:cSld>
  <p:clrMapOvr>
    <a:masterClrMapping/>
  </p:clrMapOvr>
  <p:transition spd="med" advTm="1091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2" y="1534392"/>
            <a:ext cx="11596254" cy="502719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FF3399"/>
                </a:solidFill>
              </a:rPr>
              <a:t>۱. نظام اعتقادی و ارزشی( فلسفه)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FF3399"/>
                </a:solidFill>
              </a:rPr>
              <a:t>۲. ماهیت یادگیری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FF3399"/>
                </a:solidFill>
              </a:rPr>
              <a:t>۳. ماهیت جامعه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FF3399"/>
                </a:solidFill>
              </a:rPr>
              <a:t>۴. ماهیت یادگیرنده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FF3399"/>
                </a:solidFill>
              </a:rPr>
              <a:t>۵. ماهیت دانش</a:t>
            </a:r>
          </a:p>
          <a:p>
            <a:pPr marL="0" indent="0">
              <a:lnSpc>
                <a:spcPct val="150000"/>
              </a:lnSpc>
              <a:buNone/>
            </a:pPr>
            <a:endParaRPr lang="fa-IR" sz="2400" b="1" dirty="0">
              <a:solidFill>
                <a:srgbClr val="FF3399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a-IR" sz="2400" b="1" dirty="0" smtClean="0">
                <a:solidFill>
                  <a:srgbClr val="0070C0"/>
                </a:solidFill>
              </a:rPr>
              <a:t>                                             ارتباط منابع تعیین هدف با اهداف</a:t>
            </a:r>
            <a:endParaRPr lang="fa-IR" sz="24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33041" y="1612118"/>
            <a:ext cx="6625504" cy="7620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C00000"/>
                </a:solidFill>
              </a:rPr>
              <a:t>نظام اعتقادی و ارزشی</a:t>
            </a:r>
            <a:endParaRPr lang="fa-IR" sz="2800" b="1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16423" y="2988914"/>
            <a:ext cx="1101436" cy="7620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solidFill>
                  <a:schemeClr val="tx1"/>
                </a:solidFill>
              </a:rPr>
              <a:t>یادگیری</a:t>
            </a:r>
            <a:endParaRPr lang="fa-IR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63782" y="3000867"/>
            <a:ext cx="1168646" cy="7620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solidFill>
                  <a:schemeClr val="tx1"/>
                </a:solidFill>
              </a:rPr>
              <a:t>دانش</a:t>
            </a:r>
            <a:endParaRPr lang="fa-IR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61414" y="2988914"/>
            <a:ext cx="1182185" cy="7620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solidFill>
                  <a:schemeClr val="tx1"/>
                </a:solidFill>
              </a:rPr>
              <a:t>یادگیرنده</a:t>
            </a:r>
            <a:endParaRPr lang="fa-IR" sz="2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23520" y="2988914"/>
            <a:ext cx="1025236" cy="7620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solidFill>
                  <a:schemeClr val="tx1"/>
                </a:solidFill>
              </a:rPr>
              <a:t>جامعه</a:t>
            </a:r>
            <a:endParaRPr lang="fa-IR" sz="24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33041" y="4365710"/>
            <a:ext cx="6625504" cy="7620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C00000"/>
                </a:solidFill>
              </a:rPr>
              <a:t>هدفهای برنامه درسی</a:t>
            </a:r>
            <a:endParaRPr lang="fa-IR" sz="2800" b="1" dirty="0">
              <a:solidFill>
                <a:srgbClr val="C00000"/>
              </a:solidFill>
            </a:endParaRPr>
          </a:p>
        </p:txBody>
      </p:sp>
      <p:sp>
        <p:nvSpPr>
          <p:cNvPr id="14" name="32-Point Star 13"/>
          <p:cNvSpPr/>
          <p:nvPr/>
        </p:nvSpPr>
        <p:spPr>
          <a:xfrm>
            <a:off x="7267141" y="70328"/>
            <a:ext cx="4156362" cy="1182457"/>
          </a:xfrm>
          <a:prstGeom prst="star32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منبع تعیین هدف</a:t>
            </a:r>
            <a:endParaRPr lang="fa-IR" sz="2800" b="1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cxnSp>
        <p:nvCxnSpPr>
          <p:cNvPr id="16" name="Straight Arrow Connector 15"/>
          <p:cNvCxnSpPr>
            <a:endCxn id="5" idx="0"/>
          </p:cNvCxnSpPr>
          <p:nvPr/>
        </p:nvCxnSpPr>
        <p:spPr>
          <a:xfrm>
            <a:off x="7267141" y="2374118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52506" y="2420672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60159" y="2420672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76400" y="2386697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260646" y="3750914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52506" y="3740591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36138" y="3750914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676400" y="3762867"/>
            <a:ext cx="0" cy="614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725">
        <p14:gallery dir="l"/>
      </p:transition>
    </mc:Choice>
    <mc:Fallback xmlns="">
      <p:transition spd="slow" advTm="57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3235" y="1039092"/>
            <a:ext cx="11707092" cy="597130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4400" b="1" dirty="0" smtClean="0">
                <a:solidFill>
                  <a:srgbClr val="FF0000"/>
                </a:solidFill>
              </a:rPr>
              <a:t>۱. نظام اعتقادی و ارزشی ( فلسفه)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dirty="0" smtClean="0"/>
              <a:t>۱</a:t>
            </a:r>
            <a:r>
              <a:rPr lang="fa-IR" sz="4200" b="1" dirty="0" smtClean="0"/>
              <a:t>فلسفه در تمام تصمیم گیری های برنامه درسی تعیین کننده است . در فعالیتهای مدرسه به ندرت می توان لحظه ای یافت که بدون مبنای فلسفی عمل کند . پاسخ سوالاتی از قبیل : زندگی خوب چیست ، جامعه خوب کدام است ، دانش مطلوب چیست ؟ نحوه عمل برنامه ریز و معلم را تعیین می کند .بنابراین همه مراحل تفکر و عمل در برنامه درسی مبتنی بر ارزش است.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4200" b="1" dirty="0" smtClean="0"/>
              <a:t>چهار دیدگاه فلسفی بیشترین تاثیر را در برنامه درسی و کار معلم داشته اند 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4200" b="1" dirty="0" smtClean="0"/>
              <a:t>- ماهیت گرایی ( سنتی)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4200" b="1" dirty="0" smtClean="0"/>
              <a:t>- پایدارگرایی ( سنتی 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4200" b="1" dirty="0" smtClean="0"/>
              <a:t>- پیشرفت گرایی ( معاصر)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4200" b="1" dirty="0" smtClean="0"/>
              <a:t>- بازسازی گرایی( معاصر)</a:t>
            </a:r>
            <a:endParaRPr lang="fa-IR" sz="42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8898">
        <p14:gallery dir="l"/>
      </p:transition>
    </mc:Choice>
    <mc:Fallback xmlns="">
      <p:transition spd="slow" advTm="468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8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2174</TotalTime>
  <Words>1050</Words>
  <Application>Microsoft Office PowerPoint</Application>
  <PresentationFormat>Widescreen</PresentationFormat>
  <Paragraphs>116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 Titr</vt:lpstr>
      <vt:lpstr>Century Gothic</vt:lpstr>
      <vt:lpstr>Wingdings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ISLLC=Interstate school leaders licensure consortium</dc:title>
  <dc:creator>Lenovo</dc:creator>
  <cp:lastModifiedBy>intell</cp:lastModifiedBy>
  <cp:revision>248</cp:revision>
  <dcterms:created xsi:type="dcterms:W3CDTF">2018-04-15T04:11:10Z</dcterms:created>
  <dcterms:modified xsi:type="dcterms:W3CDTF">2020-05-17T17:53:44Z</dcterms:modified>
</cp:coreProperties>
</file>