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69744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68717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07634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58259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22453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96516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A6EA4AB-E498-4931-834C-5F1297DD69E3}" type="datetimeFigureOut">
              <a:rPr lang="fa-IR" smtClean="0"/>
              <a:t>10/06/1441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42983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A6EA4AB-E498-4931-834C-5F1297DD69E3}" type="datetimeFigureOut">
              <a:rPr lang="fa-IR" smtClean="0"/>
              <a:t>10/06/1441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762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EA4AB-E498-4931-834C-5F1297DD69E3}" type="datetimeFigureOut">
              <a:rPr lang="fa-IR" smtClean="0"/>
              <a:t>10/06/1441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49958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30302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478213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4AB-E498-4931-834C-5F1297DD69E3}" type="datetimeFigureOut">
              <a:rPr lang="fa-IR" smtClean="0"/>
              <a:t>10/06/1441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66720-2E2B-4361-9086-3E97E913A70C}" type="slidenum">
              <a:rPr lang="fa-IR" smtClean="0"/>
              <a:t>‹#›</a:t>
            </a:fld>
            <a:endParaRPr lang="fa-IR"/>
          </a:p>
        </p:txBody>
      </p:sp>
    </p:spTree>
    <p:extLst>
      <p:ext uri="{BB962C8B-B14F-4D97-AF65-F5344CB8AC3E}">
        <p14:creationId xmlns:p14="http://schemas.microsoft.com/office/powerpoint/2010/main" val="3911724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فصل سوم</a:t>
            </a:r>
            <a:endParaRPr lang="fa-IR" dirty="0"/>
          </a:p>
        </p:txBody>
      </p:sp>
      <p:sp>
        <p:nvSpPr>
          <p:cNvPr id="3" name="Subtitle 2"/>
          <p:cNvSpPr>
            <a:spLocks noGrp="1"/>
          </p:cNvSpPr>
          <p:nvPr>
            <p:ph type="subTitle" idx="1"/>
          </p:nvPr>
        </p:nvSpPr>
        <p:spPr/>
        <p:txBody>
          <a:bodyPr/>
          <a:lstStyle/>
          <a:p>
            <a:r>
              <a:rPr lang="fa-IR" dirty="0" smtClean="0"/>
              <a:t>رشد پیش از تولد، تولد و نوزادی</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87782" y="1706563"/>
            <a:ext cx="609600" cy="609600"/>
          </a:xfrm>
          <a:prstGeom prst="rect">
            <a:avLst/>
          </a:prstGeom>
        </p:spPr>
      </p:pic>
    </p:spTree>
    <p:extLst>
      <p:ext uri="{BB962C8B-B14F-4D97-AF65-F5344CB8AC3E}">
        <p14:creationId xmlns:p14="http://schemas.microsoft.com/office/powerpoint/2010/main" val="1926857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رشد پیش از تولد</a:t>
            </a:r>
            <a:endParaRPr lang="fa-IR" dirty="0"/>
          </a:p>
        </p:txBody>
      </p:sp>
      <p:sp>
        <p:nvSpPr>
          <p:cNvPr id="3" name="Content Placeholder 2"/>
          <p:cNvSpPr>
            <a:spLocks noGrp="1"/>
          </p:cNvSpPr>
          <p:nvPr>
            <p:ph idx="1"/>
          </p:nvPr>
        </p:nvSpPr>
        <p:spPr/>
        <p:txBody>
          <a:bodyPr/>
          <a:lstStyle/>
          <a:p>
            <a:pPr marL="0" indent="0" algn="r" rtl="1">
              <a:buNone/>
            </a:pPr>
            <a:r>
              <a:rPr lang="fa-IR" dirty="0" smtClean="0"/>
              <a:t>رشد پیش از تولد به سه مرحله تقسیم می شود:</a:t>
            </a:r>
          </a:p>
          <a:p>
            <a:pPr algn="r" rtl="1"/>
            <a:r>
              <a:rPr lang="fa-IR" dirty="0" smtClean="0">
                <a:solidFill>
                  <a:srgbClr val="FF0000"/>
                </a:solidFill>
              </a:rPr>
              <a:t>دوره تخمک بارور(زیگوت): </a:t>
            </a:r>
            <a:r>
              <a:rPr lang="fa-IR" dirty="0" smtClean="0"/>
              <a:t>این دوره تقریبا دو هفته از بارور سازی تا توده ریز سلول ها که از لوله رحم خارج شده و خود را به جداره رحم می چسباند، به طول می انجامد.</a:t>
            </a:r>
          </a:p>
          <a:p>
            <a:pPr algn="r" rtl="1"/>
            <a:r>
              <a:rPr lang="fa-IR" dirty="0" smtClean="0">
                <a:solidFill>
                  <a:srgbClr val="FF0000"/>
                </a:solidFill>
              </a:rPr>
              <a:t>دوره رویانی: </a:t>
            </a:r>
            <a:r>
              <a:rPr lang="fa-IR" dirty="0" smtClean="0"/>
              <a:t>از لانه گزینی تا هفته هشتم حاملگی ادامه دارد. در طول این شش هفته اغلب تغییرات سریع یش از تولد صورت می گیرند، بطوری که شالوده تمام ساختارهای بدن و اندام های درونی پی ریزی می شود.</a:t>
            </a:r>
          </a:p>
          <a:p>
            <a:pPr algn="r" rtl="1"/>
            <a:r>
              <a:rPr lang="fa-IR" dirty="0" smtClean="0">
                <a:solidFill>
                  <a:srgbClr val="FF0000"/>
                </a:solidFill>
              </a:rPr>
              <a:t>دوره جنینی: </a:t>
            </a:r>
            <a:r>
              <a:rPr lang="fa-IR" dirty="0" smtClean="0"/>
              <a:t>از هفته نهم تا پایان حاملگی- طولانی ترین دوره رشد پیش از تولد است. ارگانیسم در طول این مرحله "رشد و تکمیل شدن" ، به سرعت از نظر اندازه بزرگ می شود.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8800" y="789709"/>
            <a:ext cx="1066800" cy="847797"/>
          </a:xfrm>
          <a:prstGeom prst="rect">
            <a:avLst/>
          </a:prstGeom>
        </p:spPr>
      </p:pic>
    </p:spTree>
    <p:extLst>
      <p:ext uri="{BB962C8B-B14F-4D97-AF65-F5344CB8AC3E}">
        <p14:creationId xmlns:p14="http://schemas.microsoft.com/office/powerpoint/2010/main" val="1843756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تاثیرات محیطی پیش از تولد</a:t>
            </a:r>
            <a:endParaRPr lang="fa-IR" dirty="0"/>
          </a:p>
        </p:txBody>
      </p:sp>
      <p:sp>
        <p:nvSpPr>
          <p:cNvPr id="3" name="Content Placeholder 2"/>
          <p:cNvSpPr>
            <a:spLocks noGrp="1"/>
          </p:cNvSpPr>
          <p:nvPr>
            <p:ph idx="1"/>
          </p:nvPr>
        </p:nvSpPr>
        <p:spPr/>
        <p:txBody>
          <a:bodyPr/>
          <a:lstStyle/>
          <a:p>
            <a:pPr algn="r" rtl="1"/>
            <a:r>
              <a:rPr lang="fa-IR" dirty="0" smtClean="0"/>
              <a:t>تراتوژن ها: واژه تراتوژن به هر گونه عامل محیطی اشاره دارد که در طول دوره پیش از تولد به جنین آسیب برساند. </a:t>
            </a:r>
          </a:p>
          <a:p>
            <a:pPr algn="r" rtl="1"/>
            <a:r>
              <a:rPr lang="fa-IR" dirty="0" smtClean="0"/>
              <a:t>تاثیرات تراتوژن های به عوامل زیر بستگی دارد:</a:t>
            </a:r>
          </a:p>
          <a:p>
            <a:pPr algn="r" rtl="1"/>
            <a:r>
              <a:rPr lang="fa-IR" dirty="0" smtClean="0"/>
              <a:t>مقدار</a:t>
            </a:r>
          </a:p>
          <a:p>
            <a:pPr algn="r" rtl="1"/>
            <a:r>
              <a:rPr lang="fa-IR" dirty="0" smtClean="0"/>
              <a:t>وراثت</a:t>
            </a:r>
          </a:p>
          <a:p>
            <a:pPr algn="r" rtl="1"/>
            <a:r>
              <a:rPr lang="fa-IR" dirty="0" smtClean="0"/>
              <a:t>تاثیرات منفی دیگر</a:t>
            </a:r>
          </a:p>
          <a:p>
            <a:pPr algn="r" rtl="1"/>
            <a:r>
              <a:rPr lang="fa-IR" dirty="0" smtClean="0"/>
              <a:t>سن جنین</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0581" y="574963"/>
            <a:ext cx="609600" cy="609600"/>
          </a:xfrm>
          <a:prstGeom prst="rect">
            <a:avLst/>
          </a:prstGeom>
        </p:spPr>
      </p:pic>
    </p:spTree>
    <p:extLst>
      <p:ext uri="{BB962C8B-B14F-4D97-AF65-F5344CB8AC3E}">
        <p14:creationId xmlns:p14="http://schemas.microsoft.com/office/powerpoint/2010/main" val="946801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انواع تراتوژن ها</a:t>
            </a:r>
            <a:endParaRPr lang="fa-IR" dirty="0"/>
          </a:p>
        </p:txBody>
      </p:sp>
      <p:sp>
        <p:nvSpPr>
          <p:cNvPr id="3" name="Content Placeholder 2"/>
          <p:cNvSpPr>
            <a:spLocks noGrp="1"/>
          </p:cNvSpPr>
          <p:nvPr>
            <p:ph idx="1"/>
          </p:nvPr>
        </p:nvSpPr>
        <p:spPr/>
        <p:txBody>
          <a:bodyPr>
            <a:normAutofit lnSpcReduction="10000"/>
          </a:bodyPr>
          <a:lstStyle/>
          <a:p>
            <a:pPr algn="r" rtl="1"/>
            <a:r>
              <a:rPr lang="fa-IR" dirty="0" smtClean="0"/>
              <a:t>داروهای تجویزی و غیر تجویزی</a:t>
            </a:r>
          </a:p>
          <a:p>
            <a:pPr algn="r" rtl="1"/>
            <a:r>
              <a:rPr lang="fa-IR" dirty="0" smtClean="0"/>
              <a:t>داروهای غیرمجاز</a:t>
            </a:r>
          </a:p>
          <a:p>
            <a:pPr algn="r" rtl="1"/>
            <a:r>
              <a:rPr lang="fa-IR" dirty="0" smtClean="0"/>
              <a:t>توتون</a:t>
            </a:r>
          </a:p>
          <a:p>
            <a:pPr algn="r" rtl="1"/>
            <a:r>
              <a:rPr lang="fa-IR" dirty="0" smtClean="0"/>
              <a:t>الکل</a:t>
            </a:r>
          </a:p>
          <a:p>
            <a:pPr algn="r" rtl="1"/>
            <a:r>
              <a:rPr lang="fa-IR" dirty="0" smtClean="0"/>
              <a:t>تشعشع</a:t>
            </a:r>
          </a:p>
          <a:p>
            <a:pPr algn="r" rtl="1"/>
            <a:r>
              <a:rPr lang="fa-IR" dirty="0" smtClean="0"/>
              <a:t>آلودگی محیطی: مثل جیوه ، سرب</a:t>
            </a:r>
          </a:p>
          <a:p>
            <a:pPr algn="r" rtl="1"/>
            <a:r>
              <a:rPr lang="fa-IR" dirty="0" smtClean="0"/>
              <a:t>بیماری عفونی</a:t>
            </a:r>
          </a:p>
          <a:p>
            <a:pPr algn="r" rtl="1"/>
            <a:r>
              <a:rPr lang="fa-IR" dirty="0" smtClean="0"/>
              <a:t>ویروس ها: سرخچه و ایدز</a:t>
            </a:r>
          </a:p>
          <a:p>
            <a:pPr algn="r" rtl="1"/>
            <a:r>
              <a:rPr lang="fa-IR" dirty="0" smtClean="0"/>
              <a:t>بیماریهای باکتریایی و انگلی: توکسو پلاسموز</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8073" y="1027906"/>
            <a:ext cx="609600" cy="609600"/>
          </a:xfrm>
          <a:prstGeom prst="rect">
            <a:avLst/>
          </a:prstGeom>
        </p:spPr>
      </p:pic>
    </p:spTree>
    <p:extLst>
      <p:ext uri="{BB962C8B-B14F-4D97-AF65-F5344CB8AC3E}">
        <p14:creationId xmlns:p14="http://schemas.microsoft.com/office/powerpoint/2010/main" val="297172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عوامل دیگر مربوط به مادر</a:t>
            </a:r>
            <a:endParaRPr lang="fa-IR" dirty="0"/>
          </a:p>
        </p:txBody>
      </p:sp>
      <p:sp>
        <p:nvSpPr>
          <p:cNvPr id="3" name="Content Placeholder 2"/>
          <p:cNvSpPr>
            <a:spLocks noGrp="1"/>
          </p:cNvSpPr>
          <p:nvPr>
            <p:ph idx="1"/>
          </p:nvPr>
        </p:nvSpPr>
        <p:spPr/>
        <p:txBody>
          <a:bodyPr/>
          <a:lstStyle/>
          <a:p>
            <a:pPr algn="r" rtl="1"/>
            <a:r>
              <a:rPr lang="fa-IR" dirty="0" smtClean="0"/>
              <a:t>تغذیه: سوء تغذیه پیش از تولد می تواند به دستگاه عصبی مرکزی اسیب جدی برساند.</a:t>
            </a:r>
          </a:p>
          <a:p>
            <a:pPr algn="r" rtl="1"/>
            <a:r>
              <a:rPr lang="fa-IR" dirty="0" smtClean="0"/>
              <a:t>استرس هیجانی</a:t>
            </a:r>
          </a:p>
          <a:p>
            <a:pPr algn="r" rtl="1"/>
            <a:r>
              <a:rPr lang="fa-IR" dirty="0" smtClean="0"/>
              <a:t>مغایرت عامل </a:t>
            </a:r>
            <a:r>
              <a:rPr lang="en-US" dirty="0" smtClean="0"/>
              <a:t>RH</a:t>
            </a:r>
            <a:endParaRPr lang="fa-IR" dirty="0" smtClean="0"/>
          </a:p>
          <a:p>
            <a:pPr algn="r" rtl="1"/>
            <a:r>
              <a:rPr lang="fa-IR" dirty="0" smtClean="0"/>
              <a:t>سن مادر</a:t>
            </a:r>
          </a:p>
          <a:p>
            <a:pPr algn="r" rtl="1"/>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27563" y="843756"/>
            <a:ext cx="1039091" cy="1039091"/>
          </a:xfrm>
          <a:prstGeom prst="rect">
            <a:avLst/>
          </a:prstGeom>
        </p:spPr>
      </p:pic>
    </p:spTree>
    <p:extLst>
      <p:ext uri="{BB962C8B-B14F-4D97-AF65-F5344CB8AC3E}">
        <p14:creationId xmlns:p14="http://schemas.microsoft.com/office/powerpoint/2010/main" val="2758913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اهمیت مراقبت بهداشتی پیش از تولد</a:t>
            </a:r>
            <a:endParaRPr lang="fa-IR" dirty="0"/>
          </a:p>
        </p:txBody>
      </p:sp>
      <p:sp>
        <p:nvSpPr>
          <p:cNvPr id="3" name="Content Placeholder 2"/>
          <p:cNvSpPr>
            <a:spLocks noGrp="1"/>
          </p:cNvSpPr>
          <p:nvPr>
            <p:ph idx="1"/>
          </p:nvPr>
        </p:nvSpPr>
        <p:spPr/>
        <p:txBody>
          <a:bodyPr/>
          <a:lstStyle/>
          <a:p>
            <a:pPr algn="r" rtl="1"/>
            <a:r>
              <a:rPr lang="fa-IR" dirty="0" smtClean="0"/>
              <a:t>متاسفانه شش درصد زنان حامله در ایالات متحده برای مراقبت پیش از تولد تا بعد از دوره سه ماهه اول صبر می کنند یا اصلا تحت چنین مراقبتی قرار نمی گیرند. مراقبت ناکافی در بین مادران نوجوان و اقلیت قومی شایع تر است. مشکلات بچه ها در چنین مادرانی سه تا پنج برابر بیشتر است.</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8910" y="723106"/>
            <a:ext cx="983672" cy="983672"/>
          </a:xfrm>
          <a:prstGeom prst="rect">
            <a:avLst/>
          </a:prstGeom>
        </p:spPr>
      </p:pic>
    </p:spTree>
    <p:extLst>
      <p:ext uri="{BB962C8B-B14F-4D97-AF65-F5344CB8AC3E}">
        <p14:creationId xmlns:p14="http://schemas.microsoft.com/office/powerpoint/2010/main" val="3254185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زایمان</a:t>
            </a:r>
            <a:endParaRPr lang="fa-IR" dirty="0"/>
          </a:p>
        </p:txBody>
      </p:sp>
      <p:sp>
        <p:nvSpPr>
          <p:cNvPr id="3" name="Content Placeholder 2"/>
          <p:cNvSpPr>
            <a:spLocks noGrp="1"/>
          </p:cNvSpPr>
          <p:nvPr>
            <p:ph idx="1"/>
          </p:nvPr>
        </p:nvSpPr>
        <p:spPr/>
        <p:txBody>
          <a:bodyPr/>
          <a:lstStyle/>
          <a:p>
            <a:pPr algn="r" rtl="1"/>
            <a:r>
              <a:rPr lang="fa-IR" dirty="0" smtClean="0"/>
              <a:t>در نگاه اول به نظر می رسد که زایمان برای بچه تجربه دشواری است. انقباض های قوی فشار زیادی را به کودک وارد می کند. خوشبختانه بچه های سالم کاملا به تحمل کردن این فشارها مجهز هستند.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57299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ظاهر نوزاد</a:t>
            </a:r>
            <a:endParaRPr lang="fa-IR" dirty="0"/>
          </a:p>
        </p:txBody>
      </p:sp>
      <p:sp>
        <p:nvSpPr>
          <p:cNvPr id="3" name="Content Placeholder 2"/>
          <p:cNvSpPr>
            <a:spLocks noGrp="1"/>
          </p:cNvSpPr>
          <p:nvPr>
            <p:ph idx="1"/>
          </p:nvPr>
        </p:nvSpPr>
        <p:spPr/>
        <p:txBody>
          <a:bodyPr/>
          <a:lstStyle/>
          <a:p>
            <a:pPr algn="r" rtl="1"/>
            <a:r>
              <a:rPr lang="fa-IR" dirty="0" smtClean="0"/>
              <a:t>یک نوزاد متوسط 50 سانتی متر طول و سه کیلو وزن دارد. پسرها اندکی بلندتر و سنگین تر از دخترها هستند سر در مقایسه با تنه و پاها که کوتاه و خمیده هستند، بزرگ هست.</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38400" y="843757"/>
            <a:ext cx="609600" cy="609600"/>
          </a:xfrm>
          <a:prstGeom prst="rect">
            <a:avLst/>
          </a:prstGeom>
        </p:spPr>
      </p:pic>
    </p:spTree>
    <p:extLst>
      <p:ext uri="{BB962C8B-B14F-4D97-AF65-F5344CB8AC3E}">
        <p14:creationId xmlns:p14="http://schemas.microsoft.com/office/powerpoint/2010/main" val="2012312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398</Words>
  <Application>Microsoft Office PowerPoint</Application>
  <PresentationFormat>Widescreen</PresentationFormat>
  <Paragraphs>35</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فصل سوم</vt:lpstr>
      <vt:lpstr>رشد پیش از تولد</vt:lpstr>
      <vt:lpstr>تاثیرات محیطی پیش از تولد</vt:lpstr>
      <vt:lpstr>انواع تراتوژن ها</vt:lpstr>
      <vt:lpstr>عوامل دیگر مربوط به مادر</vt:lpstr>
      <vt:lpstr>اهمیت مراقبت بهداشتی پیش از تولد</vt:lpstr>
      <vt:lpstr>زایمان</vt:lpstr>
      <vt:lpstr>ظاهر نوزاد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سوم</dc:title>
  <dc:creator>user</dc:creator>
  <cp:lastModifiedBy>user</cp:lastModifiedBy>
  <cp:revision>32</cp:revision>
  <dcterms:created xsi:type="dcterms:W3CDTF">2020-05-15T08:43:54Z</dcterms:created>
  <dcterms:modified xsi:type="dcterms:W3CDTF">2020-05-28T05:39:25Z</dcterms:modified>
</cp:coreProperties>
</file>