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67" d="100"/>
          <a:sy n="67" d="100"/>
        </p:scale>
        <p:origin x="102"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D19EA-124E-4562-A4E7-8CDF9C77D6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A6ADE4-B875-429F-9AFC-C705C17A62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4547C6-986F-49F2-895F-0B2BBC737032}"/>
              </a:ext>
            </a:extLst>
          </p:cNvPr>
          <p:cNvSpPr>
            <a:spLocks noGrp="1"/>
          </p:cNvSpPr>
          <p:nvPr>
            <p:ph type="dt" sz="half" idx="10"/>
          </p:nvPr>
        </p:nvSpPr>
        <p:spPr/>
        <p:txBody>
          <a:bodyPr/>
          <a:lstStyle/>
          <a:p>
            <a:fld id="{285A2F86-A57C-4CCE-971E-3AFE906A269A}" type="datetimeFigureOut">
              <a:rPr lang="en-US" smtClean="0"/>
              <a:t>5/30/2020</a:t>
            </a:fld>
            <a:endParaRPr lang="en-US"/>
          </a:p>
        </p:txBody>
      </p:sp>
      <p:sp>
        <p:nvSpPr>
          <p:cNvPr id="5" name="Footer Placeholder 4">
            <a:extLst>
              <a:ext uri="{FF2B5EF4-FFF2-40B4-BE49-F238E27FC236}">
                <a16:creationId xmlns:a16="http://schemas.microsoft.com/office/drawing/2014/main" id="{22DB0DC0-9763-4BCC-8247-B07E569AE7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D021AF-36B5-426A-8FDB-78B8C4C573F2}"/>
              </a:ext>
            </a:extLst>
          </p:cNvPr>
          <p:cNvSpPr>
            <a:spLocks noGrp="1"/>
          </p:cNvSpPr>
          <p:nvPr>
            <p:ph type="sldNum" sz="quarter" idx="12"/>
          </p:nvPr>
        </p:nvSpPr>
        <p:spPr/>
        <p:txBody>
          <a:bodyPr/>
          <a:lstStyle/>
          <a:p>
            <a:fld id="{C3559217-D4C2-4231-BCBC-04E777110124}" type="slidenum">
              <a:rPr lang="en-US" smtClean="0"/>
              <a:t>‹#›</a:t>
            </a:fld>
            <a:endParaRPr lang="en-US"/>
          </a:p>
        </p:txBody>
      </p:sp>
    </p:spTree>
    <p:extLst>
      <p:ext uri="{BB962C8B-B14F-4D97-AF65-F5344CB8AC3E}">
        <p14:creationId xmlns:p14="http://schemas.microsoft.com/office/powerpoint/2010/main" val="3636986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3BFC-10C0-4704-AB83-2F8F31B1DE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EB00D-ED38-4B3F-8F0E-E0FFF24690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EA78A-EDDB-4F4B-87BF-F1776C26F2AF}"/>
              </a:ext>
            </a:extLst>
          </p:cNvPr>
          <p:cNvSpPr>
            <a:spLocks noGrp="1"/>
          </p:cNvSpPr>
          <p:nvPr>
            <p:ph type="dt" sz="half" idx="10"/>
          </p:nvPr>
        </p:nvSpPr>
        <p:spPr/>
        <p:txBody>
          <a:bodyPr/>
          <a:lstStyle/>
          <a:p>
            <a:fld id="{285A2F86-A57C-4CCE-971E-3AFE906A269A}" type="datetimeFigureOut">
              <a:rPr lang="en-US" smtClean="0"/>
              <a:t>5/30/2020</a:t>
            </a:fld>
            <a:endParaRPr lang="en-US"/>
          </a:p>
        </p:txBody>
      </p:sp>
      <p:sp>
        <p:nvSpPr>
          <p:cNvPr id="5" name="Footer Placeholder 4">
            <a:extLst>
              <a:ext uri="{FF2B5EF4-FFF2-40B4-BE49-F238E27FC236}">
                <a16:creationId xmlns:a16="http://schemas.microsoft.com/office/drawing/2014/main" id="{573CB984-6153-4C39-BD7F-C50D5063C5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22FDE-28BB-416B-A971-732D3384C1D5}"/>
              </a:ext>
            </a:extLst>
          </p:cNvPr>
          <p:cNvSpPr>
            <a:spLocks noGrp="1"/>
          </p:cNvSpPr>
          <p:nvPr>
            <p:ph type="sldNum" sz="quarter" idx="12"/>
          </p:nvPr>
        </p:nvSpPr>
        <p:spPr/>
        <p:txBody>
          <a:bodyPr/>
          <a:lstStyle/>
          <a:p>
            <a:fld id="{C3559217-D4C2-4231-BCBC-04E777110124}" type="slidenum">
              <a:rPr lang="en-US" smtClean="0"/>
              <a:t>‹#›</a:t>
            </a:fld>
            <a:endParaRPr lang="en-US"/>
          </a:p>
        </p:txBody>
      </p:sp>
    </p:spTree>
    <p:extLst>
      <p:ext uri="{BB962C8B-B14F-4D97-AF65-F5344CB8AC3E}">
        <p14:creationId xmlns:p14="http://schemas.microsoft.com/office/powerpoint/2010/main" val="1076497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B64727-1E53-46A8-8181-BEE384E08B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52ED4E-54F8-470E-9671-14C7FEE4E7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AACB6-13D2-402E-A039-6ADE9F92B36C}"/>
              </a:ext>
            </a:extLst>
          </p:cNvPr>
          <p:cNvSpPr>
            <a:spLocks noGrp="1"/>
          </p:cNvSpPr>
          <p:nvPr>
            <p:ph type="dt" sz="half" idx="10"/>
          </p:nvPr>
        </p:nvSpPr>
        <p:spPr/>
        <p:txBody>
          <a:bodyPr/>
          <a:lstStyle/>
          <a:p>
            <a:fld id="{285A2F86-A57C-4CCE-971E-3AFE906A269A}" type="datetimeFigureOut">
              <a:rPr lang="en-US" smtClean="0"/>
              <a:t>5/30/2020</a:t>
            </a:fld>
            <a:endParaRPr lang="en-US"/>
          </a:p>
        </p:txBody>
      </p:sp>
      <p:sp>
        <p:nvSpPr>
          <p:cNvPr id="5" name="Footer Placeholder 4">
            <a:extLst>
              <a:ext uri="{FF2B5EF4-FFF2-40B4-BE49-F238E27FC236}">
                <a16:creationId xmlns:a16="http://schemas.microsoft.com/office/drawing/2014/main" id="{ED10BA73-2B2A-4AFF-8022-65DF38D29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8D58F4-05E8-4DB1-959D-7FF67180C971}"/>
              </a:ext>
            </a:extLst>
          </p:cNvPr>
          <p:cNvSpPr>
            <a:spLocks noGrp="1"/>
          </p:cNvSpPr>
          <p:nvPr>
            <p:ph type="sldNum" sz="quarter" idx="12"/>
          </p:nvPr>
        </p:nvSpPr>
        <p:spPr/>
        <p:txBody>
          <a:bodyPr/>
          <a:lstStyle/>
          <a:p>
            <a:fld id="{C3559217-D4C2-4231-BCBC-04E777110124}" type="slidenum">
              <a:rPr lang="en-US" smtClean="0"/>
              <a:t>‹#›</a:t>
            </a:fld>
            <a:endParaRPr lang="en-US"/>
          </a:p>
        </p:txBody>
      </p:sp>
    </p:spTree>
    <p:extLst>
      <p:ext uri="{BB962C8B-B14F-4D97-AF65-F5344CB8AC3E}">
        <p14:creationId xmlns:p14="http://schemas.microsoft.com/office/powerpoint/2010/main" val="2047659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BEF91-C31B-40C8-A446-F4515F8E27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7D3EB9-2E7F-490C-BC54-987F36A5E6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2FE72-C6E1-4B62-BB80-24822C87D153}"/>
              </a:ext>
            </a:extLst>
          </p:cNvPr>
          <p:cNvSpPr>
            <a:spLocks noGrp="1"/>
          </p:cNvSpPr>
          <p:nvPr>
            <p:ph type="dt" sz="half" idx="10"/>
          </p:nvPr>
        </p:nvSpPr>
        <p:spPr/>
        <p:txBody>
          <a:bodyPr/>
          <a:lstStyle/>
          <a:p>
            <a:fld id="{285A2F86-A57C-4CCE-971E-3AFE906A269A}" type="datetimeFigureOut">
              <a:rPr lang="en-US" smtClean="0"/>
              <a:t>5/30/2020</a:t>
            </a:fld>
            <a:endParaRPr lang="en-US"/>
          </a:p>
        </p:txBody>
      </p:sp>
      <p:sp>
        <p:nvSpPr>
          <p:cNvPr id="5" name="Footer Placeholder 4">
            <a:extLst>
              <a:ext uri="{FF2B5EF4-FFF2-40B4-BE49-F238E27FC236}">
                <a16:creationId xmlns:a16="http://schemas.microsoft.com/office/drawing/2014/main" id="{1DB90460-DB6F-4939-8FDA-E4485A976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BE8AE8-AEBB-4463-8571-BDC1EAD3A9FA}"/>
              </a:ext>
            </a:extLst>
          </p:cNvPr>
          <p:cNvSpPr>
            <a:spLocks noGrp="1"/>
          </p:cNvSpPr>
          <p:nvPr>
            <p:ph type="sldNum" sz="quarter" idx="12"/>
          </p:nvPr>
        </p:nvSpPr>
        <p:spPr/>
        <p:txBody>
          <a:bodyPr/>
          <a:lstStyle/>
          <a:p>
            <a:fld id="{C3559217-D4C2-4231-BCBC-04E777110124}" type="slidenum">
              <a:rPr lang="en-US" smtClean="0"/>
              <a:t>‹#›</a:t>
            </a:fld>
            <a:endParaRPr lang="en-US"/>
          </a:p>
        </p:txBody>
      </p:sp>
    </p:spTree>
    <p:extLst>
      <p:ext uri="{BB962C8B-B14F-4D97-AF65-F5344CB8AC3E}">
        <p14:creationId xmlns:p14="http://schemas.microsoft.com/office/powerpoint/2010/main" val="1067389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1F80B-5245-4E2D-92BB-E0889EFBBD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3DA098-D707-4479-8C35-76F6665142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481032-3C79-4BF0-8B78-CD03EA6CC7C9}"/>
              </a:ext>
            </a:extLst>
          </p:cNvPr>
          <p:cNvSpPr>
            <a:spLocks noGrp="1"/>
          </p:cNvSpPr>
          <p:nvPr>
            <p:ph type="dt" sz="half" idx="10"/>
          </p:nvPr>
        </p:nvSpPr>
        <p:spPr/>
        <p:txBody>
          <a:bodyPr/>
          <a:lstStyle/>
          <a:p>
            <a:fld id="{285A2F86-A57C-4CCE-971E-3AFE906A269A}" type="datetimeFigureOut">
              <a:rPr lang="en-US" smtClean="0"/>
              <a:t>5/30/2020</a:t>
            </a:fld>
            <a:endParaRPr lang="en-US"/>
          </a:p>
        </p:txBody>
      </p:sp>
      <p:sp>
        <p:nvSpPr>
          <p:cNvPr id="5" name="Footer Placeholder 4">
            <a:extLst>
              <a:ext uri="{FF2B5EF4-FFF2-40B4-BE49-F238E27FC236}">
                <a16:creationId xmlns:a16="http://schemas.microsoft.com/office/drawing/2014/main" id="{AF0FCAA4-7D57-40DE-BDCE-6350295F7A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BF4DA-6D1F-4C25-8936-EA8EC8EED99D}"/>
              </a:ext>
            </a:extLst>
          </p:cNvPr>
          <p:cNvSpPr>
            <a:spLocks noGrp="1"/>
          </p:cNvSpPr>
          <p:nvPr>
            <p:ph type="sldNum" sz="quarter" idx="12"/>
          </p:nvPr>
        </p:nvSpPr>
        <p:spPr/>
        <p:txBody>
          <a:bodyPr/>
          <a:lstStyle/>
          <a:p>
            <a:fld id="{C3559217-D4C2-4231-BCBC-04E777110124}" type="slidenum">
              <a:rPr lang="en-US" smtClean="0"/>
              <a:t>‹#›</a:t>
            </a:fld>
            <a:endParaRPr lang="en-US"/>
          </a:p>
        </p:txBody>
      </p:sp>
    </p:spTree>
    <p:extLst>
      <p:ext uri="{BB962C8B-B14F-4D97-AF65-F5344CB8AC3E}">
        <p14:creationId xmlns:p14="http://schemas.microsoft.com/office/powerpoint/2010/main" val="1667842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9D69F-8B61-481E-9971-F02B1E2B6B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F2380E-0A54-4F13-AE5A-A96D76FFE5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86BA3E-3133-4E02-BE20-34BB0BA01B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36D967-241C-4E25-B86A-E1573CE92792}"/>
              </a:ext>
            </a:extLst>
          </p:cNvPr>
          <p:cNvSpPr>
            <a:spLocks noGrp="1"/>
          </p:cNvSpPr>
          <p:nvPr>
            <p:ph type="dt" sz="half" idx="10"/>
          </p:nvPr>
        </p:nvSpPr>
        <p:spPr/>
        <p:txBody>
          <a:bodyPr/>
          <a:lstStyle/>
          <a:p>
            <a:fld id="{285A2F86-A57C-4CCE-971E-3AFE906A269A}" type="datetimeFigureOut">
              <a:rPr lang="en-US" smtClean="0"/>
              <a:t>5/30/2020</a:t>
            </a:fld>
            <a:endParaRPr lang="en-US"/>
          </a:p>
        </p:txBody>
      </p:sp>
      <p:sp>
        <p:nvSpPr>
          <p:cNvPr id="6" name="Footer Placeholder 5">
            <a:extLst>
              <a:ext uri="{FF2B5EF4-FFF2-40B4-BE49-F238E27FC236}">
                <a16:creationId xmlns:a16="http://schemas.microsoft.com/office/drawing/2014/main" id="{18243B26-9016-41EB-AF43-CC65CEDBB4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A42BC-27B5-48F9-8821-9135899A95E0}"/>
              </a:ext>
            </a:extLst>
          </p:cNvPr>
          <p:cNvSpPr>
            <a:spLocks noGrp="1"/>
          </p:cNvSpPr>
          <p:nvPr>
            <p:ph type="sldNum" sz="quarter" idx="12"/>
          </p:nvPr>
        </p:nvSpPr>
        <p:spPr/>
        <p:txBody>
          <a:bodyPr/>
          <a:lstStyle/>
          <a:p>
            <a:fld id="{C3559217-D4C2-4231-BCBC-04E777110124}" type="slidenum">
              <a:rPr lang="en-US" smtClean="0"/>
              <a:t>‹#›</a:t>
            </a:fld>
            <a:endParaRPr lang="en-US"/>
          </a:p>
        </p:txBody>
      </p:sp>
    </p:spTree>
    <p:extLst>
      <p:ext uri="{BB962C8B-B14F-4D97-AF65-F5344CB8AC3E}">
        <p14:creationId xmlns:p14="http://schemas.microsoft.com/office/powerpoint/2010/main" val="3122581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A17C-F579-43B9-B0DB-AE602BBF5F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EEFDAE-814C-4EC8-8E49-4D2898B56C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A5A112-644D-4BDA-AE5C-A24A303937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D435A3-D0B0-4350-B870-0B87BE7654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32AB84-F8C6-4102-824F-B5CAF99FAD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5F0529-293D-4915-812F-52BC87FF670B}"/>
              </a:ext>
            </a:extLst>
          </p:cNvPr>
          <p:cNvSpPr>
            <a:spLocks noGrp="1"/>
          </p:cNvSpPr>
          <p:nvPr>
            <p:ph type="dt" sz="half" idx="10"/>
          </p:nvPr>
        </p:nvSpPr>
        <p:spPr/>
        <p:txBody>
          <a:bodyPr/>
          <a:lstStyle/>
          <a:p>
            <a:fld id="{285A2F86-A57C-4CCE-971E-3AFE906A269A}" type="datetimeFigureOut">
              <a:rPr lang="en-US" smtClean="0"/>
              <a:t>5/30/2020</a:t>
            </a:fld>
            <a:endParaRPr lang="en-US"/>
          </a:p>
        </p:txBody>
      </p:sp>
      <p:sp>
        <p:nvSpPr>
          <p:cNvPr id="8" name="Footer Placeholder 7">
            <a:extLst>
              <a:ext uri="{FF2B5EF4-FFF2-40B4-BE49-F238E27FC236}">
                <a16:creationId xmlns:a16="http://schemas.microsoft.com/office/drawing/2014/main" id="{1F35AD7F-28F7-46BA-86B1-9633E5F2A8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7D96F3-2029-4FBF-B95D-72C115F9CDE5}"/>
              </a:ext>
            </a:extLst>
          </p:cNvPr>
          <p:cNvSpPr>
            <a:spLocks noGrp="1"/>
          </p:cNvSpPr>
          <p:nvPr>
            <p:ph type="sldNum" sz="quarter" idx="12"/>
          </p:nvPr>
        </p:nvSpPr>
        <p:spPr/>
        <p:txBody>
          <a:bodyPr/>
          <a:lstStyle/>
          <a:p>
            <a:fld id="{C3559217-D4C2-4231-BCBC-04E777110124}" type="slidenum">
              <a:rPr lang="en-US" smtClean="0"/>
              <a:t>‹#›</a:t>
            </a:fld>
            <a:endParaRPr lang="en-US"/>
          </a:p>
        </p:txBody>
      </p:sp>
    </p:spTree>
    <p:extLst>
      <p:ext uri="{BB962C8B-B14F-4D97-AF65-F5344CB8AC3E}">
        <p14:creationId xmlns:p14="http://schemas.microsoft.com/office/powerpoint/2010/main" val="1447480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F3267-2C00-4308-BB0C-3AABCBE1B4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E49AA6-E454-4F23-A9F2-A517B37D27BF}"/>
              </a:ext>
            </a:extLst>
          </p:cNvPr>
          <p:cNvSpPr>
            <a:spLocks noGrp="1"/>
          </p:cNvSpPr>
          <p:nvPr>
            <p:ph type="dt" sz="half" idx="10"/>
          </p:nvPr>
        </p:nvSpPr>
        <p:spPr/>
        <p:txBody>
          <a:bodyPr/>
          <a:lstStyle/>
          <a:p>
            <a:fld id="{285A2F86-A57C-4CCE-971E-3AFE906A269A}" type="datetimeFigureOut">
              <a:rPr lang="en-US" smtClean="0"/>
              <a:t>5/30/2020</a:t>
            </a:fld>
            <a:endParaRPr lang="en-US"/>
          </a:p>
        </p:txBody>
      </p:sp>
      <p:sp>
        <p:nvSpPr>
          <p:cNvPr id="4" name="Footer Placeholder 3">
            <a:extLst>
              <a:ext uri="{FF2B5EF4-FFF2-40B4-BE49-F238E27FC236}">
                <a16:creationId xmlns:a16="http://schemas.microsoft.com/office/drawing/2014/main" id="{62D95BDF-1E23-4FC7-803C-35892272D8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672F5E-2C9C-4D31-96C4-CBB8E096BC06}"/>
              </a:ext>
            </a:extLst>
          </p:cNvPr>
          <p:cNvSpPr>
            <a:spLocks noGrp="1"/>
          </p:cNvSpPr>
          <p:nvPr>
            <p:ph type="sldNum" sz="quarter" idx="12"/>
          </p:nvPr>
        </p:nvSpPr>
        <p:spPr/>
        <p:txBody>
          <a:bodyPr/>
          <a:lstStyle/>
          <a:p>
            <a:fld id="{C3559217-D4C2-4231-BCBC-04E777110124}" type="slidenum">
              <a:rPr lang="en-US" smtClean="0"/>
              <a:t>‹#›</a:t>
            </a:fld>
            <a:endParaRPr lang="en-US"/>
          </a:p>
        </p:txBody>
      </p:sp>
    </p:spTree>
    <p:extLst>
      <p:ext uri="{BB962C8B-B14F-4D97-AF65-F5344CB8AC3E}">
        <p14:creationId xmlns:p14="http://schemas.microsoft.com/office/powerpoint/2010/main" val="2138282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AAB860-7FFC-4939-AFA6-A1D2E0CCF311}"/>
              </a:ext>
            </a:extLst>
          </p:cNvPr>
          <p:cNvSpPr>
            <a:spLocks noGrp="1"/>
          </p:cNvSpPr>
          <p:nvPr>
            <p:ph type="dt" sz="half" idx="10"/>
          </p:nvPr>
        </p:nvSpPr>
        <p:spPr/>
        <p:txBody>
          <a:bodyPr/>
          <a:lstStyle/>
          <a:p>
            <a:fld id="{285A2F86-A57C-4CCE-971E-3AFE906A269A}" type="datetimeFigureOut">
              <a:rPr lang="en-US" smtClean="0"/>
              <a:t>5/30/2020</a:t>
            </a:fld>
            <a:endParaRPr lang="en-US"/>
          </a:p>
        </p:txBody>
      </p:sp>
      <p:sp>
        <p:nvSpPr>
          <p:cNvPr id="3" name="Footer Placeholder 2">
            <a:extLst>
              <a:ext uri="{FF2B5EF4-FFF2-40B4-BE49-F238E27FC236}">
                <a16:creationId xmlns:a16="http://schemas.microsoft.com/office/drawing/2014/main" id="{F63ED774-0146-4602-8CBD-E5BD17C63C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8FDC4B-2541-452F-ADCC-D1372FA2EB06}"/>
              </a:ext>
            </a:extLst>
          </p:cNvPr>
          <p:cNvSpPr>
            <a:spLocks noGrp="1"/>
          </p:cNvSpPr>
          <p:nvPr>
            <p:ph type="sldNum" sz="quarter" idx="12"/>
          </p:nvPr>
        </p:nvSpPr>
        <p:spPr/>
        <p:txBody>
          <a:bodyPr/>
          <a:lstStyle/>
          <a:p>
            <a:fld id="{C3559217-D4C2-4231-BCBC-04E777110124}" type="slidenum">
              <a:rPr lang="en-US" smtClean="0"/>
              <a:t>‹#›</a:t>
            </a:fld>
            <a:endParaRPr lang="en-US"/>
          </a:p>
        </p:txBody>
      </p:sp>
    </p:spTree>
    <p:extLst>
      <p:ext uri="{BB962C8B-B14F-4D97-AF65-F5344CB8AC3E}">
        <p14:creationId xmlns:p14="http://schemas.microsoft.com/office/powerpoint/2010/main" val="3256785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94404-30E4-4367-8848-714CCBA6E6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8DB965-7CC3-4477-B65C-44D0681C85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97A12B-49E1-4D43-9301-F04672DEF2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2A1527-E3EE-4064-A218-7AC1BCFE4E13}"/>
              </a:ext>
            </a:extLst>
          </p:cNvPr>
          <p:cNvSpPr>
            <a:spLocks noGrp="1"/>
          </p:cNvSpPr>
          <p:nvPr>
            <p:ph type="dt" sz="half" idx="10"/>
          </p:nvPr>
        </p:nvSpPr>
        <p:spPr/>
        <p:txBody>
          <a:bodyPr/>
          <a:lstStyle/>
          <a:p>
            <a:fld id="{285A2F86-A57C-4CCE-971E-3AFE906A269A}" type="datetimeFigureOut">
              <a:rPr lang="en-US" smtClean="0"/>
              <a:t>5/30/2020</a:t>
            </a:fld>
            <a:endParaRPr lang="en-US"/>
          </a:p>
        </p:txBody>
      </p:sp>
      <p:sp>
        <p:nvSpPr>
          <p:cNvPr id="6" name="Footer Placeholder 5">
            <a:extLst>
              <a:ext uri="{FF2B5EF4-FFF2-40B4-BE49-F238E27FC236}">
                <a16:creationId xmlns:a16="http://schemas.microsoft.com/office/drawing/2014/main" id="{94143B4A-2D62-4715-8F06-3D421A0C47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8F76DD-6AE1-40BB-8A20-DC1EC79F4E44}"/>
              </a:ext>
            </a:extLst>
          </p:cNvPr>
          <p:cNvSpPr>
            <a:spLocks noGrp="1"/>
          </p:cNvSpPr>
          <p:nvPr>
            <p:ph type="sldNum" sz="quarter" idx="12"/>
          </p:nvPr>
        </p:nvSpPr>
        <p:spPr/>
        <p:txBody>
          <a:bodyPr/>
          <a:lstStyle/>
          <a:p>
            <a:fld id="{C3559217-D4C2-4231-BCBC-04E777110124}" type="slidenum">
              <a:rPr lang="en-US" smtClean="0"/>
              <a:t>‹#›</a:t>
            </a:fld>
            <a:endParaRPr lang="en-US"/>
          </a:p>
        </p:txBody>
      </p:sp>
    </p:spTree>
    <p:extLst>
      <p:ext uri="{BB962C8B-B14F-4D97-AF65-F5344CB8AC3E}">
        <p14:creationId xmlns:p14="http://schemas.microsoft.com/office/powerpoint/2010/main" val="3619021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48E30-49CF-49A6-A9C9-A708C8E39B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2C9ED7-65D8-4463-B91C-4E08CAA5B5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A7FA93-F616-4065-8932-8EC0979EDA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129921-2BA3-4489-938E-B5B44B58BB01}"/>
              </a:ext>
            </a:extLst>
          </p:cNvPr>
          <p:cNvSpPr>
            <a:spLocks noGrp="1"/>
          </p:cNvSpPr>
          <p:nvPr>
            <p:ph type="dt" sz="half" idx="10"/>
          </p:nvPr>
        </p:nvSpPr>
        <p:spPr/>
        <p:txBody>
          <a:bodyPr/>
          <a:lstStyle/>
          <a:p>
            <a:fld id="{285A2F86-A57C-4CCE-971E-3AFE906A269A}" type="datetimeFigureOut">
              <a:rPr lang="en-US" smtClean="0"/>
              <a:t>5/30/2020</a:t>
            </a:fld>
            <a:endParaRPr lang="en-US"/>
          </a:p>
        </p:txBody>
      </p:sp>
      <p:sp>
        <p:nvSpPr>
          <p:cNvPr id="6" name="Footer Placeholder 5">
            <a:extLst>
              <a:ext uri="{FF2B5EF4-FFF2-40B4-BE49-F238E27FC236}">
                <a16:creationId xmlns:a16="http://schemas.microsoft.com/office/drawing/2014/main" id="{22C6AAAE-419A-49A1-96EB-481701220A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9E9E8E-5969-4D2F-A8C8-6BF9671FFFE7}"/>
              </a:ext>
            </a:extLst>
          </p:cNvPr>
          <p:cNvSpPr>
            <a:spLocks noGrp="1"/>
          </p:cNvSpPr>
          <p:nvPr>
            <p:ph type="sldNum" sz="quarter" idx="12"/>
          </p:nvPr>
        </p:nvSpPr>
        <p:spPr/>
        <p:txBody>
          <a:bodyPr/>
          <a:lstStyle/>
          <a:p>
            <a:fld id="{C3559217-D4C2-4231-BCBC-04E777110124}" type="slidenum">
              <a:rPr lang="en-US" smtClean="0"/>
              <a:t>‹#›</a:t>
            </a:fld>
            <a:endParaRPr lang="en-US"/>
          </a:p>
        </p:txBody>
      </p:sp>
    </p:spTree>
    <p:extLst>
      <p:ext uri="{BB962C8B-B14F-4D97-AF65-F5344CB8AC3E}">
        <p14:creationId xmlns:p14="http://schemas.microsoft.com/office/powerpoint/2010/main" val="1336585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6A83D-2C07-45E7-AD04-953A0E01A5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A33F40-3091-4B8B-8943-60C4FE52F4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D05D6C-B418-4AFB-B49E-389771428C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A2F86-A57C-4CCE-971E-3AFE906A269A}" type="datetimeFigureOut">
              <a:rPr lang="en-US" smtClean="0"/>
              <a:t>5/30/2020</a:t>
            </a:fld>
            <a:endParaRPr lang="en-US"/>
          </a:p>
        </p:txBody>
      </p:sp>
      <p:sp>
        <p:nvSpPr>
          <p:cNvPr id="5" name="Footer Placeholder 4">
            <a:extLst>
              <a:ext uri="{FF2B5EF4-FFF2-40B4-BE49-F238E27FC236}">
                <a16:creationId xmlns:a16="http://schemas.microsoft.com/office/drawing/2014/main" id="{3114771E-FAB6-4B7E-A4A3-839BEB127B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D3496E-43F7-43EA-894C-7B08D04256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59217-D4C2-4231-BCBC-04E777110124}" type="slidenum">
              <a:rPr lang="en-US" smtClean="0"/>
              <a:t>‹#›</a:t>
            </a:fld>
            <a:endParaRPr lang="en-US"/>
          </a:p>
        </p:txBody>
      </p:sp>
    </p:spTree>
    <p:extLst>
      <p:ext uri="{BB962C8B-B14F-4D97-AF65-F5344CB8AC3E}">
        <p14:creationId xmlns:p14="http://schemas.microsoft.com/office/powerpoint/2010/main" val="2185991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14CED-F2B7-47D5-8FA9-CE7A13A6E2AE}"/>
              </a:ext>
            </a:extLst>
          </p:cNvPr>
          <p:cNvSpPr>
            <a:spLocks noGrp="1"/>
          </p:cNvSpPr>
          <p:nvPr>
            <p:ph type="ctrTitle"/>
          </p:nvPr>
        </p:nvSpPr>
        <p:spPr>
          <a:xfrm>
            <a:off x="1721678" y="1453693"/>
            <a:ext cx="9144000" cy="2393481"/>
          </a:xfrm>
        </p:spPr>
        <p:txBody>
          <a:bodyPr>
            <a:normAutofit fontScale="90000"/>
          </a:bodyPr>
          <a:lstStyle/>
          <a:p>
            <a:r>
              <a:rPr lang="fa-IR" sz="7200" b="1" dirty="0">
                <a:solidFill>
                  <a:srgbClr val="C00000"/>
                </a:solidFill>
              </a:rPr>
              <a:t>بسم الله الرحمن الرحیم</a:t>
            </a:r>
            <a:br>
              <a:rPr lang="en-US" sz="7200" b="1" dirty="0"/>
            </a:br>
            <a:br>
              <a:rPr lang="fa-IR" sz="7200" b="1" dirty="0"/>
            </a:br>
            <a:br>
              <a:rPr lang="en-US" sz="7200" b="1" dirty="0"/>
            </a:br>
            <a:endParaRPr lang="en-GB" sz="7200" b="1" dirty="0"/>
          </a:p>
        </p:txBody>
      </p:sp>
      <p:sp>
        <p:nvSpPr>
          <p:cNvPr id="3" name="Subtitle 2">
            <a:extLst>
              <a:ext uri="{FF2B5EF4-FFF2-40B4-BE49-F238E27FC236}">
                <a16:creationId xmlns:a16="http://schemas.microsoft.com/office/drawing/2014/main" id="{5CD0CB34-27AA-48D3-9EE8-B14E51227BD9}"/>
              </a:ext>
            </a:extLst>
          </p:cNvPr>
          <p:cNvSpPr>
            <a:spLocks noGrp="1"/>
          </p:cNvSpPr>
          <p:nvPr>
            <p:ph type="subTitle" idx="1"/>
          </p:nvPr>
        </p:nvSpPr>
        <p:spPr>
          <a:xfrm>
            <a:off x="1326322" y="3429000"/>
            <a:ext cx="9144000" cy="2262810"/>
          </a:xfrm>
        </p:spPr>
        <p:txBody>
          <a:bodyPr>
            <a:normAutofit fontScale="92500" lnSpcReduction="20000"/>
          </a:bodyPr>
          <a:lstStyle/>
          <a:p>
            <a:r>
              <a:rPr lang="fa-IR" sz="3200" b="1" dirty="0">
                <a:solidFill>
                  <a:srgbClr val="0070C0"/>
                </a:solidFill>
              </a:rPr>
              <a:t>دانشگاه فرهنگیان – مرکز آموزش عالی شهید مطهری خوی</a:t>
            </a:r>
          </a:p>
          <a:p>
            <a:endParaRPr lang="fa-IR" sz="3200" b="1" dirty="0">
              <a:solidFill>
                <a:srgbClr val="0070C0"/>
              </a:solidFill>
            </a:endParaRPr>
          </a:p>
          <a:p>
            <a:r>
              <a:rPr lang="fa-IR" dirty="0"/>
              <a:t> </a:t>
            </a:r>
            <a:r>
              <a:rPr lang="fa-IR" sz="2600" b="1" dirty="0">
                <a:solidFill>
                  <a:schemeClr val="tx2"/>
                </a:solidFill>
                <a:cs typeface="B Zar" panose="00000400000000000000" pitchFamily="2" charset="-78"/>
              </a:rPr>
              <a:t>مدرس : دکتر مددلو </a:t>
            </a:r>
          </a:p>
          <a:p>
            <a:endParaRPr lang="fa-IR" sz="2800" b="1" dirty="0">
              <a:cs typeface="B Zar" panose="00000400000000000000" pitchFamily="2" charset="-78"/>
            </a:endParaRPr>
          </a:p>
          <a:p>
            <a:pPr rtl="1"/>
            <a:r>
              <a:rPr lang="fa-IR" sz="3200" b="1" dirty="0">
                <a:solidFill>
                  <a:srgbClr val="00B050"/>
                </a:solidFill>
              </a:rPr>
              <a:t>طراحی آموزشی – الگوی</a:t>
            </a:r>
            <a:r>
              <a:rPr lang="en-US" sz="3200" b="1" dirty="0">
                <a:solidFill>
                  <a:srgbClr val="00B050"/>
                </a:solidFill>
              </a:rPr>
              <a:t>  M.M.S </a:t>
            </a:r>
            <a:endParaRPr lang="en-GB" sz="3200" b="1" dirty="0">
              <a:solidFill>
                <a:srgbClr val="00B050"/>
              </a:solidFill>
            </a:endParaRPr>
          </a:p>
        </p:txBody>
      </p:sp>
      <p:pic>
        <p:nvPicPr>
          <p:cNvPr id="4" name="Picture 3">
            <a:extLst>
              <a:ext uri="{FF2B5EF4-FFF2-40B4-BE49-F238E27FC236}">
                <a16:creationId xmlns:a16="http://schemas.microsoft.com/office/drawing/2014/main" id="{9CA9B2AF-9D2D-498B-BEE1-56CFBAEF546D}"/>
              </a:ext>
            </a:extLst>
          </p:cNvPr>
          <p:cNvPicPr>
            <a:picLocks noChangeAspect="1"/>
          </p:cNvPicPr>
          <p:nvPr/>
        </p:nvPicPr>
        <p:blipFill>
          <a:blip r:embed="rId4"/>
          <a:stretch>
            <a:fillRect/>
          </a:stretch>
        </p:blipFill>
        <p:spPr>
          <a:xfrm>
            <a:off x="4483100" y="1343991"/>
            <a:ext cx="2552700" cy="1886982"/>
          </a:xfrm>
          <a:prstGeom prst="rect">
            <a:avLst/>
          </a:prstGeom>
        </p:spPr>
      </p:pic>
      <p:pic>
        <p:nvPicPr>
          <p:cNvPr id="5" name="Recorded Sound">
            <a:hlinkClick r:id="" action="ppaction://media"/>
            <a:extLst>
              <a:ext uri="{FF2B5EF4-FFF2-40B4-BE49-F238E27FC236}">
                <a16:creationId xmlns:a16="http://schemas.microsoft.com/office/drawing/2014/main" id="{4A1D9D55-E1DA-4C5E-8179-08DB0446F2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4078" y="5822481"/>
            <a:ext cx="609600" cy="609600"/>
          </a:xfrm>
          <a:prstGeom prst="rect">
            <a:avLst/>
          </a:prstGeom>
        </p:spPr>
      </p:pic>
    </p:spTree>
    <p:extLst>
      <p:ext uri="{BB962C8B-B14F-4D97-AF65-F5344CB8AC3E}">
        <p14:creationId xmlns:p14="http://schemas.microsoft.com/office/powerpoint/2010/main" val="263138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667A93-4C10-4193-930A-3EF3270A6A2C}"/>
              </a:ext>
            </a:extLst>
          </p:cNvPr>
          <p:cNvSpPr txBox="1"/>
          <p:nvPr/>
        </p:nvSpPr>
        <p:spPr>
          <a:xfrm>
            <a:off x="342900" y="139700"/>
            <a:ext cx="11658600" cy="7478970"/>
          </a:xfrm>
          <a:prstGeom prst="rect">
            <a:avLst/>
          </a:prstGeom>
          <a:noFill/>
        </p:spPr>
        <p:txBody>
          <a:bodyPr wrap="square">
            <a:spAutoFit/>
          </a:bodyPr>
          <a:lstStyle/>
          <a:p>
            <a:pPr algn="just" rtl="1"/>
            <a:r>
              <a:rPr lang="fa-IR" sz="2400" b="1" dirty="0">
                <a:solidFill>
                  <a:srgbClr val="FF0000"/>
                </a:solidFill>
              </a:rPr>
              <a:t>مرحله ی 5:طراحی وتوسعه ی محیط یاد گیری</a:t>
            </a:r>
          </a:p>
          <a:p>
            <a:pPr algn="just" rtl="1"/>
            <a:endParaRPr lang="fa-IR" sz="2400" b="1" dirty="0"/>
          </a:p>
          <a:p>
            <a:pPr algn="just" rtl="1"/>
            <a:r>
              <a:rPr lang="fa-IR" sz="2400" b="1" dirty="0">
                <a:solidFill>
                  <a:srgbClr val="002060"/>
                </a:solidFill>
              </a:rPr>
              <a:t>کلاس – حیاط مدرسه – آزمایشگاه – اینترنت  - محیط منزل و...</a:t>
            </a:r>
          </a:p>
          <a:p>
            <a:pPr algn="just" rtl="1"/>
            <a:endParaRPr lang="fa-IR" sz="2400" b="1" dirty="0">
              <a:solidFill>
                <a:srgbClr val="002060"/>
              </a:solidFill>
            </a:endParaRPr>
          </a:p>
          <a:p>
            <a:pPr algn="just" rtl="1"/>
            <a:endParaRPr lang="fa-IR" sz="2400" b="1" dirty="0"/>
          </a:p>
          <a:p>
            <a:pPr algn="just" rtl="1"/>
            <a:endParaRPr lang="fa-IR" sz="2400" b="1" dirty="0"/>
          </a:p>
          <a:p>
            <a:pPr algn="just" rtl="1"/>
            <a:r>
              <a:rPr lang="fa-IR" sz="2400" b="1" dirty="0">
                <a:solidFill>
                  <a:srgbClr val="FF0000"/>
                </a:solidFill>
              </a:rPr>
              <a:t>ارزشیابی از طراحی وتوسعه ی محیط یادگیری </a:t>
            </a:r>
            <a:r>
              <a:rPr lang="fa-IR" sz="2400" b="1" dirty="0">
                <a:solidFill>
                  <a:srgbClr val="C00000"/>
                </a:solidFill>
              </a:rPr>
              <a:t>:</a:t>
            </a:r>
          </a:p>
          <a:p>
            <a:pPr algn="just" rtl="1"/>
            <a:endParaRPr lang="fa-IR" sz="2400" b="1" dirty="0"/>
          </a:p>
          <a:p>
            <a:pPr algn="just" rtl="1"/>
            <a:r>
              <a:rPr lang="fa-IR" sz="2400" b="1" dirty="0">
                <a:solidFill>
                  <a:srgbClr val="00B050"/>
                </a:solidFill>
              </a:rPr>
              <a:t>آیا ساختار محیط یادگیری متناسب با اهداف من طراحی شده است ؟</a:t>
            </a:r>
          </a:p>
          <a:p>
            <a:pPr algn="just" rtl="1"/>
            <a:endParaRPr lang="fa-IR" sz="2400" b="1" dirty="0">
              <a:solidFill>
                <a:srgbClr val="00B050"/>
              </a:solidFill>
            </a:endParaRPr>
          </a:p>
          <a:p>
            <a:pPr algn="just" rtl="1"/>
            <a:r>
              <a:rPr lang="fa-IR" sz="2400" b="1" dirty="0">
                <a:solidFill>
                  <a:srgbClr val="00B050"/>
                </a:solidFill>
              </a:rPr>
              <a:t>آیا ابزارهای یا محیطهای انتخاب شده باعث تسهیل یادگیری می شود؟</a:t>
            </a:r>
          </a:p>
          <a:p>
            <a:pPr algn="just" rtl="1"/>
            <a:endParaRPr lang="fa-IR" sz="2400" b="1" dirty="0">
              <a:solidFill>
                <a:srgbClr val="00B050"/>
              </a:solidFill>
            </a:endParaRPr>
          </a:p>
          <a:p>
            <a:pPr algn="just" rtl="1"/>
            <a:r>
              <a:rPr lang="fa-IR" sz="2400" b="1" dirty="0">
                <a:solidFill>
                  <a:srgbClr val="00B050"/>
                </a:solidFill>
              </a:rPr>
              <a:t> آیا محیط یادگیری قابل توسعه است؟</a:t>
            </a:r>
          </a:p>
          <a:p>
            <a:pPr algn="just" rtl="1"/>
            <a:endParaRPr lang="fa-IR" sz="2400" b="1" dirty="0"/>
          </a:p>
          <a:p>
            <a:pPr algn="just" rtl="1"/>
            <a:endParaRPr lang="fa-IR" sz="2400" b="1" dirty="0"/>
          </a:p>
          <a:p>
            <a:pPr algn="just" rtl="1"/>
            <a:endParaRPr lang="fa-IR" sz="2400" b="1" dirty="0"/>
          </a:p>
          <a:p>
            <a:pPr algn="just" rtl="1"/>
            <a:endParaRPr lang="fa-IR" sz="2400" b="1" dirty="0"/>
          </a:p>
          <a:p>
            <a:pPr algn="just" rtl="1"/>
            <a:endParaRPr lang="fa-IR" sz="2400" b="1" dirty="0"/>
          </a:p>
          <a:p>
            <a:pPr algn="just" rtl="1"/>
            <a:endParaRPr lang="fa-IR" sz="2400" b="1" dirty="0"/>
          </a:p>
          <a:p>
            <a:pPr algn="just" rtl="1"/>
            <a:endParaRPr lang="en-US" sz="2400" b="1" dirty="0"/>
          </a:p>
        </p:txBody>
      </p:sp>
      <p:pic>
        <p:nvPicPr>
          <p:cNvPr id="4" name="Recorded Sound">
            <a:hlinkClick r:id="" action="ppaction://media"/>
            <a:extLst>
              <a:ext uri="{FF2B5EF4-FFF2-40B4-BE49-F238E27FC236}">
                <a16:creationId xmlns:a16="http://schemas.microsoft.com/office/drawing/2014/main" id="{5242836C-5800-448F-AB73-E480112A36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49333" y="5257800"/>
            <a:ext cx="609600" cy="609600"/>
          </a:xfrm>
          <a:prstGeom prst="rect">
            <a:avLst/>
          </a:prstGeom>
        </p:spPr>
      </p:pic>
    </p:spTree>
    <p:extLst>
      <p:ext uri="{BB962C8B-B14F-4D97-AF65-F5344CB8AC3E}">
        <p14:creationId xmlns:p14="http://schemas.microsoft.com/office/powerpoint/2010/main" val="19933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451F39-5A7C-4C2E-8FC8-ED8AF7588621}"/>
              </a:ext>
            </a:extLst>
          </p:cNvPr>
          <p:cNvSpPr txBox="1"/>
          <p:nvPr/>
        </p:nvSpPr>
        <p:spPr>
          <a:xfrm>
            <a:off x="0" y="240804"/>
            <a:ext cx="11887200" cy="6617196"/>
          </a:xfrm>
          <a:prstGeom prst="rect">
            <a:avLst/>
          </a:prstGeom>
          <a:noFill/>
        </p:spPr>
        <p:txBody>
          <a:bodyPr wrap="square">
            <a:spAutoFit/>
          </a:bodyPr>
          <a:lstStyle/>
          <a:p>
            <a:pPr algn="just" rtl="1"/>
            <a:r>
              <a:rPr lang="fa-IR" sz="2400" b="1" dirty="0">
                <a:solidFill>
                  <a:srgbClr val="FF0000"/>
                </a:solidFill>
                <a:cs typeface="B Zar" panose="00000400000000000000" pitchFamily="2" charset="-78"/>
              </a:rPr>
              <a:t>مرحله ی ششم انتخاب وتهیه ی روش سنجش :</a:t>
            </a:r>
          </a:p>
          <a:p>
            <a:pPr algn="just" rtl="1"/>
            <a:endParaRPr lang="fa-IR" sz="2000" b="1" dirty="0"/>
          </a:p>
          <a:p>
            <a:pPr algn="just" rtl="1"/>
            <a:r>
              <a:rPr lang="fa-IR" sz="2000" b="1" dirty="0"/>
              <a:t>درروش سنجش ابتدا نیاز دارم که بدانم فراگیران من مهارتهای ورودی در مورد کلیات درس (مانند  روان شناسی ) را چقدر دارا هستند ؟از سنجش آغازین برای ابتدای فصل استفاده میکنم .</a:t>
            </a:r>
          </a:p>
          <a:p>
            <a:pPr algn="just" rtl="1"/>
            <a:endParaRPr lang="fa-IR" sz="2000" b="1" dirty="0"/>
          </a:p>
          <a:p>
            <a:pPr algn="just" rtl="1"/>
            <a:r>
              <a:rPr lang="fa-IR" sz="2000" b="1" dirty="0"/>
              <a:t>سئوالات را بصورت کتبی در جلسه ی قبل ازتدریس به آنها می دهم واز آنها می خواهم به سوالات پاسخ بدهند وبه من تحویل بدهند .سوالاتی که از آنها خواهم پرسید :</a:t>
            </a:r>
          </a:p>
          <a:p>
            <a:pPr algn="just" rtl="1"/>
            <a:endParaRPr lang="fa-IR" sz="2000" b="1" dirty="0"/>
          </a:p>
          <a:p>
            <a:pPr algn="just" rtl="1"/>
            <a:r>
              <a:rPr lang="fa-IR" sz="2000" b="1" dirty="0"/>
              <a:t>1.       در مورد روان شناسی چه می دانند؟</a:t>
            </a:r>
          </a:p>
          <a:p>
            <a:pPr algn="just" rtl="1"/>
            <a:endParaRPr lang="fa-IR" sz="2000" b="1" dirty="0"/>
          </a:p>
          <a:p>
            <a:pPr algn="just" rtl="1"/>
            <a:r>
              <a:rPr lang="fa-IR" sz="2000" b="1" dirty="0"/>
              <a:t>2.       روش علمی چیست و فرق آن با غیر علمی جیست؟</a:t>
            </a:r>
          </a:p>
          <a:p>
            <a:pPr algn="just" rtl="1"/>
            <a:endParaRPr lang="fa-IR" sz="2000" b="1" dirty="0"/>
          </a:p>
          <a:p>
            <a:pPr algn="just" rtl="1"/>
            <a:r>
              <a:rPr lang="fa-IR" sz="2000" b="1" dirty="0"/>
              <a:t>3.       چه وقت می توانیم از روش علمی استفاده کنیم؟</a:t>
            </a:r>
          </a:p>
          <a:p>
            <a:pPr algn="just" rtl="1"/>
            <a:endParaRPr lang="fa-IR" sz="2000" b="1" dirty="0"/>
          </a:p>
          <a:p>
            <a:pPr algn="just" rtl="1"/>
            <a:r>
              <a:rPr lang="fa-IR" sz="2000" b="1" dirty="0"/>
              <a:t>4.       به چه تحقیق هایی علمی می گوییم؟ و ...</a:t>
            </a:r>
          </a:p>
          <a:p>
            <a:pPr algn="just" rtl="1"/>
            <a:endParaRPr lang="fa-IR" sz="2000" b="1" dirty="0"/>
          </a:p>
          <a:p>
            <a:pPr algn="just" rtl="1"/>
            <a:r>
              <a:rPr lang="fa-IR" sz="3200" b="1" dirty="0">
                <a:solidFill>
                  <a:srgbClr val="FF0000"/>
                </a:solidFill>
              </a:rPr>
              <a:t>نکته مهم</a:t>
            </a:r>
          </a:p>
          <a:p>
            <a:pPr marL="457200" indent="-457200" algn="just" rtl="1">
              <a:buAutoNum type="arabicPeriod" startAt="5"/>
            </a:pPr>
            <a:endParaRPr lang="fa-IR" sz="2000" b="1" dirty="0"/>
          </a:p>
          <a:p>
            <a:pPr algn="just" rtl="1"/>
            <a:r>
              <a:rPr lang="fa-IR" sz="2400" b="1" dirty="0">
                <a:solidFill>
                  <a:srgbClr val="0070C0"/>
                </a:solidFill>
              </a:rPr>
              <a:t>شما به جای این سوالات ، پرسشهای مربوط به درس خودتان را می نویسید . مانند ضمیر چیست ؟ انواع ضمیر کدامند؟ و ....</a:t>
            </a:r>
            <a:endParaRPr lang="en-US" sz="2400" b="1" dirty="0">
              <a:solidFill>
                <a:srgbClr val="0070C0"/>
              </a:solidFill>
            </a:endParaRPr>
          </a:p>
        </p:txBody>
      </p:sp>
      <p:pic>
        <p:nvPicPr>
          <p:cNvPr id="4" name="Recorded Sound">
            <a:hlinkClick r:id="" action="ppaction://media"/>
            <a:extLst>
              <a:ext uri="{FF2B5EF4-FFF2-40B4-BE49-F238E27FC236}">
                <a16:creationId xmlns:a16="http://schemas.microsoft.com/office/drawing/2014/main" id="{60BA5608-2C76-491F-96D6-8C40E748EA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97689" y="4840111"/>
            <a:ext cx="609600" cy="609600"/>
          </a:xfrm>
          <a:prstGeom prst="rect">
            <a:avLst/>
          </a:prstGeom>
        </p:spPr>
      </p:pic>
    </p:spTree>
    <p:extLst>
      <p:ext uri="{BB962C8B-B14F-4D97-AF65-F5344CB8AC3E}">
        <p14:creationId xmlns:p14="http://schemas.microsoft.com/office/powerpoint/2010/main" val="97304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9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39FEB3-5B3A-4520-8BB9-D6261DA0AF34}"/>
              </a:ext>
            </a:extLst>
          </p:cNvPr>
          <p:cNvSpPr txBox="1"/>
          <p:nvPr/>
        </p:nvSpPr>
        <p:spPr>
          <a:xfrm>
            <a:off x="673100" y="469900"/>
            <a:ext cx="11176000" cy="3046988"/>
          </a:xfrm>
          <a:prstGeom prst="rect">
            <a:avLst/>
          </a:prstGeom>
          <a:noFill/>
        </p:spPr>
        <p:txBody>
          <a:bodyPr wrap="square">
            <a:spAutoFit/>
          </a:bodyPr>
          <a:lstStyle/>
          <a:p>
            <a:pPr algn="r" rtl="1"/>
            <a:r>
              <a:rPr lang="fa-IR" sz="2400" b="1" dirty="0">
                <a:solidFill>
                  <a:srgbClr val="FF0000"/>
                </a:solidFill>
                <a:cs typeface="B Zar" panose="00000400000000000000" pitchFamily="2" charset="-78"/>
              </a:rPr>
              <a:t>ارزشیابی ازروش سنجش :</a:t>
            </a:r>
          </a:p>
          <a:p>
            <a:pPr algn="r" rtl="1"/>
            <a:endParaRPr lang="fa-IR" sz="2400" b="1" dirty="0">
              <a:solidFill>
                <a:srgbClr val="FF0000"/>
              </a:solidFill>
              <a:cs typeface="B Zar" panose="00000400000000000000" pitchFamily="2" charset="-78"/>
            </a:endParaRPr>
          </a:p>
          <a:p>
            <a:pPr algn="r" rtl="1"/>
            <a:endParaRPr lang="fa-IR" sz="2400" b="1" dirty="0">
              <a:cs typeface="B Zar" panose="00000400000000000000" pitchFamily="2" charset="-78"/>
            </a:endParaRPr>
          </a:p>
          <a:p>
            <a:pPr algn="r" rtl="1"/>
            <a:r>
              <a:rPr lang="fa-IR" sz="2400" b="1" dirty="0">
                <a:solidFill>
                  <a:srgbClr val="00B050"/>
                </a:solidFill>
                <a:cs typeface="B Zar" panose="00000400000000000000" pitchFamily="2" charset="-78"/>
              </a:rPr>
              <a:t>آیا ابزارمناسبی  برای سنجش یادگیری انتخاب کرده ام؟</a:t>
            </a:r>
          </a:p>
          <a:p>
            <a:pPr algn="r" rtl="1"/>
            <a:endParaRPr lang="fa-IR" sz="2400" b="1" dirty="0">
              <a:solidFill>
                <a:srgbClr val="00B050"/>
              </a:solidFill>
              <a:cs typeface="B Zar" panose="00000400000000000000" pitchFamily="2" charset="-78"/>
            </a:endParaRPr>
          </a:p>
          <a:p>
            <a:pPr algn="r" rtl="1"/>
            <a:r>
              <a:rPr lang="fa-IR" sz="2400" b="1" dirty="0">
                <a:solidFill>
                  <a:srgbClr val="00B050"/>
                </a:solidFill>
                <a:cs typeface="B Zar" panose="00000400000000000000" pitchFamily="2" charset="-78"/>
              </a:rPr>
              <a:t>آیا انتظارات متناسب با درس مورد نظر می باشد ؟</a:t>
            </a:r>
          </a:p>
          <a:p>
            <a:pPr algn="r" rtl="1"/>
            <a:endParaRPr lang="fa-IR" sz="2400" b="1" dirty="0">
              <a:solidFill>
                <a:srgbClr val="00B050"/>
              </a:solidFill>
              <a:cs typeface="B Zar" panose="00000400000000000000" pitchFamily="2" charset="-78"/>
            </a:endParaRPr>
          </a:p>
          <a:p>
            <a:pPr algn="r" rtl="1"/>
            <a:r>
              <a:rPr lang="fa-IR" sz="2400" b="1" dirty="0">
                <a:solidFill>
                  <a:srgbClr val="00B050"/>
                </a:solidFill>
                <a:cs typeface="B Zar" panose="00000400000000000000" pitchFamily="2" charset="-78"/>
              </a:rPr>
              <a:t>آیا انتظارات خواسته شده در حد دانش آموزان کلاس من می باشد؟</a:t>
            </a:r>
            <a:endParaRPr lang="en-US" sz="2400" b="1" dirty="0">
              <a:solidFill>
                <a:srgbClr val="00B050"/>
              </a:solidFill>
              <a:cs typeface="B Zar" panose="00000400000000000000" pitchFamily="2" charset="-78"/>
            </a:endParaRPr>
          </a:p>
        </p:txBody>
      </p:sp>
      <p:pic>
        <p:nvPicPr>
          <p:cNvPr id="4" name="Recorded Sound">
            <a:hlinkClick r:id="" action="ppaction://media"/>
            <a:extLst>
              <a:ext uri="{FF2B5EF4-FFF2-40B4-BE49-F238E27FC236}">
                <a16:creationId xmlns:a16="http://schemas.microsoft.com/office/drawing/2014/main" id="{004A6D4D-8742-40C8-BB47-F800572AB4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494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3D5094-9322-46BC-951B-60722452CE31}"/>
              </a:ext>
            </a:extLst>
          </p:cNvPr>
          <p:cNvSpPr txBox="1"/>
          <p:nvPr/>
        </p:nvSpPr>
        <p:spPr>
          <a:xfrm>
            <a:off x="273050" y="325041"/>
            <a:ext cx="11645900" cy="4893647"/>
          </a:xfrm>
          <a:prstGeom prst="rect">
            <a:avLst/>
          </a:prstGeom>
          <a:noFill/>
        </p:spPr>
        <p:txBody>
          <a:bodyPr wrap="square">
            <a:spAutoFit/>
          </a:bodyPr>
          <a:lstStyle/>
          <a:p>
            <a:pPr algn="just" rtl="1"/>
            <a:r>
              <a:rPr lang="fa-IR" sz="2400" b="1" dirty="0">
                <a:solidFill>
                  <a:srgbClr val="FF0000"/>
                </a:solidFill>
                <a:cs typeface="B Zar" panose="00000400000000000000" pitchFamily="2" charset="-78"/>
              </a:rPr>
              <a:t>مرحله ی هفتم اجرا</a:t>
            </a:r>
          </a:p>
          <a:p>
            <a:pPr algn="just" rtl="1"/>
            <a:endParaRPr lang="fa-IR" sz="2400" b="1" dirty="0">
              <a:cs typeface="B Zar" panose="00000400000000000000" pitchFamily="2" charset="-78"/>
            </a:endParaRPr>
          </a:p>
          <a:p>
            <a:pPr algn="just" rtl="1"/>
            <a:r>
              <a:rPr lang="fa-IR" sz="2400" b="1" dirty="0">
                <a:cs typeface="B Zar" panose="00000400000000000000" pitchFamily="2" charset="-78"/>
              </a:rPr>
              <a:t>ابتدا حضور وغیاب واحوال پرسی از فراگیران انجام می شود.</a:t>
            </a:r>
          </a:p>
          <a:p>
            <a:pPr algn="just" rtl="1"/>
            <a:r>
              <a:rPr lang="fa-IR" sz="2400" b="1" dirty="0">
                <a:cs typeface="B Zar" panose="00000400000000000000" pitchFamily="2" charset="-78"/>
              </a:rPr>
              <a:t> سپس پیش آزمونی از بچه ها می گیرم تا بفهمم چقدر از روان شناسی می دانند.</a:t>
            </a:r>
          </a:p>
          <a:p>
            <a:pPr algn="just" rtl="1"/>
            <a:r>
              <a:rPr lang="fa-IR" sz="2400" b="1" dirty="0">
                <a:cs typeface="B Zar" panose="00000400000000000000" pitchFamily="2" charset="-78"/>
              </a:rPr>
              <a:t> سپس از روش سخنرانی استفاده می کنم و بعد به بچه ها تحقیق علمی در مورد روان شناسی می دهم و به آن ها گوشزد می کنم که خود را برای پس آزمون هفته بعد آماده نمایند.</a:t>
            </a:r>
          </a:p>
          <a:p>
            <a:pPr algn="just" rtl="1"/>
            <a:endParaRPr lang="fa-IR" sz="2400" b="1" dirty="0">
              <a:cs typeface="B Zar" panose="00000400000000000000" pitchFamily="2" charset="-78"/>
            </a:endParaRPr>
          </a:p>
          <a:p>
            <a:pPr algn="just" rtl="1"/>
            <a:r>
              <a:rPr lang="fa-IR" sz="2400" b="1" dirty="0">
                <a:solidFill>
                  <a:srgbClr val="FF0000"/>
                </a:solidFill>
                <a:cs typeface="B Zar" panose="00000400000000000000" pitchFamily="2" charset="-78"/>
              </a:rPr>
              <a:t>ارزشیابی از اجرا :</a:t>
            </a:r>
          </a:p>
          <a:p>
            <a:pPr algn="just" rtl="1"/>
            <a:endParaRPr lang="fa-IR" sz="2400" b="1" dirty="0">
              <a:cs typeface="B Zar" panose="00000400000000000000" pitchFamily="2" charset="-78"/>
            </a:endParaRPr>
          </a:p>
          <a:p>
            <a:pPr algn="just" rtl="1"/>
            <a:r>
              <a:rPr lang="fa-IR" sz="2400" b="1" dirty="0">
                <a:solidFill>
                  <a:schemeClr val="accent1">
                    <a:lumMod val="50000"/>
                  </a:schemeClr>
                </a:solidFill>
                <a:cs typeface="B Zar" panose="00000400000000000000" pitchFamily="2" charset="-78"/>
              </a:rPr>
              <a:t>آیا در این مرحله یادگیری به درستی صورت گرفته است ؟</a:t>
            </a:r>
          </a:p>
          <a:p>
            <a:pPr algn="just" rtl="1"/>
            <a:endParaRPr lang="fa-IR" sz="2400" b="1" dirty="0">
              <a:solidFill>
                <a:schemeClr val="accent1">
                  <a:lumMod val="50000"/>
                </a:schemeClr>
              </a:solidFill>
              <a:cs typeface="B Zar" panose="00000400000000000000" pitchFamily="2" charset="-78"/>
            </a:endParaRPr>
          </a:p>
          <a:p>
            <a:pPr algn="just" rtl="1"/>
            <a:r>
              <a:rPr lang="fa-IR" sz="2400" b="1" dirty="0">
                <a:solidFill>
                  <a:schemeClr val="accent1">
                    <a:lumMod val="50000"/>
                  </a:schemeClr>
                </a:solidFill>
                <a:cs typeface="B Zar" panose="00000400000000000000" pitchFamily="2" charset="-78"/>
              </a:rPr>
              <a:t>آیا توانسته ام فراگیران را در طرح به خوبی درگیر کنم ؟</a:t>
            </a:r>
          </a:p>
          <a:p>
            <a:pPr algn="just" rtl="1"/>
            <a:endParaRPr lang="en-US" sz="2400" b="1" dirty="0">
              <a:cs typeface="B Zar" panose="00000400000000000000" pitchFamily="2" charset="-78"/>
            </a:endParaRPr>
          </a:p>
        </p:txBody>
      </p:sp>
      <p:pic>
        <p:nvPicPr>
          <p:cNvPr id="4" name="Recorded Sound">
            <a:hlinkClick r:id="" action="ppaction://media"/>
            <a:extLst>
              <a:ext uri="{FF2B5EF4-FFF2-40B4-BE49-F238E27FC236}">
                <a16:creationId xmlns:a16="http://schemas.microsoft.com/office/drawing/2014/main" id="{AE1826B2-FED4-4E7E-ACC0-2A3818896C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55822" y="5218688"/>
            <a:ext cx="609600" cy="609600"/>
          </a:xfrm>
          <a:prstGeom prst="rect">
            <a:avLst/>
          </a:prstGeom>
        </p:spPr>
      </p:pic>
    </p:spTree>
    <p:extLst>
      <p:ext uri="{BB962C8B-B14F-4D97-AF65-F5344CB8AC3E}">
        <p14:creationId xmlns:p14="http://schemas.microsoft.com/office/powerpoint/2010/main" val="195013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6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5162D6-39F6-47AC-B91A-B3EB360E9224}"/>
              </a:ext>
            </a:extLst>
          </p:cNvPr>
          <p:cNvSpPr txBox="1"/>
          <p:nvPr/>
        </p:nvSpPr>
        <p:spPr>
          <a:xfrm>
            <a:off x="0" y="184140"/>
            <a:ext cx="11938000" cy="5262979"/>
          </a:xfrm>
          <a:prstGeom prst="rect">
            <a:avLst/>
          </a:prstGeom>
          <a:noFill/>
        </p:spPr>
        <p:txBody>
          <a:bodyPr wrap="square">
            <a:spAutoFit/>
          </a:bodyPr>
          <a:lstStyle/>
          <a:p>
            <a:pPr algn="r" rtl="1"/>
            <a:r>
              <a:rPr lang="fa-IR" sz="2800" b="1" dirty="0">
                <a:solidFill>
                  <a:schemeClr val="accent1">
                    <a:lumMod val="75000"/>
                  </a:schemeClr>
                </a:solidFill>
                <a:cs typeface="B Zar" panose="00000400000000000000" pitchFamily="2" charset="-78"/>
              </a:rPr>
              <a:t>نتیجه گیری:</a:t>
            </a:r>
          </a:p>
          <a:p>
            <a:pPr algn="r" rtl="1"/>
            <a:endParaRPr lang="fa-IR" sz="2800" b="1" dirty="0">
              <a:cs typeface="B Zar" panose="00000400000000000000" pitchFamily="2" charset="-78"/>
            </a:endParaRPr>
          </a:p>
          <a:p>
            <a:pPr algn="r" rtl="1"/>
            <a:r>
              <a:rPr lang="fa-IR" sz="2800" b="1" dirty="0">
                <a:solidFill>
                  <a:srgbClr val="00B050"/>
                </a:solidFill>
                <a:cs typeface="B Zar" panose="00000400000000000000" pitchFamily="2" charset="-78"/>
              </a:rPr>
              <a:t>الگوی بحث شده یکی از جدیدترین الگوها در زمینه طراحی آموزشی است. </a:t>
            </a:r>
          </a:p>
          <a:p>
            <a:pPr algn="r" rtl="1"/>
            <a:r>
              <a:rPr lang="fa-IR" sz="2800" b="1" dirty="0">
                <a:solidFill>
                  <a:srgbClr val="00B050"/>
                </a:solidFill>
                <a:cs typeface="B Zar" panose="00000400000000000000" pitchFamily="2" charset="-78"/>
              </a:rPr>
              <a:t>در اغلب الگوهای طراحی آموزشی، ارزشیابی در مرحله آخر انجام می شود، اما در الگوی ام.ام.اس، ارزشیابی در پایان هر یک از مراحل صورت می گیرد. </a:t>
            </a:r>
          </a:p>
          <a:p>
            <a:pPr algn="r" rtl="1"/>
            <a:r>
              <a:rPr lang="fa-IR" sz="2800" b="1" dirty="0">
                <a:solidFill>
                  <a:srgbClr val="00B050"/>
                </a:solidFill>
                <a:cs typeface="B Zar" panose="00000400000000000000" pitchFamily="2" charset="-78"/>
              </a:rPr>
              <a:t>کوتاهی در به کارگیری عمل ارزشیابی در همه مراحل، می تواند به بیهودگی و نارضایتی معلمان و دانش آموزان در محیط های یادگیری منجر شود.</a:t>
            </a:r>
          </a:p>
          <a:p>
            <a:pPr algn="r" rtl="1"/>
            <a:r>
              <a:rPr lang="fa-IR" sz="2800" b="1" dirty="0">
                <a:solidFill>
                  <a:srgbClr val="00B050"/>
                </a:solidFill>
                <a:cs typeface="B Zar" panose="00000400000000000000" pitchFamily="2" charset="-78"/>
              </a:rPr>
              <a:t> البته باید توجه داشت که مدل و نظریه به کاربرده شده. تنها عامل تصمیم گیری در یک آموزش برنامه ریزی شده نیست، بلکه مجموعه افکار طراح و نقش او در آموزش برنامه ریزی شده مهم است. </a:t>
            </a:r>
          </a:p>
          <a:p>
            <a:pPr algn="r" rtl="1"/>
            <a:r>
              <a:rPr lang="fa-IR" sz="2800" b="1" dirty="0">
                <a:solidFill>
                  <a:srgbClr val="00B050"/>
                </a:solidFill>
                <a:cs typeface="B Zar" panose="00000400000000000000" pitchFamily="2" charset="-78"/>
              </a:rPr>
              <a:t>علاوه براین، طبق نظر برنچ مدل واحدی که برای همه اهداف مناسب باشد وجود ندارد، بلکه نگه داشتن تمرکز روی مدل و زمینه مورد نظر مهم است.</a:t>
            </a:r>
            <a:endParaRPr lang="en-US" sz="2800" b="1" dirty="0">
              <a:solidFill>
                <a:srgbClr val="00B050"/>
              </a:solidFill>
              <a:cs typeface="B Zar" panose="00000400000000000000" pitchFamily="2" charset="-78"/>
            </a:endParaRPr>
          </a:p>
        </p:txBody>
      </p:sp>
      <p:pic>
        <p:nvPicPr>
          <p:cNvPr id="4" name="Recorded Sound">
            <a:hlinkClick r:id="" action="ppaction://media"/>
            <a:extLst>
              <a:ext uri="{FF2B5EF4-FFF2-40B4-BE49-F238E27FC236}">
                <a16:creationId xmlns:a16="http://schemas.microsoft.com/office/drawing/2014/main" id="{8004FC0D-9DF3-4737-992E-79E5C194D3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5715000"/>
            <a:ext cx="609600" cy="609600"/>
          </a:xfrm>
          <a:prstGeom prst="rect">
            <a:avLst/>
          </a:prstGeom>
        </p:spPr>
      </p:pic>
    </p:spTree>
    <p:extLst>
      <p:ext uri="{BB962C8B-B14F-4D97-AF65-F5344CB8AC3E}">
        <p14:creationId xmlns:p14="http://schemas.microsoft.com/office/powerpoint/2010/main" val="394838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6711" y="490763"/>
            <a:ext cx="11446933" cy="6001643"/>
          </a:xfrm>
          <a:prstGeom prst="rect">
            <a:avLst/>
          </a:prstGeom>
        </p:spPr>
        <p:txBody>
          <a:bodyPr wrap="square">
            <a:spAutoFit/>
          </a:bodyPr>
          <a:lstStyle/>
          <a:p>
            <a:pPr algn="just" rtl="1"/>
            <a:r>
              <a:rPr lang="fa-IR" sz="2400" b="1" dirty="0">
                <a:solidFill>
                  <a:srgbClr val="00B050"/>
                </a:solidFill>
                <a:cs typeface="B Zar" panose="00000400000000000000" pitchFamily="2" charset="-78"/>
              </a:rPr>
              <a:t>ویژگیهای الگوی ام.ام .اس</a:t>
            </a:r>
            <a:endParaRPr lang="en-US" sz="2400" b="1" dirty="0">
              <a:solidFill>
                <a:srgbClr val="00B050"/>
              </a:solidFill>
              <a:cs typeface="B Zar" panose="00000400000000000000" pitchFamily="2" charset="-78"/>
            </a:endParaRPr>
          </a:p>
          <a:p>
            <a:pPr algn="just" rtl="1"/>
            <a:endParaRPr lang="en-US" sz="2000" b="1" dirty="0">
              <a:solidFill>
                <a:srgbClr val="002060"/>
              </a:solidFill>
            </a:endParaRPr>
          </a:p>
          <a:p>
            <a:pPr algn="just" rtl="1"/>
            <a:r>
              <a:rPr lang="fa-IR" sz="2000" b="1" dirty="0">
                <a:solidFill>
                  <a:srgbClr val="002060"/>
                </a:solidFill>
                <a:cs typeface="B Zar" panose="00000400000000000000" pitchFamily="2" charset="-78"/>
              </a:rPr>
              <a:t>در چهار دهه گذشته ، در زمینه طراحی آموزشی ، الگوهای متعددی ارائه شده است که هر کدام بر یکی از رویکردهای رفتار گرایی ، شناخت گرایی و ساختن گرایی مبتنی بوده اند . یکی از جدیدترین الگوهای ارائه شده در این زمینه ، الگوی ام. ام.اس است که در زمینه الگوهای ساختن گرایی قرار دارد و نام آن برگرفته از نام ارائه دهندگان آن </a:t>
            </a:r>
            <a:r>
              <a:rPr lang="fa-IR" sz="2000" b="1" dirty="0">
                <a:solidFill>
                  <a:srgbClr val="FF0000"/>
                </a:solidFill>
                <a:cs typeface="B Zar" panose="00000400000000000000" pitchFamily="2" charset="-78"/>
              </a:rPr>
              <a:t>ام.می چام ، جی مایلی ، دی اسمیت </a:t>
            </a:r>
            <a:r>
              <a:rPr lang="fa-IR" sz="2000" b="1" dirty="0">
                <a:solidFill>
                  <a:srgbClr val="002060"/>
                </a:solidFill>
                <a:cs typeface="B Zar" panose="00000400000000000000" pitchFamily="2" charset="-78"/>
              </a:rPr>
              <a:t>است که در سال 2006 ارائه شد این الگو </a:t>
            </a:r>
            <a:r>
              <a:rPr lang="fa-IR" sz="2000" b="1" dirty="0">
                <a:solidFill>
                  <a:srgbClr val="FF0000"/>
                </a:solidFill>
                <a:cs typeface="B Zar" panose="00000400000000000000" pitchFamily="2" charset="-78"/>
              </a:rPr>
              <a:t>7 مرحله </a:t>
            </a:r>
            <a:r>
              <a:rPr lang="fa-IR" sz="2000" b="1" dirty="0">
                <a:solidFill>
                  <a:srgbClr val="002060"/>
                </a:solidFill>
                <a:cs typeface="B Zar" panose="00000400000000000000" pitchFamily="2" charset="-78"/>
              </a:rPr>
              <a:t>دارد که همه آنها بطور ویژه ای بایکدیگر در ارتباطند .</a:t>
            </a:r>
            <a:endParaRPr lang="en-US" sz="2000" b="1" dirty="0">
              <a:solidFill>
                <a:srgbClr val="002060"/>
              </a:solidFill>
              <a:cs typeface="B Zar" panose="00000400000000000000" pitchFamily="2" charset="-78"/>
            </a:endParaRPr>
          </a:p>
          <a:p>
            <a:pPr algn="just" rtl="1"/>
            <a:endParaRPr lang="en-US" sz="2000" b="1" dirty="0">
              <a:solidFill>
                <a:srgbClr val="002060"/>
              </a:solidFill>
              <a:cs typeface="B Zar" panose="00000400000000000000" pitchFamily="2" charset="-78"/>
            </a:endParaRPr>
          </a:p>
          <a:p>
            <a:pPr algn="just" rtl="1"/>
            <a:r>
              <a:rPr lang="fa-IR" sz="2000" b="1" dirty="0">
                <a:solidFill>
                  <a:srgbClr val="002060"/>
                </a:solidFill>
                <a:cs typeface="B Zar" panose="00000400000000000000" pitchFamily="2" charset="-78"/>
              </a:rPr>
              <a:t> نکته مهم در این الگو </a:t>
            </a:r>
            <a:r>
              <a:rPr lang="fa-IR" sz="2000" b="1" dirty="0">
                <a:solidFill>
                  <a:srgbClr val="FF0000"/>
                </a:solidFill>
                <a:cs typeface="B Zar" panose="00000400000000000000" pitchFamily="2" charset="-78"/>
              </a:rPr>
              <a:t>جایگاه ارزشیابی است که در وسط </a:t>
            </a:r>
            <a:r>
              <a:rPr lang="fa-IR" sz="2000" b="1" dirty="0">
                <a:solidFill>
                  <a:srgbClr val="002060"/>
                </a:solidFill>
                <a:cs typeface="B Zar" panose="00000400000000000000" pitchFamily="2" charset="-78"/>
              </a:rPr>
              <a:t>قرار دارد و بر </a:t>
            </a:r>
            <a:r>
              <a:rPr lang="fa-IR" sz="2000" b="1" dirty="0">
                <a:solidFill>
                  <a:srgbClr val="FF0000"/>
                </a:solidFill>
                <a:cs typeface="B Zar" panose="00000400000000000000" pitchFamily="2" charset="-78"/>
              </a:rPr>
              <a:t>تمام مراحل الگو نظارت </a:t>
            </a:r>
            <a:r>
              <a:rPr lang="fa-IR" sz="2000" b="1" dirty="0">
                <a:solidFill>
                  <a:srgbClr val="002060"/>
                </a:solidFill>
                <a:cs typeface="B Zar" panose="00000400000000000000" pitchFamily="2" charset="-78"/>
              </a:rPr>
              <a:t>می کند .</a:t>
            </a:r>
            <a:endParaRPr lang="en-US" sz="2000" b="1" dirty="0">
              <a:solidFill>
                <a:srgbClr val="002060"/>
              </a:solidFill>
              <a:cs typeface="B Zar" panose="00000400000000000000" pitchFamily="2" charset="-78"/>
            </a:endParaRPr>
          </a:p>
          <a:p>
            <a:pPr algn="just" rtl="1"/>
            <a:endParaRPr lang="en-US" sz="2000" b="1" dirty="0">
              <a:solidFill>
                <a:srgbClr val="002060"/>
              </a:solidFill>
              <a:cs typeface="B Zar" panose="00000400000000000000" pitchFamily="2" charset="-78"/>
            </a:endParaRPr>
          </a:p>
          <a:p>
            <a:pPr algn="just" rtl="1"/>
            <a:r>
              <a:rPr lang="fa-IR" sz="2000" b="1" dirty="0">
                <a:solidFill>
                  <a:srgbClr val="002060"/>
                </a:solidFill>
                <a:cs typeface="B Zar" panose="00000400000000000000" pitchFamily="2" charset="-78"/>
              </a:rPr>
              <a:t> طراح آموزشی ، پس از تعیین فعالیتهای هر مرحله ارزشیابی به عمل می آورد و به مرحله بعد می رود .</a:t>
            </a:r>
            <a:endParaRPr lang="en-US" sz="2000" b="1" dirty="0">
              <a:solidFill>
                <a:srgbClr val="002060"/>
              </a:solidFill>
              <a:cs typeface="B Zar" panose="00000400000000000000" pitchFamily="2" charset="-78"/>
            </a:endParaRPr>
          </a:p>
          <a:p>
            <a:pPr algn="just" rtl="1"/>
            <a:endParaRPr lang="en-US" sz="2000" b="1" dirty="0">
              <a:solidFill>
                <a:srgbClr val="002060"/>
              </a:solidFill>
              <a:cs typeface="B Zar" panose="00000400000000000000" pitchFamily="2" charset="-78"/>
            </a:endParaRPr>
          </a:p>
          <a:p>
            <a:pPr algn="just" rtl="1"/>
            <a:r>
              <a:rPr lang="fa-IR" sz="2000" b="1" dirty="0">
                <a:solidFill>
                  <a:srgbClr val="002060"/>
                </a:solidFill>
                <a:cs typeface="B Zar" panose="00000400000000000000" pitchFamily="2" charset="-78"/>
              </a:rPr>
              <a:t> ارائه دهندگان این الگو ، ارزشیابی را در مرکز قرار داده اند تا بعد از اینکه هر مرحله انجام شد ، دوباره بازنگری و تجدید نظر شود .</a:t>
            </a:r>
            <a:endParaRPr lang="en-US" sz="2000" b="1" dirty="0">
              <a:solidFill>
                <a:srgbClr val="002060"/>
              </a:solidFill>
              <a:cs typeface="B Zar" panose="00000400000000000000" pitchFamily="2" charset="-78"/>
            </a:endParaRPr>
          </a:p>
          <a:p>
            <a:pPr algn="just" rtl="1"/>
            <a:endParaRPr lang="en-US" sz="2000" b="1" dirty="0">
              <a:solidFill>
                <a:srgbClr val="002060"/>
              </a:solidFill>
              <a:cs typeface="B Zar" panose="00000400000000000000" pitchFamily="2" charset="-78"/>
            </a:endParaRPr>
          </a:p>
          <a:p>
            <a:pPr algn="just" rtl="1"/>
            <a:endParaRPr lang="en-US" sz="2000" b="1" dirty="0">
              <a:solidFill>
                <a:srgbClr val="002060"/>
              </a:solidFill>
              <a:cs typeface="B Zar" panose="00000400000000000000" pitchFamily="2" charset="-78"/>
            </a:endParaRPr>
          </a:p>
          <a:p>
            <a:pPr algn="just" rtl="1"/>
            <a:endParaRPr lang="en-US" sz="2000" b="1" dirty="0">
              <a:solidFill>
                <a:srgbClr val="002060"/>
              </a:solidFill>
            </a:endParaRPr>
          </a:p>
          <a:p>
            <a:pPr algn="just" rtl="1"/>
            <a:endParaRPr lang="en-US" sz="2000" b="1" dirty="0">
              <a:solidFill>
                <a:srgbClr val="002060"/>
              </a:solidFill>
            </a:endParaRPr>
          </a:p>
          <a:p>
            <a:pPr algn="just" rtl="1"/>
            <a:endParaRPr lang="en-US" sz="2000" b="1" dirty="0">
              <a:solidFill>
                <a:srgbClr val="002060"/>
              </a:solidFill>
            </a:endParaRPr>
          </a:p>
          <a:p>
            <a:pPr algn="just" rtl="1"/>
            <a:endParaRPr lang="en-US" sz="2000" b="1" dirty="0">
              <a:solidFill>
                <a:srgbClr val="002060"/>
              </a:solidFill>
            </a:endParaRPr>
          </a:p>
        </p:txBody>
      </p:sp>
      <p:pic>
        <p:nvPicPr>
          <p:cNvPr id="3" name="Recorded Sound">
            <a:hlinkClick r:id="" action="ppaction://media"/>
            <a:extLst>
              <a:ext uri="{FF2B5EF4-FFF2-40B4-BE49-F238E27FC236}">
                <a16:creationId xmlns:a16="http://schemas.microsoft.com/office/drawing/2014/main" id="{54DF40A2-ACE7-486E-97BE-23D8CF9CB0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4885266"/>
            <a:ext cx="609600" cy="609600"/>
          </a:xfrm>
          <a:prstGeom prst="rect">
            <a:avLst/>
          </a:prstGeom>
        </p:spPr>
      </p:pic>
    </p:spTree>
    <p:extLst>
      <p:ext uri="{BB962C8B-B14F-4D97-AF65-F5344CB8AC3E}">
        <p14:creationId xmlns:p14="http://schemas.microsoft.com/office/powerpoint/2010/main" val="405302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6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7774" y="86497"/>
            <a:ext cx="11195222" cy="8679299"/>
          </a:xfrm>
          <a:prstGeom prst="rect">
            <a:avLst/>
          </a:prstGeom>
        </p:spPr>
        <p:txBody>
          <a:bodyPr wrap="square">
            <a:spAutoFit/>
          </a:bodyPr>
          <a:lstStyle/>
          <a:p>
            <a:pPr algn="just" rtl="1"/>
            <a:r>
              <a:rPr lang="fa-IR" b="1" dirty="0">
                <a:solidFill>
                  <a:srgbClr val="C00000"/>
                </a:solidFill>
                <a:cs typeface="B Zar" panose="00000400000000000000" pitchFamily="2" charset="-78"/>
              </a:rPr>
              <a:t>ارزشیابی به عنوان یک گردونه چرخشی ، در مرکز فعالیت الگوی ام. ام. اس باقی می ماند . اگر به طرح فیزیکی الگو نگاه کنید مراحلی را مشاهده می کنید که ارزشیابی در مرکز آن جا گرفته است . </a:t>
            </a:r>
            <a:endParaRPr lang="en-US" b="1" dirty="0">
              <a:solidFill>
                <a:srgbClr val="C00000"/>
              </a:solidFill>
              <a:cs typeface="B Zar" panose="00000400000000000000" pitchFamily="2" charset="-78"/>
            </a:endParaRPr>
          </a:p>
          <a:p>
            <a:pPr algn="just" rtl="1"/>
            <a:endParaRPr lang="en-US" b="1" dirty="0">
              <a:solidFill>
                <a:srgbClr val="C00000"/>
              </a:solidFill>
              <a:cs typeface="B Zar" panose="00000400000000000000" pitchFamily="2" charset="-78"/>
            </a:endParaRPr>
          </a:p>
          <a:p>
            <a:pPr algn="just" rtl="1"/>
            <a:endParaRPr lang="en-US" b="1" dirty="0">
              <a:cs typeface="B Zar" panose="00000400000000000000" pitchFamily="2" charset="-78"/>
            </a:endParaRPr>
          </a:p>
          <a:p>
            <a:pPr algn="just" rtl="1"/>
            <a:endParaRPr lang="en-US" b="1" dirty="0">
              <a:cs typeface="B Zar" panose="00000400000000000000" pitchFamily="2" charset="-78"/>
            </a:endParaRPr>
          </a:p>
          <a:p>
            <a:pPr algn="just" rtl="1"/>
            <a:endParaRPr lang="en-US" b="1" dirty="0">
              <a:cs typeface="B Zar" panose="00000400000000000000" pitchFamily="2" charset="-78"/>
            </a:endParaRPr>
          </a:p>
          <a:p>
            <a:pPr algn="just" rtl="1"/>
            <a:endParaRPr lang="en-US" b="1" dirty="0">
              <a:cs typeface="B Zar" panose="00000400000000000000" pitchFamily="2" charset="-78"/>
            </a:endParaRPr>
          </a:p>
          <a:p>
            <a:pPr algn="just" rtl="1"/>
            <a:endParaRPr lang="en-US" b="1" dirty="0">
              <a:cs typeface="B Zar" panose="00000400000000000000" pitchFamily="2" charset="-78"/>
            </a:endParaRPr>
          </a:p>
          <a:p>
            <a:pPr algn="just" rtl="1"/>
            <a:endParaRPr lang="en-US" b="1" dirty="0">
              <a:cs typeface="B Zar" panose="00000400000000000000" pitchFamily="2" charset="-78"/>
            </a:endParaRPr>
          </a:p>
          <a:p>
            <a:pPr algn="just" rtl="1"/>
            <a:endParaRPr lang="fa-IR" b="1" dirty="0">
              <a:cs typeface="B Zar" panose="00000400000000000000" pitchFamily="2" charset="-78"/>
            </a:endParaRPr>
          </a:p>
          <a:p>
            <a:pPr algn="just" rtl="1"/>
            <a:endParaRPr lang="fa-IR" b="1" dirty="0">
              <a:cs typeface="B Zar" panose="00000400000000000000" pitchFamily="2" charset="-78"/>
            </a:endParaRPr>
          </a:p>
          <a:p>
            <a:pPr algn="just" rtl="1"/>
            <a:endParaRPr lang="en-US" b="1" dirty="0">
              <a:cs typeface="B Zar" panose="00000400000000000000" pitchFamily="2" charset="-78"/>
            </a:endParaRPr>
          </a:p>
          <a:p>
            <a:pPr algn="just" rtl="1"/>
            <a:endParaRPr lang="en-US" b="1" dirty="0">
              <a:cs typeface="B Zar" panose="00000400000000000000" pitchFamily="2" charset="-78"/>
            </a:endParaRPr>
          </a:p>
          <a:p>
            <a:pPr algn="just" rtl="1"/>
            <a:endParaRPr lang="en-US" b="1" dirty="0">
              <a:cs typeface="B Zar" panose="00000400000000000000" pitchFamily="2" charset="-78"/>
            </a:endParaRPr>
          </a:p>
          <a:p>
            <a:pPr algn="just" rtl="1"/>
            <a:endParaRPr lang="fa-IR" b="1" dirty="0">
              <a:cs typeface="B Zar" panose="00000400000000000000" pitchFamily="2" charset="-78"/>
            </a:endParaRPr>
          </a:p>
          <a:p>
            <a:pPr algn="just" rtl="1"/>
            <a:endParaRPr lang="fa-IR" b="1" dirty="0">
              <a:cs typeface="B Zar" panose="00000400000000000000" pitchFamily="2" charset="-78"/>
            </a:endParaRPr>
          </a:p>
          <a:p>
            <a:pPr algn="just" rtl="1"/>
            <a:endParaRPr lang="fa-IR" b="1" dirty="0">
              <a:solidFill>
                <a:srgbClr val="00B050"/>
              </a:solidFill>
              <a:cs typeface="B Zar" panose="00000400000000000000" pitchFamily="2" charset="-78"/>
            </a:endParaRPr>
          </a:p>
          <a:p>
            <a:pPr algn="just" rtl="1"/>
            <a:endParaRPr lang="fa-IR" b="1" dirty="0">
              <a:solidFill>
                <a:srgbClr val="00B050"/>
              </a:solidFill>
              <a:cs typeface="B Zar" panose="00000400000000000000" pitchFamily="2" charset="-78"/>
            </a:endParaRPr>
          </a:p>
          <a:p>
            <a:pPr algn="just" rtl="1"/>
            <a:r>
              <a:rPr lang="fa-IR" b="1" dirty="0">
                <a:solidFill>
                  <a:srgbClr val="00B050"/>
                </a:solidFill>
                <a:cs typeface="B Zar" panose="00000400000000000000" pitchFamily="2" charset="-78"/>
              </a:rPr>
              <a:t>این الگو را می توان به سیاره هایی تشبیه کرد که حول خورشید می گردند . خورشید را می توان همان ارزشیابی دانست . تعبیری درست از این الگو این است که مرحله شروع و توقف در آن وجود ندارد و دائما" در حال حرکت است . مطرح کنندگان این الگو تحت این فرض کار می کنند که طراح آموزشی استفاده کننده از این الگو ، قبل از استفاده باید در زمینه طراحی</a:t>
            </a:r>
            <a:r>
              <a:rPr lang="en-US" b="1" dirty="0">
                <a:solidFill>
                  <a:srgbClr val="00B050"/>
                </a:solidFill>
                <a:cs typeface="B Zar" panose="00000400000000000000" pitchFamily="2" charset="-78"/>
              </a:rPr>
              <a:t> </a:t>
            </a:r>
            <a:r>
              <a:rPr lang="fa-IR" b="1" dirty="0">
                <a:solidFill>
                  <a:srgbClr val="00B050"/>
                </a:solidFill>
                <a:cs typeface="B Zar" panose="00000400000000000000" pitchFamily="2" charset="-78"/>
              </a:rPr>
              <a:t>آموزشی تجربه داشته باشد یا حداقل آموزشهایی در زمینه فرایند طراحی آموزشی دیده باشد این الگو به طراحان مجرب اجازه می دهد تا در مواقع ضروری از هر مرحله از الگو که لازم دانستند کار را شروع کنند.</a:t>
            </a:r>
            <a:endParaRPr lang="en-US" b="1" dirty="0">
              <a:solidFill>
                <a:srgbClr val="00B050"/>
              </a:solidFill>
              <a:cs typeface="B Zar" panose="00000400000000000000" pitchFamily="2" charset="-78"/>
            </a:endParaRPr>
          </a:p>
          <a:p>
            <a:pPr algn="just" rtl="1"/>
            <a:endParaRPr lang="en-US" b="1" dirty="0">
              <a:solidFill>
                <a:srgbClr val="00B050"/>
              </a:solidFill>
              <a:cs typeface="B Zar" panose="00000400000000000000" pitchFamily="2" charset="-78"/>
            </a:endParaRPr>
          </a:p>
          <a:p>
            <a:pPr algn="just" rtl="1"/>
            <a:endParaRPr lang="en-US" b="1" dirty="0">
              <a:cs typeface="B Zar" panose="00000400000000000000" pitchFamily="2" charset="-78"/>
            </a:endParaRPr>
          </a:p>
          <a:p>
            <a:pPr algn="just" rtl="1"/>
            <a:endParaRPr lang="en-US" b="1" dirty="0">
              <a:cs typeface="B Zar" panose="00000400000000000000" pitchFamily="2" charset="-78"/>
            </a:endParaRPr>
          </a:p>
          <a:p>
            <a:pPr algn="just" rtl="1"/>
            <a:endParaRPr lang="en-US" b="1" dirty="0">
              <a:cs typeface="B Zar" panose="00000400000000000000" pitchFamily="2" charset="-78"/>
            </a:endParaRPr>
          </a:p>
          <a:p>
            <a:pPr algn="just" rtl="1"/>
            <a:endParaRPr lang="en-US" b="1" dirty="0">
              <a:cs typeface="B Zar" panose="00000400000000000000" pitchFamily="2" charset="-78"/>
            </a:endParaRPr>
          </a:p>
          <a:p>
            <a:pPr algn="just" rtl="1"/>
            <a:endParaRPr lang="en-US" b="1" dirty="0">
              <a:cs typeface="B Zar" panose="00000400000000000000" pitchFamily="2" charset="-78"/>
            </a:endParaRPr>
          </a:p>
          <a:p>
            <a:pPr algn="just" rtl="1"/>
            <a:endParaRPr lang="en-US" b="1" dirty="0">
              <a:cs typeface="B Zar" panose="00000400000000000000" pitchFamily="2" charset="-78"/>
            </a:endParaRPr>
          </a:p>
          <a:p>
            <a:pPr algn="just" rtl="1"/>
            <a:endParaRPr lang="en-US" b="1" dirty="0">
              <a:cs typeface="B Zar" panose="00000400000000000000" pitchFamily="2" charset="-78"/>
            </a:endParaRPr>
          </a:p>
        </p:txBody>
      </p:sp>
      <p:pic>
        <p:nvPicPr>
          <p:cNvPr id="4" name="Picture 3"/>
          <p:cNvPicPr>
            <a:picLocks noChangeAspect="1"/>
          </p:cNvPicPr>
          <p:nvPr/>
        </p:nvPicPr>
        <p:blipFill>
          <a:blip r:embed="rId4"/>
          <a:stretch>
            <a:fillRect/>
          </a:stretch>
        </p:blipFill>
        <p:spPr>
          <a:xfrm>
            <a:off x="2446638" y="729048"/>
            <a:ext cx="5918886" cy="4164228"/>
          </a:xfrm>
          <a:prstGeom prst="rect">
            <a:avLst/>
          </a:prstGeom>
        </p:spPr>
      </p:pic>
      <p:pic>
        <p:nvPicPr>
          <p:cNvPr id="3" name="Recorded Sound">
            <a:hlinkClick r:id="" action="ppaction://media"/>
            <a:extLst>
              <a:ext uri="{FF2B5EF4-FFF2-40B4-BE49-F238E27FC236}">
                <a16:creationId xmlns:a16="http://schemas.microsoft.com/office/drawing/2014/main" id="{1EB21CC0-5B6E-4B57-8AD1-54EC5D744E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00585" y="6248400"/>
            <a:ext cx="609600" cy="609600"/>
          </a:xfrm>
          <a:prstGeom prst="rect">
            <a:avLst/>
          </a:prstGeom>
        </p:spPr>
      </p:pic>
    </p:spTree>
    <p:extLst>
      <p:ext uri="{BB962C8B-B14F-4D97-AF65-F5344CB8AC3E}">
        <p14:creationId xmlns:p14="http://schemas.microsoft.com/office/powerpoint/2010/main" val="393557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1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58573261"/>
              </p:ext>
            </p:extLst>
          </p:nvPr>
        </p:nvGraphicFramePr>
        <p:xfrm>
          <a:off x="24789" y="366929"/>
          <a:ext cx="11862486" cy="7182771"/>
        </p:xfrm>
        <a:graphic>
          <a:graphicData uri="http://schemas.openxmlformats.org/drawingml/2006/table">
            <a:tbl>
              <a:tblPr firstRow="1" bandRow="1">
                <a:tableStyleId>{5C22544A-7EE6-4342-B048-85BDC9FD1C3A}</a:tableStyleId>
              </a:tblPr>
              <a:tblGrid>
                <a:gridCol w="3954162">
                  <a:extLst>
                    <a:ext uri="{9D8B030D-6E8A-4147-A177-3AD203B41FA5}">
                      <a16:colId xmlns:a16="http://schemas.microsoft.com/office/drawing/2014/main" val="24319435"/>
                    </a:ext>
                  </a:extLst>
                </a:gridCol>
                <a:gridCol w="3954162">
                  <a:extLst>
                    <a:ext uri="{9D8B030D-6E8A-4147-A177-3AD203B41FA5}">
                      <a16:colId xmlns:a16="http://schemas.microsoft.com/office/drawing/2014/main" val="658468391"/>
                    </a:ext>
                  </a:extLst>
                </a:gridCol>
                <a:gridCol w="3954162">
                  <a:extLst>
                    <a:ext uri="{9D8B030D-6E8A-4147-A177-3AD203B41FA5}">
                      <a16:colId xmlns:a16="http://schemas.microsoft.com/office/drawing/2014/main" val="4210815336"/>
                    </a:ext>
                  </a:extLst>
                </a:gridCol>
              </a:tblGrid>
              <a:tr h="343346">
                <a:tc>
                  <a:txBody>
                    <a:bodyPr/>
                    <a:lstStyle/>
                    <a:p>
                      <a:pPr algn="ctr" rtl="1"/>
                      <a:r>
                        <a:rPr lang="fa-IR" sz="2000" b="1" dirty="0">
                          <a:solidFill>
                            <a:srgbClr val="FFFF00"/>
                          </a:solidFill>
                        </a:rPr>
                        <a:t>فعالیتهای ارزشیابی</a:t>
                      </a:r>
                    </a:p>
                  </a:txBody>
                  <a:tcPr/>
                </a:tc>
                <a:tc>
                  <a:txBody>
                    <a:bodyPr/>
                    <a:lstStyle/>
                    <a:p>
                      <a:pPr algn="ctr" rtl="1"/>
                      <a:r>
                        <a:rPr lang="fa-IR" sz="2000" b="1" dirty="0">
                          <a:solidFill>
                            <a:srgbClr val="FFFF00"/>
                          </a:solidFill>
                        </a:rPr>
                        <a:t>فعالیتهای یادگیری </a:t>
                      </a:r>
                      <a:endParaRPr lang="en-US" sz="2000" b="1" dirty="0">
                        <a:solidFill>
                          <a:srgbClr val="FFFF00"/>
                        </a:solidFill>
                      </a:endParaRPr>
                    </a:p>
                  </a:txBody>
                  <a:tcPr/>
                </a:tc>
                <a:tc>
                  <a:txBody>
                    <a:bodyPr/>
                    <a:lstStyle/>
                    <a:p>
                      <a:pPr algn="ctr" rtl="1"/>
                      <a:r>
                        <a:rPr lang="fa-IR" sz="2000" b="1" dirty="0">
                          <a:solidFill>
                            <a:srgbClr val="FFFF00"/>
                          </a:solidFill>
                        </a:rPr>
                        <a:t>مراحل الگو</a:t>
                      </a:r>
                      <a:endParaRPr lang="en-US" sz="2000" b="1" dirty="0">
                        <a:solidFill>
                          <a:srgbClr val="FFFF00"/>
                        </a:solidFill>
                      </a:endParaRPr>
                    </a:p>
                  </a:txBody>
                  <a:tcPr/>
                </a:tc>
                <a:extLst>
                  <a:ext uri="{0D108BD9-81ED-4DB2-BD59-A6C34878D82A}">
                    <a16:rowId xmlns:a16="http://schemas.microsoft.com/office/drawing/2014/main" val="2131478000"/>
                  </a:ext>
                </a:extLst>
              </a:tr>
              <a:tr h="600856">
                <a:tc>
                  <a:txBody>
                    <a:bodyPr/>
                    <a:lstStyle/>
                    <a:p>
                      <a:pPr algn="ctr" rtl="1"/>
                      <a:r>
                        <a:rPr lang="fa-IR" sz="1600" b="1" dirty="0">
                          <a:solidFill>
                            <a:srgbClr val="FF0000"/>
                          </a:solidFill>
                        </a:rPr>
                        <a:t>آیا هدف های نوشته شده برون دادهای قابل مشاهده ای را توصیف می کنند؟ </a:t>
                      </a:r>
                      <a:endParaRPr lang="en-US" sz="1600" b="1" dirty="0">
                        <a:solidFill>
                          <a:srgbClr val="FF0000"/>
                        </a:solidFill>
                      </a:endParaRPr>
                    </a:p>
                  </a:txBody>
                  <a:tcPr/>
                </a:tc>
                <a:tc>
                  <a:txBody>
                    <a:bodyPr/>
                    <a:lstStyle/>
                    <a:p>
                      <a:pPr algn="ctr" rtl="1"/>
                      <a:r>
                        <a:rPr lang="fa-IR" sz="1600" b="1" dirty="0">
                          <a:solidFill>
                            <a:srgbClr val="FF0000"/>
                          </a:solidFill>
                        </a:rPr>
                        <a:t>تعیین برون دادهای (اهداف) قابل مشاهده و عینی </a:t>
                      </a:r>
                      <a:endParaRPr lang="en-US" sz="1600" b="1" dirty="0">
                        <a:solidFill>
                          <a:srgbClr val="FF0000"/>
                        </a:solidFill>
                      </a:endParaRPr>
                    </a:p>
                  </a:txBody>
                  <a:tcPr/>
                </a:tc>
                <a:tc>
                  <a:txBody>
                    <a:bodyPr/>
                    <a:lstStyle/>
                    <a:p>
                      <a:pPr algn="ctr" rtl="1"/>
                      <a:r>
                        <a:rPr lang="fa-IR" sz="1600" b="1" dirty="0">
                          <a:solidFill>
                            <a:srgbClr val="FF0000"/>
                          </a:solidFill>
                        </a:rPr>
                        <a:t>تعیین اهداف یادگیری</a:t>
                      </a:r>
                      <a:endParaRPr lang="en-US" sz="1600" b="1" dirty="0">
                        <a:solidFill>
                          <a:srgbClr val="FF0000"/>
                        </a:solidFill>
                      </a:endParaRPr>
                    </a:p>
                  </a:txBody>
                  <a:tcPr/>
                </a:tc>
                <a:extLst>
                  <a:ext uri="{0D108BD9-81ED-4DB2-BD59-A6C34878D82A}">
                    <a16:rowId xmlns:a16="http://schemas.microsoft.com/office/drawing/2014/main" val="548430132"/>
                  </a:ext>
                </a:extLst>
              </a:tr>
              <a:tr h="772528">
                <a:tc>
                  <a:txBody>
                    <a:bodyPr/>
                    <a:lstStyle/>
                    <a:p>
                      <a:pPr algn="ctr" rtl="1"/>
                      <a:r>
                        <a:rPr lang="fa-IR" sz="1400" b="1" dirty="0">
                          <a:solidFill>
                            <a:srgbClr val="FF0000"/>
                          </a:solidFill>
                        </a:rPr>
                        <a:t>آیا تحلیل ها بطور کامل یادگیرنده و محیط را توصیف می کنند؟ آیا موارد دیگری در محیط وجود دارد که باید مطرح شوند ؟ </a:t>
                      </a:r>
                      <a:endParaRPr lang="en-US" sz="1400" b="1" dirty="0">
                        <a:solidFill>
                          <a:srgbClr val="FF0000"/>
                        </a:solidFill>
                      </a:endParaRPr>
                    </a:p>
                  </a:txBody>
                  <a:tcPr/>
                </a:tc>
                <a:tc>
                  <a:txBody>
                    <a:bodyPr/>
                    <a:lstStyle/>
                    <a:p>
                      <a:pPr algn="ctr" rtl="1"/>
                      <a:r>
                        <a:rPr lang="fa-IR" sz="1400" b="1" dirty="0">
                          <a:solidFill>
                            <a:srgbClr val="FF0000"/>
                          </a:solidFill>
                        </a:rPr>
                        <a:t>تحلیل نیازهای یادگیرنده و محیط </a:t>
                      </a:r>
                      <a:endParaRPr lang="en-US" sz="1400" b="1" dirty="0">
                        <a:solidFill>
                          <a:srgbClr val="FF0000"/>
                        </a:solidFill>
                      </a:endParaRPr>
                    </a:p>
                  </a:txBody>
                  <a:tcPr/>
                </a:tc>
                <a:tc>
                  <a:txBody>
                    <a:bodyPr/>
                    <a:lstStyle/>
                    <a:p>
                      <a:pPr algn="ctr" rtl="1"/>
                      <a:r>
                        <a:rPr lang="fa-IR" sz="1400" b="1" dirty="0">
                          <a:solidFill>
                            <a:srgbClr val="FF0000"/>
                          </a:solidFill>
                        </a:rPr>
                        <a:t>تحلیل یادگیرنده و محیط </a:t>
                      </a:r>
                      <a:endParaRPr lang="en-US" sz="1400" b="1" dirty="0">
                        <a:solidFill>
                          <a:srgbClr val="FF0000"/>
                        </a:solidFill>
                      </a:endParaRPr>
                    </a:p>
                  </a:txBody>
                  <a:tcPr/>
                </a:tc>
                <a:extLst>
                  <a:ext uri="{0D108BD9-81ED-4DB2-BD59-A6C34878D82A}">
                    <a16:rowId xmlns:a16="http://schemas.microsoft.com/office/drawing/2014/main" val="1951242605"/>
                  </a:ext>
                </a:extLst>
              </a:tr>
              <a:tr h="2145913">
                <a:tc>
                  <a:txBody>
                    <a:bodyPr/>
                    <a:lstStyle/>
                    <a:p>
                      <a:pPr algn="ctr" rtl="1"/>
                      <a:r>
                        <a:rPr lang="fa-IR" sz="1600" b="1" dirty="0">
                          <a:solidFill>
                            <a:srgbClr val="FF0000"/>
                          </a:solidFill>
                          <a:cs typeface="B Zar" panose="00000400000000000000" pitchFamily="2" charset="-78"/>
                        </a:rPr>
                        <a:t>آیا رویکرد مناسبی برای این یادگیرندگان و این اهداف انتخاب شده است ؟ </a:t>
                      </a:r>
                    </a:p>
                    <a:p>
                      <a:pPr algn="ctr" rtl="1"/>
                      <a:endParaRPr lang="fa-IR" sz="1600" b="1" dirty="0">
                        <a:solidFill>
                          <a:srgbClr val="FF0000"/>
                        </a:solidFill>
                        <a:cs typeface="B Zar" panose="00000400000000000000" pitchFamily="2" charset="-78"/>
                      </a:endParaRPr>
                    </a:p>
                    <a:p>
                      <a:pPr algn="ctr" rtl="1"/>
                      <a:r>
                        <a:rPr lang="fa-IR" sz="1600" b="1" dirty="0">
                          <a:solidFill>
                            <a:srgbClr val="FF0000"/>
                          </a:solidFill>
                          <a:cs typeface="B Zar" panose="00000400000000000000" pitchFamily="2" charset="-78"/>
                        </a:rPr>
                        <a:t>آیا روش ارائه توصیه شده به لحاظ آموزشی معتبر و مؤثر است ؟ </a:t>
                      </a:r>
                    </a:p>
                    <a:p>
                      <a:pPr algn="ctr" rtl="1"/>
                      <a:endParaRPr lang="fa-IR" sz="1600" b="1" dirty="0">
                        <a:solidFill>
                          <a:srgbClr val="FF0000"/>
                        </a:solidFill>
                        <a:cs typeface="B Zar" panose="00000400000000000000" pitchFamily="2" charset="-78"/>
                      </a:endParaRPr>
                    </a:p>
                    <a:p>
                      <a:pPr algn="ctr" rtl="1"/>
                      <a:endParaRPr lang="fa-IR" sz="1600" b="1" dirty="0">
                        <a:solidFill>
                          <a:srgbClr val="FF0000"/>
                        </a:solidFill>
                        <a:cs typeface="B Zar" panose="00000400000000000000" pitchFamily="2" charset="-78"/>
                      </a:endParaRPr>
                    </a:p>
                    <a:p>
                      <a:pPr algn="ctr" rtl="1"/>
                      <a:endParaRPr lang="en-US" sz="1600" b="1" dirty="0">
                        <a:solidFill>
                          <a:srgbClr val="FF0000"/>
                        </a:solidFill>
                        <a:cs typeface="B Zar" panose="00000400000000000000" pitchFamily="2" charset="-78"/>
                      </a:endParaRPr>
                    </a:p>
                  </a:txBody>
                  <a:tcPr/>
                </a:tc>
                <a:tc>
                  <a:txBody>
                    <a:bodyPr/>
                    <a:lstStyle/>
                    <a:p>
                      <a:pPr algn="ctr" rtl="1"/>
                      <a:r>
                        <a:rPr lang="fa-IR" sz="1600" b="1" dirty="0">
                          <a:solidFill>
                            <a:srgbClr val="FF0000"/>
                          </a:solidFill>
                          <a:cs typeface="B Zar" panose="00000400000000000000" pitchFamily="2" charset="-78"/>
                        </a:rPr>
                        <a:t>تعیین اینکه یادگیری چگونه اتفاق می افتد؟ تعیین میزان تعامل موردنیاز </a:t>
                      </a:r>
                    </a:p>
                    <a:p>
                      <a:pPr algn="ctr" rtl="1"/>
                      <a:endParaRPr lang="fa-IR" sz="1600" b="1" dirty="0">
                        <a:solidFill>
                          <a:srgbClr val="FF0000"/>
                        </a:solidFill>
                        <a:cs typeface="B Zar" panose="00000400000000000000" pitchFamily="2" charset="-78"/>
                      </a:endParaRPr>
                    </a:p>
                    <a:p>
                      <a:pPr algn="ctr" rtl="1"/>
                      <a:r>
                        <a:rPr lang="fa-IR" sz="1600" b="1" dirty="0">
                          <a:solidFill>
                            <a:srgbClr val="FF0000"/>
                          </a:solidFill>
                          <a:cs typeface="B Zar" panose="00000400000000000000" pitchFamily="2" charset="-78"/>
                        </a:rPr>
                        <a:t>تعیین روش ارائه مؤثر ( کلاسی،از طریق وب)  تعیین ابزارهای طراحی مؤثر (استفاده  از نرم افزارهای فلش ، آفیس) </a:t>
                      </a:r>
                    </a:p>
                  </a:txBody>
                  <a:tcPr/>
                </a:tc>
                <a:tc>
                  <a:txBody>
                    <a:bodyPr/>
                    <a:lstStyle/>
                    <a:p>
                      <a:pPr algn="ctr" rtl="1"/>
                      <a:r>
                        <a:rPr lang="fa-IR" sz="1600" b="1" dirty="0">
                          <a:solidFill>
                            <a:srgbClr val="FF0000"/>
                          </a:solidFill>
                          <a:cs typeface="B Zar" panose="00000400000000000000" pitchFamily="2" charset="-78"/>
                        </a:rPr>
                        <a:t>تهیه راهبرد آموزشی</a:t>
                      </a:r>
                    </a:p>
                    <a:p>
                      <a:pPr algn="ctr" rtl="1"/>
                      <a:endParaRPr lang="fa-IR" sz="1600" b="1" dirty="0">
                        <a:solidFill>
                          <a:srgbClr val="FF0000"/>
                        </a:solidFill>
                        <a:cs typeface="B Zar" panose="00000400000000000000" pitchFamily="2" charset="-78"/>
                      </a:endParaRPr>
                    </a:p>
                    <a:p>
                      <a:pPr algn="ctr" rtl="1"/>
                      <a:endParaRPr lang="fa-IR" sz="1600" b="1" dirty="0">
                        <a:solidFill>
                          <a:srgbClr val="FF0000"/>
                        </a:solidFill>
                        <a:cs typeface="B Zar" panose="00000400000000000000" pitchFamily="2" charset="-78"/>
                      </a:endParaRPr>
                    </a:p>
                    <a:p>
                      <a:pPr algn="ctr" rtl="1"/>
                      <a:r>
                        <a:rPr lang="fa-IR" sz="1600" b="1" dirty="0">
                          <a:solidFill>
                            <a:srgbClr val="FF0000"/>
                          </a:solidFill>
                          <a:cs typeface="B Zar" panose="00000400000000000000" pitchFamily="2" charset="-78"/>
                        </a:rPr>
                        <a:t>انتخاب روش و ابزار آموزش</a:t>
                      </a:r>
                    </a:p>
                  </a:txBody>
                  <a:tcPr/>
                </a:tc>
                <a:extLst>
                  <a:ext uri="{0D108BD9-81ED-4DB2-BD59-A6C34878D82A}">
                    <a16:rowId xmlns:a16="http://schemas.microsoft.com/office/drawing/2014/main" val="1245115748"/>
                  </a:ext>
                </a:extLst>
              </a:tr>
              <a:tr h="886978">
                <a:tc>
                  <a:txBody>
                    <a:bodyPr/>
                    <a:lstStyle/>
                    <a:p>
                      <a:pPr algn="ctr" rtl="1"/>
                      <a:r>
                        <a:rPr lang="fa-IR" sz="1400" b="1" dirty="0">
                          <a:solidFill>
                            <a:srgbClr val="FF0000"/>
                          </a:solidFill>
                          <a:cs typeface="B Zar" panose="00000400000000000000" pitchFamily="2" charset="-78"/>
                        </a:rPr>
                        <a:t>آیا استوری برد تهیه شده ، متناسب با اهداف یادگیری است ؟ آیا محتوا متناسب با اهداف تهیه شده است؟ آیا تصاویر مناسبی انتخاب شده است ؟ آیا برنامه ریزی تعاملها بطور صحیح صورت گرفته است ؟ </a:t>
                      </a:r>
                      <a:endParaRPr lang="en-US" sz="1400" b="1" dirty="0">
                        <a:solidFill>
                          <a:srgbClr val="FF0000"/>
                        </a:solidFill>
                        <a:cs typeface="B Zar" panose="00000400000000000000" pitchFamily="2" charset="-78"/>
                      </a:endParaRPr>
                    </a:p>
                  </a:txBody>
                  <a:tcPr/>
                </a:tc>
                <a:tc>
                  <a:txBody>
                    <a:bodyPr/>
                    <a:lstStyle/>
                    <a:p>
                      <a:pPr algn="ctr" rtl="1"/>
                      <a:r>
                        <a:rPr lang="fa-IR" sz="1400" b="1" dirty="0">
                          <a:solidFill>
                            <a:srgbClr val="FF0000"/>
                          </a:solidFill>
                          <a:cs typeface="B Zar" panose="00000400000000000000" pitchFamily="2" charset="-78"/>
                        </a:rPr>
                        <a:t>استفاده از ابزارهای مربوط سازمان دهی دوره (طراحی گرافیکی ، استفاده از استوری برد ، برنامه های چند رسانه ای </a:t>
                      </a:r>
                      <a:endParaRPr lang="en-US" sz="1400" b="1" dirty="0">
                        <a:solidFill>
                          <a:srgbClr val="FF0000"/>
                        </a:solidFill>
                        <a:cs typeface="B Zar" panose="00000400000000000000" pitchFamily="2" charset="-78"/>
                      </a:endParaRPr>
                    </a:p>
                  </a:txBody>
                  <a:tcPr/>
                </a:tc>
                <a:tc>
                  <a:txBody>
                    <a:bodyPr/>
                    <a:lstStyle/>
                    <a:p>
                      <a:pPr algn="ctr" rtl="1"/>
                      <a:r>
                        <a:rPr lang="fa-IR" sz="1400" b="1" dirty="0">
                          <a:solidFill>
                            <a:srgbClr val="FF0000"/>
                          </a:solidFill>
                          <a:cs typeface="B Zar" panose="00000400000000000000" pitchFamily="2" charset="-78"/>
                        </a:rPr>
                        <a:t>طراحی و تهیه محیط یادگیری</a:t>
                      </a:r>
                      <a:endParaRPr lang="en-US" sz="1400" b="1" dirty="0">
                        <a:solidFill>
                          <a:srgbClr val="FF0000"/>
                        </a:solidFill>
                        <a:cs typeface="B Zar" panose="00000400000000000000" pitchFamily="2" charset="-78"/>
                      </a:endParaRPr>
                    </a:p>
                  </a:txBody>
                  <a:tcPr/>
                </a:tc>
                <a:extLst>
                  <a:ext uri="{0D108BD9-81ED-4DB2-BD59-A6C34878D82A}">
                    <a16:rowId xmlns:a16="http://schemas.microsoft.com/office/drawing/2014/main" val="1947037686"/>
                  </a:ext>
                </a:extLst>
              </a:tr>
              <a:tr h="858365">
                <a:tc>
                  <a:txBody>
                    <a:bodyPr/>
                    <a:lstStyle/>
                    <a:p>
                      <a:pPr algn="ctr" rtl="1"/>
                      <a:r>
                        <a:rPr lang="fa-IR" sz="1600" b="1" dirty="0">
                          <a:solidFill>
                            <a:srgbClr val="FF0000"/>
                          </a:solidFill>
                        </a:rPr>
                        <a:t>آیا ارزشیابی ها متناسب با اهداف انجام می گیرد ؟ آیا ارزشیابی های این آموزش بطور صحیح صورت گرفته است ؟</a:t>
                      </a:r>
                      <a:endParaRPr lang="en-US" sz="1600" b="1" dirty="0">
                        <a:solidFill>
                          <a:srgbClr val="FF0000"/>
                        </a:solidFill>
                      </a:endParaRPr>
                    </a:p>
                  </a:txBody>
                  <a:tcPr/>
                </a:tc>
                <a:tc>
                  <a:txBody>
                    <a:bodyPr/>
                    <a:lstStyle/>
                    <a:p>
                      <a:pPr algn="ctr" rtl="1"/>
                      <a:r>
                        <a:rPr lang="fa-IR" sz="1600" b="1" dirty="0">
                          <a:solidFill>
                            <a:srgbClr val="FF0000"/>
                          </a:solidFill>
                        </a:rPr>
                        <a:t>تهیه ارزیابی تکوینی  متناسب با اهداف </a:t>
                      </a:r>
                      <a:endParaRPr lang="en-US" sz="1600" b="1" dirty="0">
                        <a:solidFill>
                          <a:srgbClr val="FF0000"/>
                        </a:solidFill>
                      </a:endParaRPr>
                    </a:p>
                  </a:txBody>
                  <a:tcPr/>
                </a:tc>
                <a:tc>
                  <a:txBody>
                    <a:bodyPr/>
                    <a:lstStyle/>
                    <a:p>
                      <a:pPr algn="ctr" rtl="1"/>
                      <a:r>
                        <a:rPr lang="fa-IR" sz="1600" b="1" dirty="0">
                          <a:solidFill>
                            <a:srgbClr val="FF0000"/>
                          </a:solidFill>
                        </a:rPr>
                        <a:t>تهیه طرح ارزیابی  </a:t>
                      </a:r>
                    </a:p>
                    <a:p>
                      <a:pPr algn="ctr" rtl="1"/>
                      <a:r>
                        <a:rPr lang="fa-IR" sz="1600" b="1" dirty="0">
                          <a:solidFill>
                            <a:srgbClr val="FF0000"/>
                          </a:solidFill>
                        </a:rPr>
                        <a:t> </a:t>
                      </a:r>
                      <a:endParaRPr lang="en-US" sz="1600" b="1" dirty="0">
                        <a:solidFill>
                          <a:srgbClr val="FF0000"/>
                        </a:solidFill>
                      </a:endParaRPr>
                    </a:p>
                  </a:txBody>
                  <a:tcPr/>
                </a:tc>
                <a:extLst>
                  <a:ext uri="{0D108BD9-81ED-4DB2-BD59-A6C34878D82A}">
                    <a16:rowId xmlns:a16="http://schemas.microsoft.com/office/drawing/2014/main" val="2683145012"/>
                  </a:ext>
                </a:extLst>
              </a:tr>
              <a:tr h="1115875">
                <a:tc>
                  <a:txBody>
                    <a:bodyPr/>
                    <a:lstStyle/>
                    <a:p>
                      <a:pPr algn="ctr" rtl="1"/>
                      <a:r>
                        <a:rPr lang="fa-IR" sz="1600" b="1" dirty="0">
                          <a:solidFill>
                            <a:srgbClr val="FF0000"/>
                          </a:solidFill>
                        </a:rPr>
                        <a:t>آیا طرح دائما" پیشرفت و عکس العمل یادگیرنده را بررسی می کند ؟ انعطاف لازم در برنامه وجود دارد ؟ </a:t>
                      </a:r>
                    </a:p>
                    <a:p>
                      <a:pPr algn="ctr" rtl="1"/>
                      <a:r>
                        <a:rPr lang="fa-IR" sz="1600" b="1" dirty="0">
                          <a:solidFill>
                            <a:srgbClr val="FF0000"/>
                          </a:solidFill>
                        </a:rPr>
                        <a:t> </a:t>
                      </a:r>
                    </a:p>
                  </a:txBody>
                  <a:tcPr/>
                </a:tc>
                <a:tc>
                  <a:txBody>
                    <a:bodyPr/>
                    <a:lstStyle/>
                    <a:p>
                      <a:pPr algn="ctr" rtl="1"/>
                      <a:r>
                        <a:rPr lang="fa-IR" sz="1600" b="1" dirty="0">
                          <a:solidFill>
                            <a:srgbClr val="FF0000"/>
                          </a:solidFill>
                        </a:rPr>
                        <a:t>ارائه و اجرای طرح</a:t>
                      </a:r>
                      <a:endParaRPr lang="en-US" sz="1600" b="1" dirty="0">
                        <a:solidFill>
                          <a:srgbClr val="FF0000"/>
                        </a:solidFill>
                      </a:endParaRPr>
                    </a:p>
                  </a:txBody>
                  <a:tcPr/>
                </a:tc>
                <a:tc>
                  <a:txBody>
                    <a:bodyPr/>
                    <a:lstStyle/>
                    <a:p>
                      <a:pPr algn="ctr" rtl="1"/>
                      <a:r>
                        <a:rPr lang="fa-IR" sz="1600" b="1" dirty="0">
                          <a:solidFill>
                            <a:srgbClr val="FF0000"/>
                          </a:solidFill>
                        </a:rPr>
                        <a:t>اجرا</a:t>
                      </a:r>
                      <a:endParaRPr lang="en-US" sz="1600" b="1" dirty="0">
                        <a:solidFill>
                          <a:srgbClr val="FF0000"/>
                        </a:solidFill>
                      </a:endParaRPr>
                    </a:p>
                  </a:txBody>
                  <a:tcPr/>
                </a:tc>
                <a:extLst>
                  <a:ext uri="{0D108BD9-81ED-4DB2-BD59-A6C34878D82A}">
                    <a16:rowId xmlns:a16="http://schemas.microsoft.com/office/drawing/2014/main" val="1023318530"/>
                  </a:ext>
                </a:extLst>
              </a:tr>
              <a:tr h="348114">
                <a:tc>
                  <a:txBody>
                    <a:bodyPr/>
                    <a:lstStyle/>
                    <a:p>
                      <a:pPr algn="ctr" rtl="1"/>
                      <a:endParaRPr lang="en-US" sz="1600" b="1">
                        <a:solidFill>
                          <a:srgbClr val="FFFF00"/>
                        </a:solidFill>
                      </a:endParaRPr>
                    </a:p>
                  </a:txBody>
                  <a:tcPr/>
                </a:tc>
                <a:tc>
                  <a:txBody>
                    <a:bodyPr/>
                    <a:lstStyle/>
                    <a:p>
                      <a:pPr algn="ctr" rtl="1"/>
                      <a:endParaRPr lang="en-US" sz="1600" b="1">
                        <a:solidFill>
                          <a:srgbClr val="FFFF00"/>
                        </a:solidFill>
                      </a:endParaRPr>
                    </a:p>
                  </a:txBody>
                  <a:tcPr/>
                </a:tc>
                <a:tc>
                  <a:txBody>
                    <a:bodyPr/>
                    <a:lstStyle/>
                    <a:p>
                      <a:pPr algn="ctr" rtl="1"/>
                      <a:endParaRPr lang="en-US" sz="1600" b="1" dirty="0">
                        <a:solidFill>
                          <a:srgbClr val="FFFF00"/>
                        </a:solidFill>
                      </a:endParaRPr>
                    </a:p>
                  </a:txBody>
                  <a:tcPr/>
                </a:tc>
                <a:extLst>
                  <a:ext uri="{0D108BD9-81ED-4DB2-BD59-A6C34878D82A}">
                    <a16:rowId xmlns:a16="http://schemas.microsoft.com/office/drawing/2014/main" val="1580487166"/>
                  </a:ext>
                </a:extLst>
              </a:tr>
            </a:tbl>
          </a:graphicData>
        </a:graphic>
      </p:graphicFrame>
      <p:sp>
        <p:nvSpPr>
          <p:cNvPr id="5" name="TextBox 4"/>
          <p:cNvSpPr txBox="1"/>
          <p:nvPr/>
        </p:nvSpPr>
        <p:spPr>
          <a:xfrm>
            <a:off x="3585594" y="-94736"/>
            <a:ext cx="5350475" cy="461665"/>
          </a:xfrm>
          <a:prstGeom prst="rect">
            <a:avLst/>
          </a:prstGeom>
          <a:noFill/>
        </p:spPr>
        <p:txBody>
          <a:bodyPr wrap="square" rtlCol="0">
            <a:spAutoFit/>
          </a:bodyPr>
          <a:lstStyle/>
          <a:p>
            <a:pPr algn="ctr"/>
            <a:r>
              <a:rPr lang="fa-IR" sz="2400" b="1" dirty="0">
                <a:solidFill>
                  <a:srgbClr val="00B050"/>
                </a:solidFill>
                <a:cs typeface="B Zar" panose="00000400000000000000" pitchFamily="2" charset="-78"/>
              </a:rPr>
              <a:t>مراحل الگوی ام.ام.اس</a:t>
            </a:r>
            <a:endParaRPr lang="en-US" sz="2400" b="1" dirty="0">
              <a:solidFill>
                <a:srgbClr val="00B050"/>
              </a:solidFill>
              <a:cs typeface="B Zar" panose="00000400000000000000" pitchFamily="2" charset="-78"/>
            </a:endParaRPr>
          </a:p>
        </p:txBody>
      </p:sp>
      <p:pic>
        <p:nvPicPr>
          <p:cNvPr id="2" name="Recorded Sound">
            <a:hlinkClick r:id="" action="ppaction://media"/>
            <a:extLst>
              <a:ext uri="{FF2B5EF4-FFF2-40B4-BE49-F238E27FC236}">
                <a16:creationId xmlns:a16="http://schemas.microsoft.com/office/drawing/2014/main" id="{29C5ED8F-8AF1-4483-8DE8-E8AC653B8D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51232" y="3958315"/>
            <a:ext cx="609600" cy="609600"/>
          </a:xfrm>
          <a:prstGeom prst="rect">
            <a:avLst/>
          </a:prstGeom>
        </p:spPr>
      </p:pic>
    </p:spTree>
    <p:extLst>
      <p:ext uri="{BB962C8B-B14F-4D97-AF65-F5344CB8AC3E}">
        <p14:creationId xmlns:p14="http://schemas.microsoft.com/office/powerpoint/2010/main" val="31211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9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3671" y="137786"/>
            <a:ext cx="10772384" cy="7109639"/>
          </a:xfrm>
          <a:prstGeom prst="rect">
            <a:avLst/>
          </a:prstGeom>
          <a:noFill/>
        </p:spPr>
        <p:txBody>
          <a:bodyPr wrap="square" rtlCol="0">
            <a:spAutoFit/>
          </a:bodyPr>
          <a:lstStyle/>
          <a:p>
            <a:pPr algn="just" rtl="1"/>
            <a:r>
              <a:rPr lang="fa-IR" sz="3200" b="1" dirty="0">
                <a:solidFill>
                  <a:srgbClr val="FF0000"/>
                </a:solidFill>
                <a:cs typeface="B Zar" panose="00000400000000000000" pitchFamily="2" charset="-78"/>
              </a:rPr>
              <a:t>تعیین اهداف</a:t>
            </a:r>
          </a:p>
          <a:p>
            <a:pPr algn="just" rtl="1"/>
            <a:endParaRPr lang="fa-IR" sz="2400" dirty="0"/>
          </a:p>
          <a:p>
            <a:pPr algn="just" rtl="1"/>
            <a:r>
              <a:rPr lang="fa-IR" sz="2800" b="1" dirty="0">
                <a:solidFill>
                  <a:srgbClr val="00B050"/>
                </a:solidFill>
              </a:rPr>
              <a:t>اهداف کلی </a:t>
            </a:r>
          </a:p>
          <a:p>
            <a:pPr algn="just" rtl="1"/>
            <a:endParaRPr lang="fa-IR" sz="2400" dirty="0"/>
          </a:p>
          <a:p>
            <a:pPr algn="just" rtl="1"/>
            <a:r>
              <a:rPr lang="fa-IR" sz="2800" b="1" dirty="0"/>
              <a:t>1</a:t>
            </a:r>
            <a:r>
              <a:rPr lang="fa-IR" sz="2800" b="1" dirty="0">
                <a:solidFill>
                  <a:srgbClr val="002060"/>
                </a:solidFill>
              </a:rPr>
              <a:t>.هدف کلی شناختی  </a:t>
            </a:r>
          </a:p>
          <a:p>
            <a:pPr algn="just" rtl="1"/>
            <a:r>
              <a:rPr lang="fa-IR" sz="2400" dirty="0">
                <a:solidFill>
                  <a:srgbClr val="00B050"/>
                </a:solidFill>
              </a:rPr>
              <a:t> هدف جزیی رفتاری بر اساس سطوح حیطه شناختی شامل</a:t>
            </a:r>
            <a:r>
              <a:rPr lang="fa-IR" sz="2400" dirty="0">
                <a:solidFill>
                  <a:srgbClr val="FF0000"/>
                </a:solidFill>
              </a:rPr>
              <a:t>:( دانش ، درک و فهم، کاربرد، تجزیه و تحلیل،ترکیب و ارزشیابی)</a:t>
            </a:r>
          </a:p>
          <a:p>
            <a:pPr algn="just" rtl="1"/>
            <a:endParaRPr lang="fa-IR" sz="2400" dirty="0"/>
          </a:p>
          <a:p>
            <a:pPr algn="just" rtl="1"/>
            <a:r>
              <a:rPr lang="fa-IR" sz="2400" dirty="0"/>
              <a:t>2</a:t>
            </a:r>
            <a:r>
              <a:rPr lang="fa-IR" sz="2800" b="1" dirty="0">
                <a:solidFill>
                  <a:srgbClr val="002060"/>
                </a:solidFill>
              </a:rPr>
              <a:t>. هدف کلی عاطفی </a:t>
            </a:r>
            <a:endParaRPr lang="fa-IR" sz="2400" b="1" dirty="0">
              <a:solidFill>
                <a:srgbClr val="002060"/>
              </a:solidFill>
            </a:endParaRPr>
          </a:p>
          <a:p>
            <a:pPr algn="just" rtl="1"/>
            <a:r>
              <a:rPr lang="fa-IR" sz="2400" dirty="0">
                <a:solidFill>
                  <a:srgbClr val="00B050"/>
                </a:solidFill>
              </a:rPr>
              <a:t>اهداف جزیی رفتاری بر اساس حیطه عاطفی شامل: </a:t>
            </a:r>
            <a:r>
              <a:rPr lang="fa-IR" sz="2400" dirty="0">
                <a:solidFill>
                  <a:srgbClr val="FF0000"/>
                </a:solidFill>
              </a:rPr>
              <a:t>(دریافت،   واکنش، ارزش گذاری، سازمان دهی،  درونی شدن ارزشها</a:t>
            </a:r>
            <a:r>
              <a:rPr lang="fa-IR" sz="2400" dirty="0"/>
              <a:t>)    </a:t>
            </a:r>
          </a:p>
          <a:p>
            <a:pPr algn="just" rtl="1"/>
            <a:endParaRPr lang="fa-IR" sz="2400" dirty="0"/>
          </a:p>
          <a:p>
            <a:pPr algn="just" rtl="1"/>
            <a:r>
              <a:rPr lang="fa-IR" sz="2400" dirty="0"/>
              <a:t>3</a:t>
            </a:r>
            <a:r>
              <a:rPr lang="fa-IR" sz="2800" b="1" dirty="0">
                <a:solidFill>
                  <a:srgbClr val="002060"/>
                </a:solidFill>
              </a:rPr>
              <a:t>. هدف کلی روان حرکتی</a:t>
            </a:r>
          </a:p>
          <a:p>
            <a:pPr algn="just" rtl="1"/>
            <a:endParaRPr lang="fa-IR" sz="2400" dirty="0"/>
          </a:p>
          <a:p>
            <a:pPr algn="just" rtl="1"/>
            <a:r>
              <a:rPr lang="fa-IR" sz="2400" dirty="0">
                <a:solidFill>
                  <a:srgbClr val="00B050"/>
                </a:solidFill>
              </a:rPr>
              <a:t>اهداف جزیی بر اساس حیطه روان حرکتی شامل :(</a:t>
            </a:r>
            <a:r>
              <a:rPr lang="fa-IR" sz="2400" dirty="0">
                <a:solidFill>
                  <a:srgbClr val="FF0000"/>
                </a:solidFill>
              </a:rPr>
              <a:t>تقلید، اجرای مستقل،دقت هماهنگی حرکات ، عادی شدن)</a:t>
            </a:r>
          </a:p>
          <a:p>
            <a:pPr algn="just" rtl="1"/>
            <a:r>
              <a:rPr lang="fa-IR" sz="2400" dirty="0">
                <a:solidFill>
                  <a:srgbClr val="FF0000"/>
                </a:solidFill>
              </a:rPr>
              <a:t> </a:t>
            </a:r>
          </a:p>
          <a:p>
            <a:pPr algn="just" rtl="1"/>
            <a:endParaRPr lang="fa-IR" sz="2400" dirty="0"/>
          </a:p>
          <a:p>
            <a:pPr algn="just" rtl="1"/>
            <a:r>
              <a:rPr lang="fa-IR" sz="2400" dirty="0"/>
              <a:t>  </a:t>
            </a:r>
            <a:endParaRPr lang="en-US" sz="2400" dirty="0"/>
          </a:p>
        </p:txBody>
      </p:sp>
      <p:pic>
        <p:nvPicPr>
          <p:cNvPr id="3" name="Recorded Sound">
            <a:hlinkClick r:id="" action="ppaction://media"/>
            <a:extLst>
              <a:ext uri="{FF2B5EF4-FFF2-40B4-BE49-F238E27FC236}">
                <a16:creationId xmlns:a16="http://schemas.microsoft.com/office/drawing/2014/main" id="{F4F5F69F-C9FC-47CC-9BB1-3BCD672A40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6110614"/>
            <a:ext cx="609600" cy="609600"/>
          </a:xfrm>
          <a:prstGeom prst="rect">
            <a:avLst/>
          </a:prstGeom>
        </p:spPr>
      </p:pic>
    </p:spTree>
    <p:extLst>
      <p:ext uri="{BB962C8B-B14F-4D97-AF65-F5344CB8AC3E}">
        <p14:creationId xmlns:p14="http://schemas.microsoft.com/office/powerpoint/2010/main" val="421278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1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359" y="102078"/>
            <a:ext cx="11398685" cy="6273670"/>
          </a:xfrm>
        </p:spPr>
        <p:txBody>
          <a:bodyPr>
            <a:normAutofit fontScale="90000"/>
          </a:bodyPr>
          <a:lstStyle/>
          <a:p>
            <a:pPr algn="r" rtl="1"/>
            <a:r>
              <a:rPr lang="fa-IR" dirty="0">
                <a:solidFill>
                  <a:srgbClr val="FF0000"/>
                </a:solidFill>
              </a:rPr>
              <a:t>ارزشیابی  از اهداف :</a:t>
            </a:r>
            <a:br>
              <a:rPr lang="fa-IR" dirty="0">
                <a:solidFill>
                  <a:srgbClr val="0070C0"/>
                </a:solidFill>
              </a:rPr>
            </a:br>
            <a:br>
              <a:rPr lang="fa-IR" dirty="0">
                <a:solidFill>
                  <a:srgbClr val="0070C0"/>
                </a:solidFill>
              </a:rPr>
            </a:br>
            <a:r>
              <a:rPr lang="fa-IR" dirty="0">
                <a:solidFill>
                  <a:srgbClr val="002060"/>
                </a:solidFill>
              </a:rPr>
              <a:t>آیا با توجه به درس اهداف مناسبی را انتخاب کرده ام ؟</a:t>
            </a:r>
            <a:br>
              <a:rPr lang="fa-IR" dirty="0">
                <a:solidFill>
                  <a:srgbClr val="002060"/>
                </a:solidFill>
              </a:rPr>
            </a:br>
            <a:br>
              <a:rPr lang="fa-IR" dirty="0">
                <a:solidFill>
                  <a:srgbClr val="002060"/>
                </a:solidFill>
              </a:rPr>
            </a:br>
            <a:r>
              <a:rPr lang="fa-IR" dirty="0">
                <a:solidFill>
                  <a:srgbClr val="002060"/>
                </a:solidFill>
              </a:rPr>
              <a:t>آیا معیار های مناسبی برای سنجش دانش آموزان دارد ؟</a:t>
            </a:r>
            <a:br>
              <a:rPr lang="fa-IR" dirty="0">
                <a:solidFill>
                  <a:srgbClr val="002060"/>
                </a:solidFill>
              </a:rPr>
            </a:br>
            <a:br>
              <a:rPr lang="fa-IR" dirty="0">
                <a:solidFill>
                  <a:srgbClr val="002060"/>
                </a:solidFill>
              </a:rPr>
            </a:br>
            <a:r>
              <a:rPr lang="fa-IR" dirty="0">
                <a:solidFill>
                  <a:srgbClr val="002060"/>
                </a:solidFill>
              </a:rPr>
              <a:t> آیا فراگیر قادر به انجام فعالیت های خواسته شده است ؟ </a:t>
            </a:r>
            <a:br>
              <a:rPr lang="fa-IR" dirty="0">
                <a:solidFill>
                  <a:srgbClr val="002060"/>
                </a:solidFill>
              </a:rPr>
            </a:br>
            <a:br>
              <a:rPr lang="fa-IR" dirty="0">
                <a:solidFill>
                  <a:srgbClr val="002060"/>
                </a:solidFill>
              </a:rPr>
            </a:br>
            <a:r>
              <a:rPr lang="fa-IR" dirty="0">
                <a:solidFill>
                  <a:srgbClr val="002060"/>
                </a:solidFill>
              </a:rPr>
              <a:t>در موقع ارزشیابی از فراگیران معیار های سنجش مشخص تری برای اهداف بنویسم . </a:t>
            </a:r>
            <a:br>
              <a:rPr lang="fa-IR" dirty="0">
                <a:solidFill>
                  <a:srgbClr val="002060"/>
                </a:solidFill>
              </a:rPr>
            </a:br>
            <a:endParaRPr lang="en-US" dirty="0">
              <a:solidFill>
                <a:srgbClr val="002060"/>
              </a:solidFill>
            </a:endParaRPr>
          </a:p>
        </p:txBody>
      </p:sp>
      <p:pic>
        <p:nvPicPr>
          <p:cNvPr id="3" name="Recorded Sound">
            <a:hlinkClick r:id="" action="ppaction://media"/>
            <a:extLst>
              <a:ext uri="{FF2B5EF4-FFF2-40B4-BE49-F238E27FC236}">
                <a16:creationId xmlns:a16="http://schemas.microsoft.com/office/drawing/2014/main" id="{578D3A7F-13E2-4B5E-B48C-84BC08D48A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37955" y="5348111"/>
            <a:ext cx="609600" cy="609600"/>
          </a:xfrm>
          <a:prstGeom prst="rect">
            <a:avLst/>
          </a:prstGeom>
        </p:spPr>
      </p:pic>
    </p:spTree>
    <p:extLst>
      <p:ext uri="{BB962C8B-B14F-4D97-AF65-F5344CB8AC3E}">
        <p14:creationId xmlns:p14="http://schemas.microsoft.com/office/powerpoint/2010/main" val="205054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5232" y="488515"/>
            <a:ext cx="9845457" cy="2123658"/>
          </a:xfrm>
          <a:prstGeom prst="rect">
            <a:avLst/>
          </a:prstGeom>
        </p:spPr>
        <p:txBody>
          <a:bodyPr wrap="square">
            <a:spAutoFit/>
          </a:bodyPr>
          <a:lstStyle/>
          <a:p>
            <a:pPr algn="r" rtl="1"/>
            <a:r>
              <a:rPr lang="fa-IR" sz="2400" b="1" dirty="0">
                <a:solidFill>
                  <a:srgbClr val="C00000"/>
                </a:solidFill>
                <a:cs typeface="B Zar" panose="00000400000000000000" pitchFamily="2" charset="-78"/>
              </a:rPr>
              <a:t>مرحله ی دوم :تحلیل یادگیرنده ومحیط</a:t>
            </a:r>
          </a:p>
          <a:p>
            <a:pPr algn="r" rtl="1"/>
            <a:endParaRPr lang="fa-IR" dirty="0"/>
          </a:p>
          <a:p>
            <a:pPr algn="r" rtl="1"/>
            <a:r>
              <a:rPr lang="fa-IR" b="1" dirty="0">
                <a:solidFill>
                  <a:srgbClr val="C00000"/>
                </a:solidFill>
              </a:rPr>
              <a:t>الف)تحلیل یاد گیرنده شامل: </a:t>
            </a:r>
            <a:r>
              <a:rPr lang="fa-IR" b="1" dirty="0">
                <a:sym typeface="Wingdings" panose="05000000000000000000" pitchFamily="2" charset="2"/>
              </a:rPr>
              <a:t>(</a:t>
            </a:r>
            <a:r>
              <a:rPr lang="fa-IR" b="1" dirty="0">
                <a:solidFill>
                  <a:srgbClr val="0070C0"/>
                </a:solidFill>
              </a:rPr>
              <a:t>خصوصیات جسمی، ذهنی، روحی و روانی، عاطفی و اخلاقی و اجتماعی)</a:t>
            </a:r>
          </a:p>
          <a:p>
            <a:pPr algn="r" rtl="1"/>
            <a:endParaRPr lang="fa-IR" dirty="0">
              <a:solidFill>
                <a:srgbClr val="0070C0"/>
              </a:solidFill>
            </a:endParaRPr>
          </a:p>
          <a:p>
            <a:pPr algn="r" rtl="1"/>
            <a:r>
              <a:rPr lang="fa-IR" b="1" dirty="0">
                <a:solidFill>
                  <a:srgbClr val="C00000"/>
                </a:solidFill>
              </a:rPr>
              <a:t>ب) تحلیل محیط یادگیری شامل </a:t>
            </a:r>
            <a:r>
              <a:rPr lang="fa-IR" b="1" dirty="0">
                <a:solidFill>
                  <a:srgbClr val="0070C0"/>
                </a:solidFill>
              </a:rPr>
              <a:t>:( حیاط مدرسه ، وضعیت کلاسها ، اندازه و امکانات ، نور و دما و صندلی و رنگ و ....)</a:t>
            </a:r>
          </a:p>
          <a:p>
            <a:pPr algn="r" rtl="1"/>
            <a:endParaRPr lang="fa-IR" dirty="0"/>
          </a:p>
          <a:p>
            <a:pPr algn="r" rtl="1"/>
            <a:endParaRPr lang="fa-IR" dirty="0"/>
          </a:p>
        </p:txBody>
      </p:sp>
      <p:sp>
        <p:nvSpPr>
          <p:cNvPr id="4" name="TextBox 3"/>
          <p:cNvSpPr txBox="1"/>
          <p:nvPr/>
        </p:nvSpPr>
        <p:spPr>
          <a:xfrm>
            <a:off x="413358" y="2612173"/>
            <a:ext cx="10935221" cy="3877985"/>
          </a:xfrm>
          <a:prstGeom prst="rect">
            <a:avLst/>
          </a:prstGeom>
          <a:noFill/>
        </p:spPr>
        <p:txBody>
          <a:bodyPr wrap="square" rtlCol="0">
            <a:spAutoFit/>
          </a:bodyPr>
          <a:lstStyle/>
          <a:p>
            <a:pPr algn="r" rtl="1"/>
            <a:r>
              <a:rPr lang="fa-IR" sz="3200" b="1" dirty="0">
                <a:solidFill>
                  <a:srgbClr val="002060"/>
                </a:solidFill>
              </a:rPr>
              <a:t>ارزشیابی از  تحلیل محیط و یادگیرنده: </a:t>
            </a:r>
          </a:p>
          <a:p>
            <a:pPr algn="r" rtl="1"/>
            <a:endParaRPr lang="fa-IR" sz="3200" b="1" dirty="0">
              <a:solidFill>
                <a:srgbClr val="002060"/>
              </a:solidFill>
            </a:endParaRPr>
          </a:p>
          <a:p>
            <a:pPr algn="r" rtl="1"/>
            <a:endParaRPr lang="fa-IR" dirty="0"/>
          </a:p>
          <a:p>
            <a:pPr algn="r" rtl="1"/>
            <a:r>
              <a:rPr lang="fa-IR" sz="2400" b="1" dirty="0">
                <a:solidFill>
                  <a:srgbClr val="00B050"/>
                </a:solidFill>
              </a:rPr>
              <a:t>آیا من به درستی شاگردانم راتحلیل کرده ام ؟</a:t>
            </a:r>
          </a:p>
          <a:p>
            <a:pPr algn="r" rtl="1"/>
            <a:endParaRPr lang="fa-IR" sz="2400" b="1" dirty="0">
              <a:solidFill>
                <a:srgbClr val="00B050"/>
              </a:solidFill>
            </a:endParaRPr>
          </a:p>
          <a:p>
            <a:pPr algn="r" rtl="1"/>
            <a:r>
              <a:rPr lang="fa-IR" sz="2400" b="1" dirty="0">
                <a:solidFill>
                  <a:srgbClr val="00B050"/>
                </a:solidFill>
              </a:rPr>
              <a:t>آیاخصوصیات جسمی وذهنی فراگیران را به درستی می دانم ؟</a:t>
            </a:r>
          </a:p>
          <a:p>
            <a:pPr algn="r" rtl="1"/>
            <a:endParaRPr lang="fa-IR" sz="2400" b="1" dirty="0">
              <a:solidFill>
                <a:srgbClr val="00B050"/>
              </a:solidFill>
            </a:endParaRPr>
          </a:p>
          <a:p>
            <a:pPr algn="r" rtl="1"/>
            <a:r>
              <a:rPr lang="fa-IR" sz="2400" b="1" dirty="0">
                <a:solidFill>
                  <a:srgbClr val="00B050"/>
                </a:solidFill>
              </a:rPr>
              <a:t> آیا محیط یادگیری را به خوبی تحلیل کرده ام</a:t>
            </a:r>
          </a:p>
          <a:p>
            <a:pPr algn="r" rtl="1"/>
            <a:endParaRPr lang="fa-IR" sz="2400" b="1" dirty="0">
              <a:solidFill>
                <a:srgbClr val="00B050"/>
              </a:solidFill>
            </a:endParaRPr>
          </a:p>
          <a:p>
            <a:pPr algn="r" rtl="1"/>
            <a:r>
              <a:rPr lang="fa-IR" sz="2000" dirty="0"/>
              <a:t> </a:t>
            </a:r>
            <a:endParaRPr lang="en-US" sz="2000" dirty="0"/>
          </a:p>
        </p:txBody>
      </p:sp>
      <p:pic>
        <p:nvPicPr>
          <p:cNvPr id="3" name="Recorded Sound">
            <a:hlinkClick r:id="" action="ppaction://media"/>
            <a:extLst>
              <a:ext uri="{FF2B5EF4-FFF2-40B4-BE49-F238E27FC236}">
                <a16:creationId xmlns:a16="http://schemas.microsoft.com/office/drawing/2014/main" id="{620EE7D1-323E-4085-9B93-4079C1D7F0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28360" y="5641622"/>
            <a:ext cx="609600" cy="609600"/>
          </a:xfrm>
          <a:prstGeom prst="rect">
            <a:avLst/>
          </a:prstGeom>
        </p:spPr>
      </p:pic>
    </p:spTree>
    <p:extLst>
      <p:ext uri="{BB962C8B-B14F-4D97-AF65-F5344CB8AC3E}">
        <p14:creationId xmlns:p14="http://schemas.microsoft.com/office/powerpoint/2010/main" val="268194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8B8639-4A59-4B7E-8823-2FF44AA38740}"/>
              </a:ext>
            </a:extLst>
          </p:cNvPr>
          <p:cNvSpPr txBox="1"/>
          <p:nvPr/>
        </p:nvSpPr>
        <p:spPr>
          <a:xfrm>
            <a:off x="177800" y="0"/>
            <a:ext cx="12014200" cy="7478970"/>
          </a:xfrm>
          <a:prstGeom prst="rect">
            <a:avLst/>
          </a:prstGeom>
          <a:noFill/>
        </p:spPr>
        <p:txBody>
          <a:bodyPr wrap="square">
            <a:spAutoFit/>
          </a:bodyPr>
          <a:lstStyle/>
          <a:p>
            <a:pPr algn="r" rtl="1"/>
            <a:r>
              <a:rPr lang="fa-IR" sz="2400" b="1" dirty="0">
                <a:solidFill>
                  <a:srgbClr val="FF0000"/>
                </a:solidFill>
              </a:rPr>
              <a:t>مرحله ی سوم تهیه ی راهبرد آموزشی</a:t>
            </a:r>
          </a:p>
          <a:p>
            <a:pPr algn="r" rtl="1"/>
            <a:endParaRPr lang="fa-IR" sz="2400" b="1" dirty="0">
              <a:solidFill>
                <a:srgbClr val="FF0000"/>
              </a:solidFill>
            </a:endParaRPr>
          </a:p>
          <a:p>
            <a:pPr algn="r" rtl="1"/>
            <a:r>
              <a:rPr lang="fa-IR" sz="2400" b="1" dirty="0">
                <a:solidFill>
                  <a:srgbClr val="00B050"/>
                </a:solidFill>
              </a:rPr>
              <a:t>در انتخاب راهبرد های آموزشی موارد زیر را باید مد نظر قرار داد:</a:t>
            </a:r>
          </a:p>
          <a:p>
            <a:pPr marL="457200" indent="-457200" algn="r" rtl="1">
              <a:buAutoNum type="arabicPeriod"/>
            </a:pPr>
            <a:r>
              <a:rPr lang="fa-IR" sz="2400" b="1" dirty="0">
                <a:solidFill>
                  <a:schemeClr val="accent1">
                    <a:lumMod val="75000"/>
                  </a:schemeClr>
                </a:solidFill>
              </a:rPr>
              <a:t>اهداف طراحی </a:t>
            </a:r>
          </a:p>
          <a:p>
            <a:pPr marL="457200" indent="-457200" algn="r" rtl="1">
              <a:buAutoNum type="arabicPeriod"/>
            </a:pPr>
            <a:r>
              <a:rPr lang="fa-IR" sz="2400" b="1" dirty="0">
                <a:solidFill>
                  <a:schemeClr val="accent1">
                    <a:lumMod val="75000"/>
                  </a:schemeClr>
                </a:solidFill>
              </a:rPr>
              <a:t>محتوا و نوع آن </a:t>
            </a:r>
          </a:p>
          <a:p>
            <a:pPr algn="r" rtl="1"/>
            <a:r>
              <a:rPr lang="fa-IR" sz="2400" b="1" dirty="0">
                <a:solidFill>
                  <a:schemeClr val="accent1">
                    <a:lumMod val="75000"/>
                  </a:schemeClr>
                </a:solidFill>
              </a:rPr>
              <a:t>3. موقعیت وامکانات موجود</a:t>
            </a:r>
          </a:p>
          <a:p>
            <a:pPr algn="r" rtl="1"/>
            <a:r>
              <a:rPr lang="fa-IR" sz="2400" b="1" dirty="0">
                <a:solidFill>
                  <a:schemeClr val="accent1">
                    <a:lumMod val="75000"/>
                  </a:schemeClr>
                </a:solidFill>
              </a:rPr>
              <a:t>4. ماهیت رشته و درس </a:t>
            </a:r>
            <a:endParaRPr lang="fa-IR" sz="2400" b="1" dirty="0">
              <a:solidFill>
                <a:srgbClr val="FF0000"/>
              </a:solidFill>
            </a:endParaRPr>
          </a:p>
          <a:p>
            <a:pPr algn="r" rtl="1"/>
            <a:r>
              <a:rPr lang="fa-IR" sz="2400" b="1" dirty="0">
                <a:solidFill>
                  <a:srgbClr val="FF0000"/>
                </a:solidFill>
              </a:rPr>
              <a:t>مهمترین راهبرد های آموزشی با توجه به ماهیت رشته عبارت است از :</a:t>
            </a:r>
          </a:p>
          <a:p>
            <a:pPr algn="r" rtl="1"/>
            <a:r>
              <a:rPr lang="fa-IR" sz="2400" b="1" dirty="0">
                <a:solidFill>
                  <a:srgbClr val="00B050"/>
                </a:solidFill>
              </a:rPr>
              <a:t>دریافت مفهوم،آزمایشی ،بارش مغزی، بدیعه پردازی، آموزش مستقیم، روش مباحثه ای ، نمایشی، ایفای نقش ، واحد پروژه ، روش اکتشافی و ....</a:t>
            </a:r>
          </a:p>
          <a:p>
            <a:pPr algn="r" rtl="1"/>
            <a:endParaRPr lang="fa-IR" sz="2400" b="1" dirty="0">
              <a:solidFill>
                <a:srgbClr val="00B050"/>
              </a:solidFill>
            </a:endParaRPr>
          </a:p>
          <a:p>
            <a:pPr algn="r" rtl="1"/>
            <a:r>
              <a:rPr lang="fa-IR" sz="2400" b="1" dirty="0">
                <a:solidFill>
                  <a:srgbClr val="FF0000"/>
                </a:solidFill>
              </a:rPr>
              <a:t>ارزشیابی از راهبرد آموزشی :</a:t>
            </a:r>
          </a:p>
          <a:p>
            <a:pPr marL="457200" indent="-457200" algn="r" rtl="1">
              <a:buAutoNum type="arabicPeriod"/>
            </a:pPr>
            <a:endParaRPr lang="fa-IR" sz="2400" b="1" dirty="0">
              <a:solidFill>
                <a:srgbClr val="00B050"/>
              </a:solidFill>
            </a:endParaRPr>
          </a:p>
          <a:p>
            <a:pPr marL="457200" indent="-457200" algn="r" rtl="1">
              <a:buAutoNum type="arabicPeriod"/>
            </a:pPr>
            <a:r>
              <a:rPr lang="fa-IR" sz="2400" b="1" dirty="0">
                <a:solidFill>
                  <a:srgbClr val="00B050"/>
                </a:solidFill>
              </a:rPr>
              <a:t>آیا باتوجه به محتوای درس روش های مناسبی پیشنهاد کرده ام ؟</a:t>
            </a:r>
          </a:p>
          <a:p>
            <a:pPr marL="457200" indent="-457200" algn="r" rtl="1">
              <a:buAutoNum type="arabicPeriod"/>
            </a:pPr>
            <a:endParaRPr lang="fa-IR" sz="2400" b="1" dirty="0">
              <a:solidFill>
                <a:srgbClr val="00B050"/>
              </a:solidFill>
            </a:endParaRPr>
          </a:p>
          <a:p>
            <a:pPr marL="457200" indent="-457200" algn="r" rtl="1">
              <a:buAutoNum type="arabicPeriod"/>
            </a:pPr>
            <a:r>
              <a:rPr lang="fa-IR" sz="2400" b="1" dirty="0">
                <a:solidFill>
                  <a:srgbClr val="00B050"/>
                </a:solidFill>
              </a:rPr>
              <a:t>آیا روش بارش مغزی  و .... روش مناسبی می باشد ؟</a:t>
            </a:r>
          </a:p>
          <a:p>
            <a:pPr marL="457200" indent="-457200" algn="r" rtl="1">
              <a:buAutoNum type="arabicPeriod"/>
            </a:pPr>
            <a:endParaRPr lang="fa-IR" sz="2400" b="1" dirty="0">
              <a:solidFill>
                <a:srgbClr val="00B050"/>
              </a:solidFill>
            </a:endParaRPr>
          </a:p>
          <a:p>
            <a:pPr marL="457200" indent="-457200" algn="r" rtl="1">
              <a:buAutoNum type="arabicPeriod"/>
            </a:pPr>
            <a:r>
              <a:rPr lang="fa-IR" sz="2400" b="1" dirty="0">
                <a:solidFill>
                  <a:srgbClr val="00B050"/>
                </a:solidFill>
              </a:rPr>
              <a:t>آیا می توانم روش مناسب تری برای این مطالب به کار ببرم ؟</a:t>
            </a:r>
            <a:endParaRPr lang="en-US" sz="2400" b="1" dirty="0">
              <a:solidFill>
                <a:srgbClr val="00B050"/>
              </a:solidFill>
            </a:endParaRPr>
          </a:p>
          <a:p>
            <a:pPr algn="r" rtl="1"/>
            <a:endParaRPr lang="en-US" sz="2400" b="1" dirty="0">
              <a:solidFill>
                <a:srgbClr val="FF0000"/>
              </a:solidFill>
            </a:endParaRPr>
          </a:p>
          <a:p>
            <a:pPr algn="r" rtl="1"/>
            <a:endParaRPr lang="en-US" sz="2400" b="1" dirty="0">
              <a:solidFill>
                <a:srgbClr val="FF0000"/>
              </a:solidFill>
            </a:endParaRPr>
          </a:p>
        </p:txBody>
      </p:sp>
      <p:pic>
        <p:nvPicPr>
          <p:cNvPr id="4" name="Recorded Sound">
            <a:hlinkClick r:id="" action="ppaction://media"/>
            <a:extLst>
              <a:ext uri="{FF2B5EF4-FFF2-40B4-BE49-F238E27FC236}">
                <a16:creationId xmlns:a16="http://schemas.microsoft.com/office/drawing/2014/main" id="{E45D5CB5-BED9-445D-82C2-5C2D2D59A9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12533" y="5765800"/>
            <a:ext cx="609600" cy="609600"/>
          </a:xfrm>
          <a:prstGeom prst="rect">
            <a:avLst/>
          </a:prstGeom>
        </p:spPr>
      </p:pic>
    </p:spTree>
    <p:extLst>
      <p:ext uri="{BB962C8B-B14F-4D97-AF65-F5344CB8AC3E}">
        <p14:creationId xmlns:p14="http://schemas.microsoft.com/office/powerpoint/2010/main" val="310140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0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572865-98FE-4B2B-ADC4-64519B8D8F8C}"/>
              </a:ext>
            </a:extLst>
          </p:cNvPr>
          <p:cNvSpPr txBox="1"/>
          <p:nvPr/>
        </p:nvSpPr>
        <p:spPr>
          <a:xfrm>
            <a:off x="-107950" y="556042"/>
            <a:ext cx="11645900" cy="5262979"/>
          </a:xfrm>
          <a:prstGeom prst="rect">
            <a:avLst/>
          </a:prstGeom>
          <a:noFill/>
        </p:spPr>
        <p:txBody>
          <a:bodyPr wrap="square">
            <a:spAutoFit/>
          </a:bodyPr>
          <a:lstStyle/>
          <a:p>
            <a:pPr algn="just" rtl="1"/>
            <a:r>
              <a:rPr lang="fa-IR" sz="2400" b="1" dirty="0">
                <a:solidFill>
                  <a:srgbClr val="FF0000"/>
                </a:solidFill>
                <a:cs typeface="B Zar" panose="00000400000000000000" pitchFamily="2" charset="-78"/>
              </a:rPr>
              <a:t>مرحله ی چهارم :انتخاب ابزار و رسانه</a:t>
            </a:r>
          </a:p>
          <a:p>
            <a:pPr algn="just" rtl="1"/>
            <a:endParaRPr lang="fa-IR" b="1" dirty="0">
              <a:cs typeface="B Zar" panose="00000400000000000000" pitchFamily="2" charset="-78"/>
            </a:endParaRPr>
          </a:p>
          <a:p>
            <a:pPr algn="just" rtl="1"/>
            <a:r>
              <a:rPr lang="fa-IR" b="1" dirty="0">
                <a:solidFill>
                  <a:srgbClr val="002060"/>
                </a:solidFill>
                <a:cs typeface="B Zar" panose="00000400000000000000" pitchFamily="2" charset="-78"/>
              </a:rPr>
              <a:t>رسانه هایی که من در این درس استفاده می کنم شامل موارد زیر می باشد:</a:t>
            </a:r>
          </a:p>
          <a:p>
            <a:pPr algn="just" rtl="1"/>
            <a:endParaRPr lang="fa-IR" b="1" dirty="0">
              <a:cs typeface="B Zar" panose="00000400000000000000" pitchFamily="2" charset="-78"/>
            </a:endParaRPr>
          </a:p>
          <a:p>
            <a:pPr algn="just" rtl="1"/>
            <a:r>
              <a:rPr lang="fa-IR" b="1" dirty="0">
                <a:cs typeface="B Zar" panose="00000400000000000000" pitchFamily="2" charset="-78"/>
              </a:rPr>
              <a:t>اطلاعات ومهارتهای ورودی خود فراگیران</a:t>
            </a:r>
            <a:endParaRPr lang="en-US" b="1" dirty="0">
              <a:cs typeface="B Zar" panose="00000400000000000000" pitchFamily="2" charset="-78"/>
            </a:endParaRPr>
          </a:p>
          <a:p>
            <a:pPr algn="just" rtl="1"/>
            <a:r>
              <a:rPr lang="fa-IR" b="1" dirty="0">
                <a:cs typeface="B Zar" panose="00000400000000000000" pitchFamily="2" charset="-78"/>
              </a:rPr>
              <a:t>-– منابع دیگری مثل کامپیوتر واینترنت </a:t>
            </a:r>
            <a:endParaRPr lang="en-US" b="1" dirty="0">
              <a:cs typeface="B Zar" panose="00000400000000000000" pitchFamily="2" charset="-78"/>
            </a:endParaRPr>
          </a:p>
          <a:p>
            <a:pPr algn="just" rtl="1"/>
            <a:r>
              <a:rPr lang="fa-IR" b="1" dirty="0">
                <a:cs typeface="B Zar" panose="00000400000000000000" pitchFamily="2" charset="-78"/>
              </a:rPr>
              <a:t>– والدین بچه ها</a:t>
            </a:r>
            <a:endParaRPr lang="en-US" b="1" dirty="0">
              <a:cs typeface="B Zar" panose="00000400000000000000" pitchFamily="2" charset="-78"/>
            </a:endParaRPr>
          </a:p>
          <a:p>
            <a:pPr marL="285750" indent="-285750" algn="just" rtl="1">
              <a:buFontTx/>
              <a:buChar char="-"/>
            </a:pPr>
            <a:r>
              <a:rPr lang="fa-IR" b="1" dirty="0">
                <a:cs typeface="B Zar" panose="00000400000000000000" pitchFamily="2" charset="-78"/>
              </a:rPr>
              <a:t>کتاب درسی و مجلات و ...  </a:t>
            </a:r>
          </a:p>
          <a:p>
            <a:pPr marL="285750" indent="-285750" algn="just" rtl="1">
              <a:buFontTx/>
              <a:buChar char="-"/>
            </a:pPr>
            <a:endParaRPr lang="fa-IR" b="1" dirty="0">
              <a:cs typeface="B Zar" panose="00000400000000000000" pitchFamily="2" charset="-78"/>
            </a:endParaRPr>
          </a:p>
          <a:p>
            <a:pPr marL="285750" indent="-285750" algn="just" rtl="1">
              <a:buFontTx/>
              <a:buChar char="-"/>
            </a:pPr>
            <a:r>
              <a:rPr lang="fa-IR" b="1" dirty="0">
                <a:solidFill>
                  <a:srgbClr val="7030A0"/>
                </a:solidFill>
                <a:cs typeface="B Zar" panose="00000400000000000000" pitchFamily="2" charset="-78"/>
              </a:rPr>
              <a:t>در انتخاب رسانه باید به اهداف ، محتوا، روش، امکانات و منابع و ساختار نظام آموزشی توجه کرد </a:t>
            </a:r>
          </a:p>
          <a:p>
            <a:pPr algn="just" rtl="1"/>
            <a:endParaRPr lang="fa-IR" b="1" dirty="0">
              <a:cs typeface="B Zar" panose="00000400000000000000" pitchFamily="2" charset="-78"/>
            </a:endParaRPr>
          </a:p>
          <a:p>
            <a:pPr algn="just" rtl="1"/>
            <a:r>
              <a:rPr lang="fa-IR" sz="2400" b="1" dirty="0">
                <a:solidFill>
                  <a:srgbClr val="FF0000"/>
                </a:solidFill>
                <a:cs typeface="B Zar" panose="00000400000000000000" pitchFamily="2" charset="-78"/>
              </a:rPr>
              <a:t>ارزشیابی از ابزار ورسانه :</a:t>
            </a:r>
          </a:p>
          <a:p>
            <a:pPr algn="just" rtl="1"/>
            <a:endParaRPr lang="fa-IR" b="1" dirty="0">
              <a:cs typeface="B Zar" panose="00000400000000000000" pitchFamily="2" charset="-78"/>
            </a:endParaRPr>
          </a:p>
          <a:p>
            <a:pPr algn="just" rtl="1"/>
            <a:r>
              <a:rPr lang="fa-IR" b="1" dirty="0">
                <a:solidFill>
                  <a:srgbClr val="00B050"/>
                </a:solidFill>
                <a:cs typeface="B Zar" panose="00000400000000000000" pitchFamily="2" charset="-78"/>
              </a:rPr>
              <a:t>آیا رسانه هائی که دراین فصل نیاز داریم واز آنها نام بردیم قابل تهیه می باشند ؟</a:t>
            </a:r>
          </a:p>
          <a:p>
            <a:pPr algn="just" rtl="1"/>
            <a:endParaRPr lang="fa-IR" b="1" dirty="0">
              <a:solidFill>
                <a:srgbClr val="00B050"/>
              </a:solidFill>
              <a:cs typeface="B Zar" panose="00000400000000000000" pitchFamily="2" charset="-78"/>
            </a:endParaRPr>
          </a:p>
          <a:p>
            <a:pPr algn="just" rtl="1"/>
            <a:r>
              <a:rPr lang="fa-IR" b="1" dirty="0">
                <a:solidFill>
                  <a:srgbClr val="00B050"/>
                </a:solidFill>
                <a:cs typeface="B Zar" panose="00000400000000000000" pitchFamily="2" charset="-78"/>
              </a:rPr>
              <a:t>آیا بااین وسایل تدریس مفهوم مورد نظر میسر خواهد بود یا نیاز به وسائل وسانه های بیشتری است؟</a:t>
            </a:r>
          </a:p>
          <a:p>
            <a:pPr algn="just" rtl="1"/>
            <a:endParaRPr lang="fa-IR" b="1" dirty="0">
              <a:solidFill>
                <a:srgbClr val="00B050"/>
              </a:solidFill>
              <a:cs typeface="B Zar" panose="00000400000000000000" pitchFamily="2" charset="-78"/>
            </a:endParaRPr>
          </a:p>
          <a:p>
            <a:pPr algn="just" rtl="1"/>
            <a:r>
              <a:rPr lang="fa-IR" b="1" dirty="0">
                <a:solidFill>
                  <a:srgbClr val="00B050"/>
                </a:solidFill>
                <a:cs typeface="B Zar" panose="00000400000000000000" pitchFamily="2" charset="-78"/>
              </a:rPr>
              <a:t>آیا تهیه ی وسایل برای فراگیران آسان خواهد بود ؟</a:t>
            </a:r>
            <a:endParaRPr lang="en-US" b="1" dirty="0">
              <a:solidFill>
                <a:srgbClr val="00B050"/>
              </a:solidFill>
              <a:cs typeface="B Zar" panose="00000400000000000000" pitchFamily="2" charset="-78"/>
            </a:endParaRPr>
          </a:p>
        </p:txBody>
      </p:sp>
      <p:pic>
        <p:nvPicPr>
          <p:cNvPr id="4" name="Recorded Sound">
            <a:hlinkClick r:id="" action="ppaction://media"/>
            <a:extLst>
              <a:ext uri="{FF2B5EF4-FFF2-40B4-BE49-F238E27FC236}">
                <a16:creationId xmlns:a16="http://schemas.microsoft.com/office/drawing/2014/main" id="{491E60F3-ABB6-48F7-8DFF-B6A1CC35A1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10200" y="5692358"/>
            <a:ext cx="609600" cy="609600"/>
          </a:xfrm>
          <a:prstGeom prst="rect">
            <a:avLst/>
          </a:prstGeom>
        </p:spPr>
      </p:pic>
    </p:spTree>
    <p:extLst>
      <p:ext uri="{BB962C8B-B14F-4D97-AF65-F5344CB8AC3E}">
        <p14:creationId xmlns:p14="http://schemas.microsoft.com/office/powerpoint/2010/main" val="139690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8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3</TotalTime>
  <Words>1613</Words>
  <Application>Microsoft Office PowerPoint</Application>
  <PresentationFormat>Widescreen</PresentationFormat>
  <Paragraphs>203</Paragraphs>
  <Slides>14</Slides>
  <Notes>0</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بسم الله الرحمن الرحیم   </vt:lpstr>
      <vt:lpstr>PowerPoint Presentation</vt:lpstr>
      <vt:lpstr>PowerPoint Presentation</vt:lpstr>
      <vt:lpstr>PowerPoint Presentation</vt:lpstr>
      <vt:lpstr>PowerPoint Presentation</vt:lpstr>
      <vt:lpstr>ارزشیابی  از اهداف :  آیا با توجه به درس اهداف مناسبی را انتخاب کرده ام ؟  آیا معیار های مناسبی برای سنجش دانش آموزان دارد ؟   آیا فراگیر قادر به انجام فعالیت های خواسته شده است ؟   در موقع ارزشیابی از فراگیران معیار های سنجش مشخص تری برای اهداف بنویسم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Mohammad Madadlou</dc:creator>
  <cp:lastModifiedBy>Mohammad Madadlou</cp:lastModifiedBy>
  <cp:revision>3</cp:revision>
  <dcterms:created xsi:type="dcterms:W3CDTF">2020-05-29T21:16:22Z</dcterms:created>
  <dcterms:modified xsi:type="dcterms:W3CDTF">2020-05-29T21:21:53Z</dcterms:modified>
</cp:coreProperties>
</file>