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3" d="100"/>
          <a:sy n="63"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06AD72B9-B78C-4F13-ACCD-1B2539BC5D86}"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6AD72B9-B78C-4F13-ACCD-1B2539BC5D86}"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6AD72B9-B78C-4F13-ACCD-1B2539BC5D86}"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8E9B32-9D54-4A43-9380-AFCFFF227296}" type="datetimeFigureOut">
              <a:rPr lang="fa-IR" smtClean="0"/>
              <a:pPr/>
              <a:t>09/16/1441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06AD72B9-B78C-4F13-ACCD-1B2539BC5D86}"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8E9B32-9D54-4A43-9380-AFCFFF227296}" type="datetimeFigureOut">
              <a:rPr lang="fa-IR" smtClean="0"/>
              <a:pPr/>
              <a:t>09/16/1441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AD72B9-B78C-4F13-ACCD-1B2539BC5D86}"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تدریس</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تدریس مانند تمام فعایت ها نیازمند مهارت هایی است که معلم و مربی باید این مهارت هارا کسب کرده و در آنها ورزیده شوداین مهارت ها بهسه دسته :مهارت های قبل از تدریس؛من تدریس و بعداز تدریس تقسیم می شوند</a:t>
            </a:r>
            <a:endParaRPr lang="fa-I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1556792"/>
            <a:ext cx="8208912" cy="4608512"/>
          </a:xfrm>
        </p:spPr>
        <p:txBody>
          <a:bodyPr>
            <a:normAutofit/>
          </a:bodyPr>
          <a:lstStyle/>
          <a:p>
            <a:r>
              <a:rPr lang="fa-IR" dirty="0" smtClean="0"/>
              <a:t>ه ( انتخاب وسایل کمک آموزشی به تناسب موضوع مورد بحث و امکانات موسسه ي آموزشی و یا مسایل اقتصادي و جانبی. در این</a:t>
            </a:r>
          </a:p>
          <a:p>
            <a:r>
              <a:rPr lang="fa-IR" dirty="0" smtClean="0"/>
              <a:t>بخش نباید ایده آلی برخورد کرد و وعده هایی داد که قابلیت اجرا ندارند و موجب خلف وعده می شوند</a:t>
            </a:r>
            <a:endParaRPr lang="fa-I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ضمن تدریس</a:t>
            </a:r>
            <a:endParaRPr lang="fa-IR" dirty="0"/>
          </a:p>
        </p:txBody>
      </p:sp>
      <p:sp>
        <p:nvSpPr>
          <p:cNvPr id="3" name="Subtitle 2"/>
          <p:cNvSpPr>
            <a:spLocks noGrp="1"/>
          </p:cNvSpPr>
          <p:nvPr>
            <p:ph type="subTitle" idx="1"/>
          </p:nvPr>
        </p:nvSpPr>
        <p:spPr/>
        <p:txBody>
          <a:bodyPr>
            <a:normAutofit fontScale="85000" lnSpcReduction="10000"/>
          </a:bodyPr>
          <a:lstStyle/>
          <a:p>
            <a:r>
              <a:rPr lang="fa-IR" dirty="0" smtClean="0"/>
              <a:t>مهارت هجنبه ي اجرایی و عملیاتی دارد و در کلاس صورت می گیرد، اماباید با مطالعه و برنامه ریزي قبلی همراه باشد. در غیر این صورت، فاقد سیر منطقی خواهد بود و موجب آسیب زدگی در کیفیت</a:t>
            </a:r>
          </a:p>
          <a:p>
            <a:r>
              <a:rPr lang="fa-IR" dirty="0" smtClean="0"/>
              <a:t>آموزش می شود. این مهارت ها عبارتند از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الف: اجرای آزمون رفتار ورودی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رفتار ورودي عبارت است از مهارت ها و توانایی هایی که شاگردان باید قبل از شروع درس جدید دارا باشند تا بتوانند</a:t>
            </a:r>
          </a:p>
          <a:p>
            <a:r>
              <a:rPr lang="fa-IR" dirty="0" smtClean="0"/>
              <a:t>با موفقیت به اهداف جزئی دست یابند. در این مرحله، معلم باید مهارت هاي مذکور را مورد سنجش قرار دهد و با آزمون رفتارورودي، یک وجه مشترکی بین فراگیران که گاهی از نظر رفتار ورودي متفاوت هستند بیابد</a:t>
            </a:r>
            <a:endParaRPr lang="fa-I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در آزمون رفتار ورودي باید دید که آیا فراگیران درمورداهداف جزئی اطلاعات لازم را دارندو این آگاهی ها در چه سطحی</a:t>
            </a:r>
          </a:p>
          <a:p>
            <a:r>
              <a:rPr lang="fa-IR" dirty="0" smtClean="0"/>
              <a:t>است؟ وقتی مشخص شد که آنان در کدام یک از مراحل فوق فاقد اطلاعات هستند، درس جدید از همان قسمت آغاز می شود. اگر</a:t>
            </a:r>
          </a:p>
          <a:p>
            <a:r>
              <a:rPr lang="fa-IR" dirty="0" smtClean="0"/>
              <a:t>دو هدف جزئی را قبلاً می دانسته اند، از هدف جزئی سوم به بعد آموزش داده می شود .</a:t>
            </a:r>
          </a:p>
          <a:p>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ب: مهارت برقراری ارتباط</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ارتباط در بخش آموزش عبارت است از فرآیندي که به موجب آن بین پیام دهنده )معلم(</a:t>
            </a:r>
          </a:p>
          <a:p>
            <a:r>
              <a:rPr lang="fa-IR" dirty="0" smtClean="0"/>
              <a:t>و پیام گیرنده )فراگیر( به منظور انتقال پیام )ارسال و دریافت( رابطه اي برقرار می شود. ارتباط، زمانی ایجاد می شود که محتواي</a:t>
            </a:r>
          </a:p>
          <a:p>
            <a:r>
              <a:rPr lang="fa-IR" dirty="0" smtClean="0"/>
              <a:t>پیام به گیرنده منتقل شود و دریافت آن از گیرنده به فرستنده اعلام شود. بنابراین در فرآیند ارتباط در آموزش با یک مثلث سروکار</a:t>
            </a:r>
          </a:p>
          <a:p>
            <a:r>
              <a:rPr lang="fa-IR" dirty="0" smtClean="0"/>
              <a:t>داریم : فرستنده، گیرنده و پیام (همان متن آموزشی )است.</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د: مهارت آماده سازی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آماده سازي فعالیتی است که معلم از طریق آن می کوشد ارتباط معناداري بین تجارب پیشین فراگیران و نیازهاي آنها با اهداف</a:t>
            </a:r>
          </a:p>
          <a:p>
            <a:r>
              <a:rPr lang="fa-IR" dirty="0" smtClean="0"/>
              <a:t>آموزشی ایجاد کند. معلم با ایجاد تمرکز عمومی )که در قسمت قبلی بیان شد( و ایجاد علاقه و انگیزه براي فراگیران نسبت به</a:t>
            </a:r>
          </a:p>
          <a:p>
            <a:r>
              <a:rPr lang="fa-IR" dirty="0" smtClean="0"/>
              <a:t>مطلب آموزشی و نیز ایجاد کنجکاوي با طرح سئوالاتی که احتمال می رود </a:t>
            </a:r>
            <a:r>
              <a:rPr lang="fa-IR" smtClean="0"/>
              <a:t>دانش آموزش نسبت </a:t>
            </a:r>
            <a:r>
              <a:rPr lang="fa-IR" dirty="0" smtClean="0"/>
              <a:t>به آنها آگاهی نداشته باشد، می تواند</a:t>
            </a:r>
          </a:p>
          <a:p>
            <a:r>
              <a:rPr lang="fa-IR" dirty="0" smtClean="0"/>
              <a:t>کلاس را آماده ي درس جدید کند</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ج- مهارت تمرکزبخشی</a:t>
            </a:r>
            <a:endParaRPr lang="fa-IR" dirty="0"/>
          </a:p>
        </p:txBody>
      </p:sp>
      <p:sp>
        <p:nvSpPr>
          <p:cNvPr id="3" name="Subtitle 2"/>
          <p:cNvSpPr>
            <a:spLocks noGrp="1"/>
          </p:cNvSpPr>
          <p:nvPr>
            <p:ph type="subTitle" idx="1"/>
          </p:nvPr>
        </p:nvSpPr>
        <p:spPr/>
        <p:txBody>
          <a:bodyPr/>
          <a:lstStyle/>
          <a:p>
            <a:r>
              <a:rPr lang="fa-IR" dirty="0" smtClean="0"/>
              <a:t>معلم باید عوامل مخل در کلاس را که مانع تمرکز فراگیران می شود از بین ببرد و لازمه ي این کار شناخت آن عوامل است.</a:t>
            </a:r>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عوامل مخل تمرکز در کلاس</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 عدم تعادل در حرکت هاي معلم و گاه استفاده نابجا و ناموزون از دست ها .</a:t>
            </a:r>
          </a:p>
          <a:p>
            <a:r>
              <a:rPr lang="fa-IR" dirty="0" smtClean="0"/>
              <a:t> اشکال در صداي معلم که در جاذبه ي کلاس و ایجاد تمرکز نقش مهمی دارد. مثلاً صداي خشن و بیش از اندازه بلند و یا</a:t>
            </a:r>
          </a:p>
          <a:p>
            <a:r>
              <a:rPr lang="fa-IR" dirty="0" smtClean="0"/>
              <a:t>کوتاه و نامفهوم و یا یکنواخت و کسل کننده از موانع تمرکز بخشی است. معلم با تغییر نوع تکلم و یا آهنگ صداي خود</a:t>
            </a:r>
          </a:p>
          <a:p>
            <a:r>
              <a:rPr lang="fa-IR" dirty="0" smtClean="0"/>
              <a:t>می تواند ارتباطی دوستانه و محبت آمیز با فراگیران داشته باشد و از آشفتگی کلاس ممانعت کند</a:t>
            </a: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 عدم تنوع در برقراري رابطه در کلاس و استفاده از رفتارها و سخن هاي کلیشه اي .</a:t>
            </a:r>
          </a:p>
          <a:p>
            <a:r>
              <a:rPr lang="fa-IR" dirty="0" smtClean="0"/>
              <a:t> عدم استفاده از حواس دیگر دانش پژوهان، غیر از چشم و گوش به تناسب موضوع آموزشی .</a:t>
            </a:r>
          </a:p>
          <a:p>
            <a:r>
              <a:rPr lang="fa-IR" dirty="0" smtClean="0"/>
              <a:t> در فاصله اي کوتاه و یا تکرار یک » تیک عصبی « به کار بردن تکیه کلام هاي آزار دهنده و یا داشتن حالت هایی مثل</a:t>
            </a:r>
          </a:p>
          <a:p>
            <a:r>
              <a:rPr lang="fa-IR" dirty="0" smtClean="0"/>
              <a:t>رفتار</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ه - مهارت ارایه ی درس جدید</a:t>
            </a:r>
            <a:endParaRPr lang="fa-IR" dirty="0"/>
          </a:p>
        </p:txBody>
      </p:sp>
      <p:sp>
        <p:nvSpPr>
          <p:cNvPr id="3" name="Subtitle 2"/>
          <p:cNvSpPr>
            <a:spLocks noGrp="1"/>
          </p:cNvSpPr>
          <p:nvPr>
            <p:ph type="subTitle" idx="1"/>
          </p:nvPr>
        </p:nvSpPr>
        <p:spPr/>
        <p:txBody>
          <a:bodyPr>
            <a:normAutofit fontScale="92500"/>
          </a:bodyPr>
          <a:lstStyle/>
          <a:p>
            <a:r>
              <a:rPr lang="fa-IR" dirty="0" smtClean="0"/>
              <a:t>با استفاده از روش مناسب و بهره گیري از طرح درسی که پیش از کلاس نوشته شده است و با خلاقیت هاي خاص و گاه منحصربه فرد برخی از معلمان این مرحله به خوبی صورت می گیرد .</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قبل از تدریس</a:t>
            </a:r>
            <a:endParaRPr lang="fa-IR" dirty="0"/>
          </a:p>
        </p:txBody>
      </p:sp>
      <p:sp>
        <p:nvSpPr>
          <p:cNvPr id="3" name="Subtitle 2"/>
          <p:cNvSpPr>
            <a:spLocks noGrp="1"/>
          </p:cNvSpPr>
          <p:nvPr>
            <p:ph type="subTitle" idx="1"/>
          </p:nvPr>
        </p:nvSpPr>
        <p:spPr/>
        <p:txBody>
          <a:bodyPr>
            <a:normAutofit/>
          </a:bodyPr>
          <a:lstStyle/>
          <a:p>
            <a:r>
              <a:rPr lang="fa-IR" b="1" dirty="0" smtClean="0"/>
              <a:t>طراحی برنامه درسی</a:t>
            </a:r>
            <a:r>
              <a:rPr lang="fa-IR" dirty="0" smtClean="0"/>
              <a:t>: فرایندي است که طی آن برنامه ي کار معلم در طول سال تحصیلی مشخص می شودکه به طراحی سالانه؛ماهانه و روزانه تقیم می شود</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85000" lnSpcReduction="20000"/>
          </a:bodyPr>
          <a:lstStyle/>
          <a:p>
            <a:r>
              <a:rPr lang="fa-IR" dirty="0" smtClean="0"/>
              <a:t>در ارائه درس جدید هر هدف رفتاری دریک مرحله از مراحل تدریس ارائه می شودپس از ارائه محتواوانجام فعالیت های پیش بینی شده برای اطمینان از تحقق هدف پیش بینی شده در طراحی آموزشی ارزشیابی ضمن تدریس صورت می گیردسپس برای اهداف رفتاری بعدی به همین روال عمل می گردد</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و- مهارت جمع بندی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معلم در پایان کلاس براي رساندن فراگیران به نتیجه ي مناسب و ایجاد ارتباط بین مباحث جدید و مطالب قبلی و رابطه ي درس</a:t>
            </a:r>
          </a:p>
          <a:p>
            <a:r>
              <a:rPr lang="fa-IR" dirty="0" smtClean="0"/>
              <a:t>جدید با مباحث بعدي، به جمع بندي مطالب به صورت خلاصه می پردازد. البته ممکن است معلم از دانش آموزان بخواهد که این</a:t>
            </a:r>
          </a:p>
          <a:p>
            <a:r>
              <a:rPr lang="fa-IR" dirty="0" smtClean="0"/>
              <a:t>جمع بندي را انجام دهد و خود به رفع نواقص او بپردازد</a:t>
            </a:r>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م-مهارت تعیین تکلیف</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معلم پس از ارایه ي درس جدید و رسیدن به مرحله ي پایانی، یعنی جمع بندي، به فعالیت هاي تکمیلی می پردازد. او براي کامل کردن فرآیند یادگیري می تواند روشی مناسب با سطح مخاطبان و موضوع مورد نظر را انتخاب کند تا به این مقصود برسد. مثلاً باارایه ي خلاصه ي درس به فراگیران، تعیین تکلیف شب، طرح مسأله و درخواست حل آن در کلاس یا در منزل، تعیین تحقیق کلاسی، تعیین واحدکار (پروژه) ارزشیابی به میزان یادگیري آنها بیفزاید و فعالیت آموزشی خویش را کامل کند</a:t>
            </a:r>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طرح و برنامه ي درسی سالانه</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معلم در نخستین روز از دوره ي آموزشی با نوشتن کلیات مباحثاین طرح را ارایه می دهد. در واقع، او قبل از حضور در کلاس باید مطالب را متناسب با</a:t>
            </a:r>
          </a:p>
          <a:p>
            <a:r>
              <a:rPr lang="fa-IR" dirty="0" smtClean="0"/>
              <a:t>زمان بندي خاص تنظیم کرده، بعدا ارایه دهد تا در اجراي این طرح علمی با تغییر و جابه جایی مواجه نشود</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40000" lnSpcReduction="20000"/>
          </a:bodyPr>
          <a:lstStyle/>
          <a:p>
            <a:r>
              <a:rPr lang="fa-IR" dirty="0" smtClean="0"/>
              <a:t>شایان توجه است که هرگز براي طراحی سالانه به فهرست کتاب ها اکتفا نشود، بلکه معلم باید به متن آموزشی رجوع نماید و</a:t>
            </a:r>
          </a:p>
          <a:p>
            <a:r>
              <a:rPr lang="fa-IR" dirty="0" smtClean="0"/>
              <a:t>برخی از مطالب را که در فهرست نیامده است، ولی با مطالب طرح سالانه ي معلم پیوستگی و یا در جاذبه ي مطالب تأثیر شگرف</a:t>
            </a:r>
          </a:p>
          <a:p>
            <a:r>
              <a:rPr lang="fa-IR" dirty="0" smtClean="0"/>
              <a:t>دارد، انتخاب کند و در طرح جاي دهد. تعطیلات رسمی کشور در نظر گرفته شود و هرگز متن آموزشی براي یک ثلث به سه</a:t>
            </a:r>
          </a:p>
          <a:p>
            <a:r>
              <a:rPr lang="fa-IR" dirty="0" smtClean="0"/>
              <a:t>قسمت و براي یک نیمه به چهار قسمت تقسیم نشود، بلکه با رجوع به تقویم، این زمانبندي صورت می گیرد. باید سال را با اجزاي</a:t>
            </a:r>
          </a:p>
          <a:p>
            <a:r>
              <a:rPr lang="fa-IR" dirty="0" smtClean="0"/>
              <a:t>کوچک تر مثل ماه و هفته و روز تقسیم کرد و محتواي آموزشی را در این قالب هاي زمانی ریخت. همواره و در هر سال باید بین</a:t>
            </a:r>
          </a:p>
          <a:p>
            <a:r>
              <a:rPr lang="fa-IR" dirty="0" smtClean="0"/>
              <a:t>هدف و سایر فعالیت هاي آموزشی هماهنگی لازم وجود داشته باشد</a:t>
            </a:r>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طرح و برنامه ی درسی روزانه</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افزون بر طرح سالانه که در بردارنده ي کلیات متن آموزشی مورد نظر است، معلم باید براي هر روز درسی نیز طرح و برنامه ي</a:t>
            </a:r>
          </a:p>
          <a:p>
            <a:r>
              <a:rPr lang="fa-IR" dirty="0" smtClean="0"/>
              <a:t>درسی بنویسد. به عبارت دیگر، باید طرح مدوّن و سنجیده براي یک جلسه نوشته شود. در این طرح درسی، کلیات مطالبی که در</a:t>
            </a:r>
          </a:p>
          <a:p>
            <a:r>
              <a:rPr lang="fa-IR" dirty="0" smtClean="0"/>
              <a:t>یک روز درسی مورد تدریس قرار می گیرد، نوشته می شود و جزئیات و مثال ها و نکات ضروري به صورت رمزي و بسیار خلاصه</a:t>
            </a:r>
          </a:p>
          <a:p>
            <a:r>
              <a:rPr lang="fa-IR" dirty="0" smtClean="0"/>
              <a:t>در گوشه اي از این طرح نگاشته می شود تا در سال هاي بعد مورد استفاده قرار گیرد</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اجزاي طرح درس روزانه</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تعیین هدف درس جدید؛ معلم باید با استفاده از اصول و فنون طبقه بندي هدف ها که پیش از این به اختصار بیان کردیم،</a:t>
            </a:r>
          </a:p>
          <a:p>
            <a:r>
              <a:rPr lang="fa-IR" dirty="0" smtClean="0"/>
              <a:t>اهداف جدید درس موردنظر را مشخص کند .</a:t>
            </a:r>
          </a:p>
          <a:p>
            <a:r>
              <a:rPr lang="fa-IR" dirty="0" smtClean="0"/>
              <a:t>2. تعیین رفتار ورودي؛ معلم باید آموخته ها و توانایی هاي شاگردان را قبل از شروع درس جدید معین کند تا به تناسب آموخته</a:t>
            </a:r>
          </a:p>
          <a:p>
            <a:r>
              <a:rPr lang="fa-IR" dirty="0" smtClean="0"/>
              <a:t>هاي پیشین آنها طرح درس جدید را بریزد</a:t>
            </a:r>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55000" lnSpcReduction="20000"/>
          </a:bodyPr>
          <a:lstStyle/>
          <a:p>
            <a:r>
              <a:rPr lang="fa-IR" dirty="0" smtClean="0"/>
              <a:t>. تهیه ي آزمون رفتار ورودي؛ معلم با طرح پرسش هایی که مبتنی بر توانایی ها و مهارت هاي قبلی و پیش دانسته هاي فراگیر</a:t>
            </a:r>
          </a:p>
          <a:p>
            <a:r>
              <a:rPr lang="fa-IR" dirty="0" smtClean="0"/>
              <a:t>هستند، می تواند به آگاهیهاي دانش آموز پی ببرد. بنابراین سؤال ها باید از قبل تعیین شود تا در مدت کوتاه به نتیجه برسد .</a:t>
            </a:r>
          </a:p>
          <a:p>
            <a:r>
              <a:rPr lang="fa-IR" dirty="0" smtClean="0"/>
              <a:t>1. تعیین مراحل و روش هاي تدریس؛ این مراحل می تواند به صورت ذهنی مورد توجه قرار گیرد و یا روي کاغذي که با عنوان</a:t>
            </a:r>
          </a:p>
          <a:p>
            <a:r>
              <a:rPr lang="fa-IR" dirty="0" smtClean="0"/>
              <a:t>طرح درس معین شده، یادداشت شود. این مراحل به طور فهرست وار عبارتند از</a:t>
            </a:r>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72816"/>
            <a:ext cx="7854696" cy="3672408"/>
          </a:xfrm>
        </p:spPr>
        <p:txBody>
          <a:bodyPr>
            <a:normAutofit/>
          </a:bodyPr>
          <a:lstStyle/>
          <a:p>
            <a:r>
              <a:rPr lang="fa-IR" dirty="0" smtClean="0"/>
              <a:t>الف( فعالیت هاي مقدماتی قبل از تدریس همچون حضور و غیاب شاگردان، اطمینان از سلامت روانی و جسمی شاگردان و تذکر</a:t>
            </a:r>
          </a:p>
          <a:p>
            <a:r>
              <a:rPr lang="fa-IR" dirty="0" smtClean="0"/>
              <a:t>براي یادداشت درس جدید .</a:t>
            </a:r>
          </a:p>
          <a:p>
            <a:r>
              <a:rPr lang="fa-IR" dirty="0" smtClean="0"/>
              <a:t>ب( آماده سازي و ایجاد انگیزه براي دانش پژوهان که باید از قبل نحوه ي انگیزش مشخص شده باشد</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9552" y="1196752"/>
            <a:ext cx="8215064" cy="4968552"/>
          </a:xfrm>
        </p:spPr>
        <p:txBody>
          <a:bodyPr>
            <a:normAutofit fontScale="92500"/>
          </a:bodyPr>
          <a:lstStyle/>
          <a:p>
            <a:r>
              <a:rPr lang="fa-IR" dirty="0" smtClean="0"/>
              <a:t>ج( ارایه ي درس جدید براساس هدف هایی که قبلاً تعیین شده است و توجه به عدم تداخل کلیات مطالب با جزئیات و یا مطالب</a:t>
            </a:r>
          </a:p>
          <a:p>
            <a:r>
              <a:rPr lang="fa-IR" dirty="0" smtClean="0"/>
              <a:t>اصلی با فرعی .</a:t>
            </a:r>
          </a:p>
          <a:p>
            <a:r>
              <a:rPr lang="fa-IR" dirty="0" smtClean="0"/>
              <a:t>د( فعالیت هاي تکمیلی یعنی معلم پس از ارایه ي درس جدید با </a:t>
            </a:r>
            <a:r>
              <a:rPr lang="fa-IR" sz="5800" dirty="0" smtClean="0"/>
              <a:t>جمع</a:t>
            </a:r>
            <a:r>
              <a:rPr lang="fa-IR" dirty="0" smtClean="0"/>
              <a:t> بندي و یا ارایه ي خلاصه ي درس و یا درخواست تکرار</a:t>
            </a:r>
          </a:p>
          <a:p>
            <a:r>
              <a:rPr lang="fa-IR" dirty="0" smtClean="0"/>
              <a:t>مطالب از سوي فراگیران، تدریس را به کمال برساند و با در نظر گرفتن تمرین و یا تحقیق براي آنها روند یادگیري را سرعت بخشد .</a:t>
            </a:r>
          </a:p>
          <a:p>
            <a:r>
              <a:rPr lang="fa-IR" dirty="0" smtClean="0"/>
              <a:t>کلیه ي این موارد باید در طرح درس مشخص باشد</a:t>
            </a:r>
            <a:endParaRPr lang="fa-I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1564</Words>
  <Application>Microsoft Office PowerPoint</Application>
  <PresentationFormat>On-screen Show (4:3)</PresentationFormat>
  <Paragraphs>76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       مهارت های تدریس</vt:lpstr>
      <vt:lpstr>     مهارت های قبل از تدریس</vt:lpstr>
      <vt:lpstr>     طرح و برنامه ي درسی سالانه</vt:lpstr>
      <vt:lpstr>Slide 4</vt:lpstr>
      <vt:lpstr>      طرح و برنامه ی درسی روزانه</vt:lpstr>
      <vt:lpstr>         اجزاي طرح درس روزانه</vt:lpstr>
      <vt:lpstr>Slide 7</vt:lpstr>
      <vt:lpstr>Slide 8</vt:lpstr>
      <vt:lpstr>Slide 9</vt:lpstr>
      <vt:lpstr>Slide 10</vt:lpstr>
      <vt:lpstr>        مهارت های ضمن تدریس</vt:lpstr>
      <vt:lpstr>الف: اجرای آزمون رفتار ورودی</vt:lpstr>
      <vt:lpstr>Slide 13</vt:lpstr>
      <vt:lpstr>       ب: مهارت برقراری ارتباط</vt:lpstr>
      <vt:lpstr>          د: مهارت آماده سازی</vt:lpstr>
      <vt:lpstr>         ج- مهارت تمرکزبخشی</vt:lpstr>
      <vt:lpstr>        عوامل مخل تمرکز در کلاس</vt:lpstr>
      <vt:lpstr>Slide 18</vt:lpstr>
      <vt:lpstr>   ه - مهارت ارایه ی درس جدید</vt:lpstr>
      <vt:lpstr>Slide 20</vt:lpstr>
      <vt:lpstr>           و- مهارت جمع بندی</vt:lpstr>
      <vt:lpstr>         م-مهارت تعیین تکلیف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acer</cp:lastModifiedBy>
  <cp:revision>3</cp:revision>
  <dcterms:created xsi:type="dcterms:W3CDTF">2020-05-07T19:37:28Z</dcterms:created>
  <dcterms:modified xsi:type="dcterms:W3CDTF">2020-05-07T19:50:15Z</dcterms:modified>
</cp:coreProperties>
</file>