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5" r:id="rId17"/>
    <p:sldId id="276" r:id="rId18"/>
    <p:sldId id="277" r:id="rId19"/>
    <p:sldId id="278" r:id="rId20"/>
    <p:sldId id="279" r:id="rId21"/>
    <p:sldId id="281" r:id="rId22"/>
    <p:sldId id="283" r:id="rId23"/>
    <p:sldId id="284" r:id="rId24"/>
    <p:sldId id="285" r:id="rId25"/>
    <p:sldId id="286" r:id="rId26"/>
    <p:sldId id="287"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F470A-DC00-4F13-AF19-2415E34BC137}" type="datetimeFigureOut">
              <a:rPr lang="en-US" smtClean="0"/>
              <a:t>5/6/2020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3858B-0A5D-41FB-96C5-E5B42E7A61BC}" type="slidenum">
              <a:rPr lang="en-US" smtClean="0"/>
              <a:t>‹#›</a:t>
            </a:fld>
            <a:endParaRPr lang="en-US"/>
          </a:p>
        </p:txBody>
      </p:sp>
    </p:spTree>
    <p:extLst>
      <p:ext uri="{BB962C8B-B14F-4D97-AF65-F5344CB8AC3E}">
        <p14:creationId xmlns:p14="http://schemas.microsoft.com/office/powerpoint/2010/main" val="1804721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0C7BC67-7D1A-48D5-B09D-972FDAB3967D}"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34680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3152469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5762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967189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78525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532047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C7BC67-7D1A-48D5-B09D-972FDAB3967D}"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1014208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C7BC67-7D1A-48D5-B09D-972FDAB3967D}"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33743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C7BC67-7D1A-48D5-B09D-972FDAB3967D}"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440926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41520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0C7BC67-7D1A-48D5-B09D-972FDAB3967D}"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30065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C7BC67-7D1A-48D5-B09D-972FDAB3967D}" type="datetimeFigureOut">
              <a:rPr lang="en-US" smtClean="0"/>
              <a:t>5/6/2020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481646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0C7BC67-7D1A-48D5-B09D-972FDAB3967D}" type="datetimeFigureOut">
              <a:rPr lang="en-US" smtClean="0"/>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324215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C7BC67-7D1A-48D5-B09D-972FDAB3967D}" type="datetimeFigureOut">
              <a:rPr lang="en-US" smtClean="0"/>
              <a:t>5/6/2020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930312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C7BC67-7D1A-48D5-B09D-972FDAB3967D}"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1106383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C7BC67-7D1A-48D5-B09D-972FDAB3967D}"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775897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C7BC67-7D1A-48D5-B09D-972FDAB3967D}" type="datetimeFigureOut">
              <a:rPr lang="en-US" smtClean="0"/>
              <a:t>5/6/2020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DEBFFCF-CFE6-4CC7-A6E4-980D730192C6}" type="slidenum">
              <a:rPr lang="en-US" smtClean="0"/>
              <a:t>‹#›</a:t>
            </a:fld>
            <a:endParaRPr lang="en-US"/>
          </a:p>
        </p:txBody>
      </p:sp>
    </p:spTree>
    <p:extLst>
      <p:ext uri="{BB962C8B-B14F-4D97-AF65-F5344CB8AC3E}">
        <p14:creationId xmlns:p14="http://schemas.microsoft.com/office/powerpoint/2010/main" val="122547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PROGRAM\Picture\[-][-][-]\4\ENTEZAR (4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1" y="1828800"/>
            <a:ext cx="4333461" cy="322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05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319" y="174235"/>
            <a:ext cx="9703559" cy="612130"/>
          </a:xfrm>
        </p:spPr>
        <p:txBody>
          <a:bodyPr>
            <a:noAutofit/>
          </a:bodyPr>
          <a:lstStyle/>
          <a:p>
            <a:pPr algn="ctr"/>
            <a:r>
              <a:rPr lang="fa-IR" sz="2800" b="1" dirty="0"/>
              <a:t>چگونگی آموزش روخوانی ابتدایی:</a:t>
            </a:r>
            <a:r>
              <a:rPr lang="en-US" sz="2800" b="1" dirty="0"/>
              <a:t/>
            </a:r>
            <a:br>
              <a:rPr lang="en-US" sz="2800" b="1" dirty="0"/>
            </a:br>
            <a:r>
              <a:rPr lang="en-US" sz="2800" dirty="0"/>
              <a:t/>
            </a:r>
            <a:br>
              <a:rPr lang="en-US" sz="2800" dirty="0"/>
            </a:br>
            <a:r>
              <a:rPr lang="fa-IR" sz="2800" b="1" dirty="0"/>
              <a:t/>
            </a:r>
            <a:br>
              <a:rPr lang="fa-IR" sz="2800" b="1" dirty="0"/>
            </a:br>
            <a:r>
              <a:rPr lang="en-US" sz="2800" b="1" dirty="0"/>
              <a:t/>
            </a:r>
            <a:br>
              <a:rPr lang="en-US" sz="2800" b="1" dirty="0"/>
            </a:br>
            <a:r>
              <a:rPr lang="en-US" sz="2800" dirty="0"/>
              <a:t/>
            </a:r>
            <a:br>
              <a:rPr lang="en-US" sz="2800" dirty="0"/>
            </a:br>
            <a:r>
              <a:rPr lang="fa-IR" sz="2800" b="1" dirty="0" smtClean="0"/>
              <a:t/>
            </a:r>
            <a:br>
              <a:rPr lang="fa-IR" sz="2800" b="1" dirty="0" smtClean="0"/>
            </a:br>
            <a:r>
              <a:rPr lang="en-US" sz="2800" dirty="0"/>
              <a:t/>
            </a:r>
            <a:br>
              <a:rPr lang="en-US" sz="2800" dirty="0"/>
            </a:br>
            <a:endParaRPr lang="en-US" sz="2800" dirty="0"/>
          </a:p>
        </p:txBody>
      </p:sp>
      <p:sp>
        <p:nvSpPr>
          <p:cNvPr id="3" name="Content Placeholder 2"/>
          <p:cNvSpPr>
            <a:spLocks noGrp="1"/>
          </p:cNvSpPr>
          <p:nvPr>
            <p:ph idx="1"/>
          </p:nvPr>
        </p:nvSpPr>
        <p:spPr>
          <a:xfrm>
            <a:off x="210312" y="786366"/>
            <a:ext cx="11472172" cy="5183652"/>
          </a:xfrm>
        </p:spPr>
        <p:txBody>
          <a:bodyPr>
            <a:noAutofit/>
          </a:bodyPr>
          <a:lstStyle/>
          <a:p>
            <a:pPr algn="just" rtl="1"/>
            <a:r>
              <a:rPr lang="fa-IR" sz="3200" dirty="0"/>
              <a:t>تحقیقات متعدد نشانگر این است که کودکان با ترکیب این دو روش بهتر یاد میگیرندمخصوصا در کودکستان و دوم و کودکانی که در کلاس اول از نظر روخوانی ضعیف هستند اگر معلمان خواندن و نوشتن را با آموزش آواها ترکیب و از روش تدریس عالی استفاده کنند، پیشرفت زیادی می کنند.</a:t>
            </a:r>
            <a:endParaRPr lang="en-US" sz="3200" dirty="0"/>
          </a:p>
          <a:p>
            <a:pPr algn="just" rtl="1"/>
            <a:r>
              <a:rPr lang="fa-IR" sz="3200" b="1" dirty="0"/>
              <a:t>چرا ترکیب آواها با زبان کامل نتیجه بهتری دارد؟</a:t>
            </a:r>
            <a:endParaRPr lang="en-US" sz="3200" b="1" dirty="0"/>
          </a:p>
          <a:p>
            <a:pPr algn="just" rtl="1"/>
            <a:r>
              <a:rPr lang="fa-IR" sz="3200" dirty="0"/>
              <a:t>درک روابط بین حروف و صداها کودکان را قادر می سازد که ازکلماتی که قبلا ندیده اند سر در آورندولی اگر زیاد روی مهارتهای اساسی تاکید شود هدف از روخوانی که درک است را از دست می دهند.وقتی با صدای بلند می خوانند ولی بدون درک مطالب ، از راهبردهای موثر روخوانی چیزی نمی دانند</a:t>
            </a:r>
            <a:endParaRPr lang="en-US" sz="32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099545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560" y="155448"/>
            <a:ext cx="8019288" cy="794512"/>
          </a:xfrm>
        </p:spPr>
        <p:txBody>
          <a:bodyPr>
            <a:noAutofit/>
          </a:bodyPr>
          <a:lstStyle/>
          <a:p>
            <a:pPr algn="ctr"/>
            <a:r>
              <a:rPr lang="fa-IR" sz="3200" b="1" dirty="0"/>
              <a:t>ریاضیات:</a:t>
            </a:r>
            <a:r>
              <a:rPr lang="en-US" sz="2800" dirty="0"/>
              <a:t/>
            </a:r>
            <a:br>
              <a:rPr lang="en-US" sz="2800" dirty="0"/>
            </a:br>
            <a:endParaRPr lang="en-US" sz="2800" dirty="0"/>
          </a:p>
        </p:txBody>
      </p:sp>
      <p:sp>
        <p:nvSpPr>
          <p:cNvPr id="3" name="Content Placeholder 2"/>
          <p:cNvSpPr>
            <a:spLocks noGrp="1"/>
          </p:cNvSpPr>
          <p:nvPr>
            <p:ph idx="1"/>
          </p:nvPr>
        </p:nvSpPr>
        <p:spPr>
          <a:xfrm>
            <a:off x="83818" y="1265437"/>
            <a:ext cx="10360152" cy="4753865"/>
          </a:xfrm>
        </p:spPr>
        <p:txBody>
          <a:bodyPr>
            <a:noAutofit/>
          </a:bodyPr>
          <a:lstStyle/>
          <a:p>
            <a:pPr algn="just" rtl="1"/>
            <a:r>
              <a:rPr lang="fa-IR" sz="3600" dirty="0" smtClean="0"/>
              <a:t>آموزش </a:t>
            </a:r>
            <a:r>
              <a:rPr lang="fa-IR" sz="3600" dirty="0"/>
              <a:t>ریاضی در ابتدایی بر اساس آگاهی غیررسمی آنان از  مفاهیم عدد و شمارش استوار است و سیستمهای علامت گذاری و روشهای محاسبه رسمی توانایی آنهارا در بازنمایی و محاسبه اعداد را افزایش می دهد.</a:t>
            </a:r>
            <a:endParaRPr lang="en-US" sz="3600" dirty="0"/>
          </a:p>
          <a:p>
            <a:pPr algn="just" rtl="1"/>
            <a:r>
              <a:rPr lang="fa-IR" sz="3600" dirty="0"/>
              <a:t>در ابتدایی کودکان اطلاعات ریاضی مقدماتی را از طریق ترکیب تمرین مکرر استدلال کردن در باره مفاهیم عددی و آموزشی که راهبرد های موثر را به آنها انتقال می دهد اکتساب می کنند.</a:t>
            </a:r>
            <a:endParaRPr lang="en-US" sz="3600" dirty="0"/>
          </a:p>
          <a:p>
            <a:pPr algn="just" rtl="1"/>
            <a:endParaRPr lang="en-US" sz="36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50988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250" y="109728"/>
            <a:ext cx="8019288" cy="794512"/>
          </a:xfrm>
        </p:spPr>
        <p:txBody>
          <a:bodyPr>
            <a:noAutofit/>
          </a:bodyPr>
          <a:lstStyle/>
          <a:p>
            <a:pPr algn="ctr"/>
            <a:r>
              <a:rPr lang="fa-IR" b="1" dirty="0"/>
              <a:t>روشهای تدریس ریاضی :</a:t>
            </a:r>
            <a:r>
              <a:rPr lang="en-US" b="1" dirty="0"/>
              <a:t/>
            </a:r>
            <a:br>
              <a:rPr lang="en-US" b="1" dirty="0"/>
            </a:br>
            <a:endParaRPr lang="en-US" b="1" dirty="0"/>
          </a:p>
        </p:txBody>
      </p:sp>
      <p:sp>
        <p:nvSpPr>
          <p:cNvPr id="3" name="Content Placeholder 2"/>
          <p:cNvSpPr>
            <a:spLocks noGrp="1"/>
          </p:cNvSpPr>
          <p:nvPr>
            <p:ph idx="1"/>
          </p:nvPr>
        </p:nvSpPr>
        <p:spPr>
          <a:xfrm>
            <a:off x="155448" y="1580915"/>
            <a:ext cx="10360152" cy="4753865"/>
          </a:xfrm>
        </p:spPr>
        <p:txBody>
          <a:bodyPr>
            <a:noAutofit/>
          </a:bodyPr>
          <a:lstStyle/>
          <a:p>
            <a:pPr algn="just" rtl="1"/>
            <a:r>
              <a:rPr lang="fa-IR" sz="3200" dirty="0" smtClean="0"/>
              <a:t>1-تمرین </a:t>
            </a:r>
            <a:r>
              <a:rPr lang="fa-IR" sz="3200" dirty="0"/>
              <a:t>مهارتهای محاسبه 2- درک کردن عدد </a:t>
            </a:r>
            <a:r>
              <a:rPr lang="fa-IR" sz="3200" dirty="0" smtClean="0"/>
              <a:t>3- روش </a:t>
            </a:r>
            <a:r>
              <a:rPr lang="fa-IR" sz="3200" dirty="0"/>
              <a:t>مفیدتر ترکیب این دو روش </a:t>
            </a:r>
            <a:endParaRPr lang="en-US" sz="3200" dirty="0"/>
          </a:p>
          <a:p>
            <a:pPr algn="just" rtl="1"/>
            <a:r>
              <a:rPr lang="fa-IR" sz="3200" dirty="0"/>
              <a:t>کودکان ضعیف در ریاضی هنگام یادگیری ریاضی پایه از روش های دشوار استفاده یا سعی می کنند که پاسخ ها را خیلی زود از حافظه بازیابی کنند که باعث پاسخ غلط میشود چون راهبردها رابه قدر کافی برای اطمینان از اثربخشی آنها امتحان نکرده اند.</a:t>
            </a:r>
            <a:endParaRPr lang="en-US" sz="3200" dirty="0"/>
          </a:p>
          <a:p>
            <a:pPr algn="just" rtl="1"/>
            <a:endParaRPr lang="en-US" sz="32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22778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71" y="109728"/>
            <a:ext cx="10222173" cy="794512"/>
          </a:xfrm>
        </p:spPr>
        <p:txBody>
          <a:bodyPr>
            <a:noAutofit/>
          </a:bodyPr>
          <a:lstStyle/>
          <a:p>
            <a:pPr algn="ctr"/>
            <a:r>
              <a:rPr lang="fa-IR" sz="3200" b="1" dirty="0"/>
              <a:t>تفاوتهای فردی در رشد ذهنی</a:t>
            </a:r>
            <a:r>
              <a:rPr lang="fa-IR" sz="3200" b="1" dirty="0" smtClean="0"/>
              <a:t>:</a:t>
            </a:r>
            <a:br>
              <a:rPr lang="fa-IR" sz="3200" b="1" dirty="0" smtClean="0"/>
            </a:br>
            <a:r>
              <a:rPr lang="fa-IR" sz="3200" b="1" dirty="0" smtClean="0"/>
              <a:t> </a:t>
            </a:r>
            <a:r>
              <a:rPr lang="fa-IR" sz="3200" b="1" dirty="0"/>
              <a:t>تعریف و ارزیابی هوش </a:t>
            </a:r>
            <a:r>
              <a:rPr lang="fa-IR" sz="3200" b="1" dirty="0" smtClean="0"/>
              <a:t/>
            </a:r>
            <a:br>
              <a:rPr lang="fa-IR" sz="3200" b="1" dirty="0" smtClean="0"/>
            </a:br>
            <a:r>
              <a:rPr lang="en-US" sz="3200" b="1" dirty="0"/>
              <a:t/>
            </a:r>
            <a:br>
              <a:rPr lang="en-US" sz="3200" b="1" dirty="0"/>
            </a:br>
            <a:endParaRPr lang="en-US" sz="3200" b="1" dirty="0"/>
          </a:p>
        </p:txBody>
      </p:sp>
      <p:sp>
        <p:nvSpPr>
          <p:cNvPr id="3" name="Content Placeholder 2"/>
          <p:cNvSpPr>
            <a:spLocks noGrp="1"/>
          </p:cNvSpPr>
          <p:nvPr>
            <p:ph idx="1"/>
          </p:nvPr>
        </p:nvSpPr>
        <p:spPr>
          <a:xfrm>
            <a:off x="300249" y="1214651"/>
            <a:ext cx="11122927" cy="5069025"/>
          </a:xfrm>
        </p:spPr>
        <p:txBody>
          <a:bodyPr>
            <a:noAutofit/>
          </a:bodyPr>
          <a:lstStyle/>
          <a:p>
            <a:pPr algn="just" rtl="1"/>
            <a:r>
              <a:rPr lang="fa-IR" sz="2800" b="1" dirty="0"/>
              <a:t>تفاوتهای فردی در رشد ذهنی</a:t>
            </a:r>
            <a:r>
              <a:rPr lang="fa-IR" sz="2800" dirty="0"/>
              <a:t>:</a:t>
            </a:r>
            <a:endParaRPr lang="en-US" sz="2800" dirty="0"/>
          </a:p>
          <a:p>
            <a:pPr algn="just" rtl="1"/>
            <a:r>
              <a:rPr lang="fa-IR" sz="2800" dirty="0"/>
              <a:t>در سنین اواسط کودکی مربیان برای ارزیابی تفاوتهای فردی در رشد ذهنی بر آزمونهای هوش متکی هستند.در 6 سالگی هوشبهر پایدارتر شده و همبستگی متوسطی با پیشرفت تحصیلی دارد.</a:t>
            </a:r>
            <a:endParaRPr lang="en-US" sz="2800" dirty="0"/>
          </a:p>
          <a:p>
            <a:pPr algn="just" rtl="1"/>
            <a:r>
              <a:rPr lang="fa-IR" sz="2800" b="1" dirty="0" smtClean="0"/>
              <a:t>تعریف </a:t>
            </a:r>
            <a:r>
              <a:rPr lang="fa-IR" sz="2800" b="1" dirty="0"/>
              <a:t>و ارزیابی </a:t>
            </a:r>
            <a:r>
              <a:rPr lang="fa-IR" sz="2800" b="1" dirty="0" smtClean="0"/>
              <a:t>هوش </a:t>
            </a:r>
            <a:r>
              <a:rPr lang="fa-IR" sz="2800" dirty="0" smtClean="0"/>
              <a:t>:هوش </a:t>
            </a:r>
            <a:r>
              <a:rPr lang="fa-IR" sz="2800" dirty="0"/>
              <a:t>مجموعه ای از چندین توانایی است که همه آنها در آزمونهای هوش جاری منظور نشده اند. طراحان آزمونهای هوش از روشهای آماری پیچیده ای به نام تحلیل عاملی استفاده میکنند.</a:t>
            </a:r>
            <a:endParaRPr lang="en-US" sz="2800" dirty="0"/>
          </a:p>
          <a:p>
            <a:pPr algn="just" rtl="1"/>
            <a:r>
              <a:rPr lang="fa-IR" sz="2800" b="1" dirty="0"/>
              <a:t>تحلیل عاملی</a:t>
            </a:r>
            <a:r>
              <a:rPr lang="fa-IR" sz="2800" dirty="0"/>
              <a:t>: این روش مشخص می کند که کدام مواد آزمون با مواد همبستگی دارد. یعنی آزمون شوندگانی که در یک ماده از یک مجموعه، خوب عمل می کنند در مواد دیگر نیز عملکرد خوبی دارند.مجموعه های مجزا عوامل نامیده می شود که هر یک بیانگر یک توانایی </a:t>
            </a:r>
            <a:r>
              <a:rPr lang="fa-IR" sz="2800" dirty="0" smtClean="0"/>
              <a:t>است</a:t>
            </a:r>
            <a:endParaRPr lang="en-US" sz="2800"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07835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250" y="109728"/>
            <a:ext cx="8019288" cy="794512"/>
          </a:xfrm>
        </p:spPr>
        <p:txBody>
          <a:bodyPr>
            <a:noAutofit/>
          </a:bodyPr>
          <a:lstStyle/>
          <a:p>
            <a:pPr algn="ctr"/>
            <a:r>
              <a:rPr lang="fa-IR" sz="2800" b="1" dirty="0"/>
              <a:t>آزمون های هوش دوگروه هستند:</a:t>
            </a:r>
            <a:r>
              <a:rPr lang="en-US" sz="2800" b="1" dirty="0"/>
              <a:t/>
            </a:r>
            <a:br>
              <a:rPr lang="en-US" sz="2800" b="1" dirty="0"/>
            </a:br>
            <a:endParaRPr lang="en-US" sz="2800" b="1" dirty="0"/>
          </a:p>
        </p:txBody>
      </p:sp>
      <p:sp>
        <p:nvSpPr>
          <p:cNvPr id="3" name="Content Placeholder 2"/>
          <p:cNvSpPr>
            <a:spLocks noGrp="1"/>
          </p:cNvSpPr>
          <p:nvPr>
            <p:ph idx="1"/>
          </p:nvPr>
        </p:nvSpPr>
        <p:spPr>
          <a:xfrm>
            <a:off x="164592" y="904241"/>
            <a:ext cx="11149402" cy="5092202"/>
          </a:xfrm>
        </p:spPr>
        <p:txBody>
          <a:bodyPr>
            <a:noAutofit/>
          </a:bodyPr>
          <a:lstStyle/>
          <a:p>
            <a:pPr algn="justLow" rtl="1"/>
            <a:r>
              <a:rPr lang="fa-IR" sz="3200" b="1" dirty="0" smtClean="0"/>
              <a:t>1-آزمون </a:t>
            </a:r>
            <a:r>
              <a:rPr lang="fa-IR" sz="3200" b="1" dirty="0"/>
              <a:t>های گروهی</a:t>
            </a:r>
            <a:r>
              <a:rPr lang="fa-IR" sz="3200" dirty="0"/>
              <a:t>: به تعداد زیادی از دانش آموزان امکان می دهند تا دریک زمان آزمون شوندو معلمان با کمترین آموزش آنها را انجام می دهند.</a:t>
            </a:r>
            <a:endParaRPr lang="en-US" sz="3200" dirty="0"/>
          </a:p>
          <a:p>
            <a:pPr algn="justLow" rtl="1"/>
            <a:r>
              <a:rPr lang="fa-IR" sz="3200" b="1" dirty="0"/>
              <a:t> 2- آزمونهای </a:t>
            </a:r>
            <a:r>
              <a:rPr lang="fa-IR" sz="3200" b="1" dirty="0" smtClean="0"/>
              <a:t>فردی</a:t>
            </a:r>
            <a:r>
              <a:rPr lang="fa-IR" sz="3200" dirty="0" smtClean="0"/>
              <a:t>: </a:t>
            </a:r>
            <a:r>
              <a:rPr lang="fa-IR" sz="3200" dirty="0"/>
              <a:t>برای ارزیابی دقیق و برای برنامه ریزی آموزشی وبرای اجرا به آموزش و تجربه قابل ملاحظه ای نیاز دارند.آزمایشگر نه تنها به پاسخ های کودک توجه داردبلکه رفتار وی را نیز مشاهده می کند.که این مشاهدات می تواند اطلاعاتی در مورد اینکه آیا نمرات توانایی های کودکان رابه دقت منعکس می کند یا نه،ازدو آزمون استنفورد – بینه و سیمون برای تشخیص کودکان بسیار باهوش و تشخیص مشکلات یادگیری استفاده می شود.</a:t>
            </a:r>
            <a:endParaRPr lang="en-US" sz="3200" dirty="0"/>
          </a:p>
          <a:p>
            <a:pPr algn="justLow" rtl="1"/>
            <a:endParaRPr lang="en-US" sz="32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53160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3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250" y="109728"/>
            <a:ext cx="8019288" cy="794512"/>
          </a:xfrm>
        </p:spPr>
        <p:txBody>
          <a:bodyPr>
            <a:noAutofit/>
          </a:bodyPr>
          <a:lstStyle/>
          <a:p>
            <a:pPr algn="ctr"/>
            <a:r>
              <a:rPr lang="fa-IR" b="1" dirty="0" smtClean="0"/>
              <a:t>آزمون های هوش</a:t>
            </a:r>
            <a:endParaRPr lang="en-US" b="1" dirty="0"/>
          </a:p>
        </p:txBody>
      </p:sp>
      <p:sp>
        <p:nvSpPr>
          <p:cNvPr id="3" name="Content Placeholder 2"/>
          <p:cNvSpPr>
            <a:spLocks noGrp="1"/>
          </p:cNvSpPr>
          <p:nvPr>
            <p:ph idx="1"/>
          </p:nvPr>
        </p:nvSpPr>
        <p:spPr>
          <a:xfrm>
            <a:off x="164592" y="1242577"/>
            <a:ext cx="10360152" cy="4753865"/>
          </a:xfrm>
        </p:spPr>
        <p:txBody>
          <a:bodyPr>
            <a:noAutofit/>
          </a:bodyPr>
          <a:lstStyle/>
          <a:p>
            <a:pPr algn="just" rtl="1"/>
            <a:r>
              <a:rPr lang="fa-IR" sz="2800" dirty="0"/>
              <a:t>نوع جدید آزمون هوش موفق، </a:t>
            </a:r>
            <a:r>
              <a:rPr lang="fa-IR" sz="2800" b="1" dirty="0"/>
              <a:t>مقیاس هوشی استنفورد بینه </a:t>
            </a:r>
            <a:r>
              <a:rPr lang="fa-IR" sz="2800" dirty="0"/>
              <a:t>ویراست پنجم برای 2 تا بزرگسالی است</a:t>
            </a:r>
            <a:r>
              <a:rPr lang="fa-IR" sz="2800" dirty="0" smtClean="0"/>
              <a:t>.</a:t>
            </a:r>
          </a:p>
          <a:p>
            <a:pPr algn="just" rtl="1"/>
            <a:r>
              <a:rPr lang="fa-IR" sz="2800" dirty="0" smtClean="0"/>
              <a:t>علاوه </a:t>
            </a:r>
            <a:r>
              <a:rPr lang="fa-IR" sz="2800" dirty="0"/>
              <a:t>برهوش عمومی </a:t>
            </a:r>
            <a:r>
              <a:rPr lang="fa-IR" sz="2800" b="1" dirty="0"/>
              <a:t>پنج عامل عقلانی</a:t>
            </a:r>
            <a:r>
              <a:rPr lang="fa-IR" sz="2800" dirty="0"/>
              <a:t>: دانش عمومی،استدلال کمی( روی اطلاعاتی که بار فرهنگی دارند و واقیت گراهستند: واژگان و مسایل حساب)و  پردازش دیداری-فضایی، حافظه فعال و پردازش اطلاعات اساسی (سرعت تحلیل اطلاعات) سوگیری فرهنگی کمتری دارند وچون به اطلاعات تخصصی کمتری نیاز دارند.هرعامل شیوه کلامی و غیر کلا می دارد و در مجموع ده خرده آزمون دارد.</a:t>
            </a:r>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03336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250" y="109728"/>
            <a:ext cx="8019288" cy="794512"/>
          </a:xfrm>
        </p:spPr>
        <p:txBody>
          <a:bodyPr>
            <a:noAutofit/>
          </a:bodyPr>
          <a:lstStyle/>
          <a:p>
            <a:pPr algn="ctr"/>
            <a:r>
              <a:rPr lang="fa-IR" b="1" dirty="0" smtClean="0"/>
              <a:t>آزمون های هوش</a:t>
            </a:r>
            <a:endParaRPr lang="en-US" b="1" dirty="0"/>
          </a:p>
        </p:txBody>
      </p:sp>
      <p:sp>
        <p:nvSpPr>
          <p:cNvPr id="3" name="Content Placeholder 2"/>
          <p:cNvSpPr>
            <a:spLocks noGrp="1"/>
          </p:cNvSpPr>
          <p:nvPr>
            <p:ph idx="1"/>
          </p:nvPr>
        </p:nvSpPr>
        <p:spPr>
          <a:xfrm>
            <a:off x="164592" y="1242577"/>
            <a:ext cx="10360152" cy="4753865"/>
          </a:xfrm>
        </p:spPr>
        <p:txBody>
          <a:bodyPr>
            <a:noAutofit/>
          </a:bodyPr>
          <a:lstStyle/>
          <a:p>
            <a:pPr algn="just" rtl="1"/>
            <a:r>
              <a:rPr lang="fa-IR" sz="3600" b="1" dirty="0"/>
              <a:t>مقیاس هوشی وکسلربرای کودکان (</a:t>
            </a:r>
            <a:r>
              <a:rPr lang="en-US" sz="3600" b="1" dirty="0" err="1"/>
              <a:t>wisc</a:t>
            </a:r>
            <a:r>
              <a:rPr lang="en-US" sz="3600" b="1" dirty="0"/>
              <a:t>-i</a:t>
            </a:r>
            <a:r>
              <a:rPr lang="en-US" sz="3600" dirty="0"/>
              <a:t>v</a:t>
            </a:r>
            <a:r>
              <a:rPr lang="fa-IR" sz="3600" b="1" dirty="0"/>
              <a:t>)</a:t>
            </a:r>
            <a:r>
              <a:rPr lang="fa-IR" sz="3600" dirty="0"/>
              <a:t> : آزمون هوش عمومی و چهارعامل گسترده: استدلال کلامی، استدلال ادراکی(یا دیداری-فضایی)،حافظه فعال و سرعت </a:t>
            </a:r>
            <a:r>
              <a:rPr lang="fa-IR" sz="3600" dirty="0" smtClean="0"/>
              <a:t>پردازش و </a:t>
            </a:r>
            <a:r>
              <a:rPr lang="fa-IR" sz="3600" dirty="0"/>
              <a:t>هرکدام دارای دو یاسه خرده آزمون که در مجموع 10 نمره مجزادارد و به دانش وابسته به فرهنگ ( روی استدلال کلامی  )کم بها داده و از لحاظ فرهنگی بسیار منصفانه است.</a:t>
            </a:r>
            <a:endParaRPr lang="en-US" sz="36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32653" y="4375730"/>
            <a:ext cx="487363" cy="487363"/>
          </a:xfrm>
          <a:prstGeom prst="rect">
            <a:avLst/>
          </a:prstGeom>
        </p:spPr>
      </p:pic>
    </p:spTree>
    <p:extLst>
      <p:ext uri="{BB962C8B-B14F-4D97-AF65-F5344CB8AC3E}">
        <p14:creationId xmlns:p14="http://schemas.microsoft.com/office/powerpoint/2010/main" val="1810793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319" y="109728"/>
            <a:ext cx="10167581" cy="794512"/>
          </a:xfrm>
        </p:spPr>
        <p:txBody>
          <a:bodyPr>
            <a:noAutofit/>
          </a:bodyPr>
          <a:lstStyle/>
          <a:p>
            <a:pPr algn="ctr"/>
            <a:r>
              <a:rPr lang="fa-IR" b="1" dirty="0" smtClean="0"/>
              <a:t>تعریف هوش</a:t>
            </a:r>
            <a:br>
              <a:rPr lang="fa-IR" b="1" dirty="0" smtClean="0"/>
            </a:br>
            <a:r>
              <a:rPr lang="fa-IR" b="1" dirty="0" smtClean="0"/>
              <a:t>تلاشهای </a:t>
            </a:r>
            <a:r>
              <a:rPr lang="fa-IR" b="1" dirty="0"/>
              <a:t>جدیدبرای تعریف هوش</a:t>
            </a:r>
            <a:r>
              <a:rPr lang="en-US" dirty="0"/>
              <a:t/>
            </a:r>
            <a:br>
              <a:rPr lang="en-US" dirty="0"/>
            </a:br>
            <a:endParaRPr lang="en-US" b="1" dirty="0"/>
          </a:p>
        </p:txBody>
      </p:sp>
      <p:sp>
        <p:nvSpPr>
          <p:cNvPr id="3" name="Content Placeholder 2"/>
          <p:cNvSpPr>
            <a:spLocks noGrp="1"/>
          </p:cNvSpPr>
          <p:nvPr>
            <p:ph idx="1"/>
          </p:nvPr>
        </p:nvSpPr>
        <p:spPr>
          <a:xfrm>
            <a:off x="382137" y="1583140"/>
            <a:ext cx="10822675" cy="4413302"/>
          </a:xfrm>
        </p:spPr>
        <p:txBody>
          <a:bodyPr>
            <a:noAutofit/>
          </a:bodyPr>
          <a:lstStyle/>
          <a:p>
            <a:pPr algn="just" rtl="1"/>
            <a:r>
              <a:rPr lang="fa-IR" sz="3200" b="1" dirty="0" smtClean="0"/>
              <a:t>هوش </a:t>
            </a:r>
            <a:r>
              <a:rPr lang="fa-IR" sz="3200" b="1" dirty="0"/>
              <a:t>سه جزئی استرنبرگ </a:t>
            </a:r>
            <a:r>
              <a:rPr lang="fa-IR" sz="3200" dirty="0"/>
              <a:t>که شامل سه هوش کلی و تاثیرگذار برهم </a:t>
            </a:r>
            <a:endParaRPr lang="en-US" sz="3200" dirty="0"/>
          </a:p>
          <a:p>
            <a:pPr algn="just" rtl="1"/>
            <a:r>
              <a:rPr lang="fa-IR" sz="3200" dirty="0"/>
              <a:t> </a:t>
            </a:r>
            <a:r>
              <a:rPr lang="fa-IR" sz="3200" b="1" dirty="0"/>
              <a:t>1- هوش </a:t>
            </a:r>
            <a:r>
              <a:rPr lang="fa-IR" sz="3200" b="1" dirty="0" smtClean="0"/>
              <a:t>تحلیلی:</a:t>
            </a:r>
            <a:r>
              <a:rPr lang="fa-IR" sz="3200" dirty="0" smtClean="0"/>
              <a:t>متشکل </a:t>
            </a:r>
            <a:r>
              <a:rPr lang="fa-IR" sz="3200" dirty="0"/>
              <a:t>از عناصر پردازش اطلاعات : 1- زیر بنای تمام اعمال هوشمندانه است 2- به کاربردن راهبردها3- پرداختن به خودگردانی</a:t>
            </a:r>
            <a:endParaRPr lang="en-US" sz="3200" dirty="0"/>
          </a:p>
          <a:p>
            <a:pPr algn="just" rtl="1"/>
            <a:r>
              <a:rPr lang="fa-IR" sz="3200" dirty="0"/>
              <a:t>مثل کودکان در جوامع قبیله ای و روستایی که دردانش مدرسه ای عملکرد خوبی ندارند اما در موقعیت های خارج از مدرسه اطلاعاتی را پردازش می کنندکه کودکان شهری و جوامع پیشرفته آنها را دشوار می دانند.</a:t>
            </a:r>
            <a:endParaRPr lang="en-US" sz="3200"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65039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4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250" y="109728"/>
            <a:ext cx="8019288" cy="794512"/>
          </a:xfrm>
        </p:spPr>
        <p:txBody>
          <a:bodyPr>
            <a:noAutofit/>
          </a:bodyPr>
          <a:lstStyle/>
          <a:p>
            <a:pPr algn="ctr"/>
            <a:r>
              <a:rPr lang="fa-IR" b="1" dirty="0"/>
              <a:t>هوش سه جزئی استرنبرگ</a:t>
            </a:r>
            <a:endParaRPr lang="en-US" b="1" dirty="0"/>
          </a:p>
        </p:txBody>
      </p:sp>
      <p:sp>
        <p:nvSpPr>
          <p:cNvPr id="3" name="Content Placeholder 2"/>
          <p:cNvSpPr>
            <a:spLocks noGrp="1"/>
          </p:cNvSpPr>
          <p:nvPr>
            <p:ph idx="1"/>
          </p:nvPr>
        </p:nvSpPr>
        <p:spPr>
          <a:xfrm>
            <a:off x="164592" y="1242577"/>
            <a:ext cx="10360152" cy="4753865"/>
          </a:xfrm>
        </p:spPr>
        <p:txBody>
          <a:bodyPr>
            <a:noAutofit/>
          </a:bodyPr>
          <a:lstStyle/>
          <a:p>
            <a:pPr algn="just" rtl="1"/>
            <a:r>
              <a:rPr lang="fa-IR" sz="3600" b="1" dirty="0"/>
              <a:t>2-</a:t>
            </a:r>
            <a:r>
              <a:rPr lang="fa-IR" sz="3600" dirty="0"/>
              <a:t> </a:t>
            </a:r>
            <a:r>
              <a:rPr lang="fa-IR" sz="3600" b="1" dirty="0"/>
              <a:t>هوش خلاق</a:t>
            </a:r>
            <a:r>
              <a:rPr lang="fa-IR" sz="3600" dirty="0"/>
              <a:t>، توانایی حل مسائل جدید: در هر موقعیتی نه تنها به پردازش اطلاعات آشنا بلکه به پیدا کردن راه حل های مناسب برای مسئله های جدید نیز بستگی دارد افراد خلاق: 1- حل مسائل تازه 2- خودکار کردن مهارتهای پردازش اطلاعات خود به شیوه ای بسیار موثرکه باعث می شودحافظه فعال برای جنبه های پیچیده تر موقعیت آزاد شود.</a:t>
            </a:r>
            <a:endParaRPr lang="en-US" sz="3600" dirty="0"/>
          </a:p>
          <a:p>
            <a:pPr lvl="0" algn="just" rtl="1"/>
            <a:endParaRPr lang="en-US" sz="36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451839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420" y="0"/>
            <a:ext cx="8462956" cy="794512"/>
          </a:xfrm>
        </p:spPr>
        <p:txBody>
          <a:bodyPr>
            <a:noAutofit/>
          </a:bodyPr>
          <a:lstStyle/>
          <a:p>
            <a:pPr algn="ctr"/>
            <a:r>
              <a:rPr lang="fa-IR" b="1" dirty="0" smtClean="0"/>
              <a:t>هوش سه جزئی استرنبرگ</a:t>
            </a:r>
            <a:br>
              <a:rPr lang="fa-IR" b="1" dirty="0" smtClean="0"/>
            </a:br>
            <a:r>
              <a:rPr lang="fa-IR" b="1" dirty="0" smtClean="0"/>
              <a:t> </a:t>
            </a:r>
            <a:r>
              <a:rPr lang="fa-IR" b="1" dirty="0"/>
              <a:t>هوش </a:t>
            </a:r>
            <a:r>
              <a:rPr lang="fa-IR" b="1" dirty="0" smtClean="0"/>
              <a:t>عملی</a:t>
            </a:r>
            <a:br>
              <a:rPr lang="fa-IR" b="1" dirty="0" smtClean="0"/>
            </a:br>
            <a:endParaRPr lang="en-US" b="1" dirty="0"/>
          </a:p>
        </p:txBody>
      </p:sp>
      <p:sp>
        <p:nvSpPr>
          <p:cNvPr id="3" name="Content Placeholder 2"/>
          <p:cNvSpPr>
            <a:spLocks noGrp="1"/>
          </p:cNvSpPr>
          <p:nvPr>
            <p:ph idx="1"/>
          </p:nvPr>
        </p:nvSpPr>
        <p:spPr>
          <a:xfrm>
            <a:off x="195618" y="1241946"/>
            <a:ext cx="11404979" cy="4367284"/>
          </a:xfrm>
        </p:spPr>
        <p:txBody>
          <a:bodyPr>
            <a:noAutofit/>
          </a:bodyPr>
          <a:lstStyle/>
          <a:p>
            <a:pPr algn="justLow" rtl="1"/>
            <a:r>
              <a:rPr lang="fa-IR" sz="3200" dirty="0"/>
              <a:t> </a:t>
            </a:r>
            <a:r>
              <a:rPr lang="fa-IR" sz="3200" b="1" dirty="0"/>
              <a:t>3- هوش عملی</a:t>
            </a:r>
            <a:r>
              <a:rPr lang="fa-IR" sz="3200" dirty="0"/>
              <a:t>: 1-هوش فعالیتی عملی و هدف گرا به سمت سازگاری با محیط و شکل دادن و انتخاب آنها گرایش داردتنظیم تفکر با نیازها و ضروریات زندگی روزمره تطابق پیدا کرده ودر صورت عدم سازگاری با موقعیت سعی برتغییر شکل آن دارند تا نیازهای خود را برآورده سازند اگر نتوانند شکل دهند موقعیت های تازه ای را انتخاب می کنند که با مهارتها ، ارزشهایا هدفهای آنها بهتر </a:t>
            </a:r>
            <a:r>
              <a:rPr lang="fa-IR" sz="3200" dirty="0" smtClean="0"/>
              <a:t>هماهنگ باشد</a:t>
            </a:r>
            <a:r>
              <a:rPr lang="fa-IR" sz="3200" dirty="0"/>
              <a:t>.</a:t>
            </a:r>
            <a:endParaRPr lang="en-US" sz="3200"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54936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xp\My Documents\Downloads\khodaya.jpg"/>
          <p:cNvPicPr>
            <a:picLocks noChangeAspect="1" noChangeArrowheads="1"/>
          </p:cNvPicPr>
          <p:nvPr/>
        </p:nvPicPr>
        <p:blipFill>
          <a:blip r:embed="rId2"/>
          <a:srcRect/>
          <a:stretch>
            <a:fillRect/>
          </a:stretch>
        </p:blipFill>
        <p:spPr bwMode="auto">
          <a:xfrm>
            <a:off x="1828801" y="990601"/>
            <a:ext cx="8255611" cy="5181599"/>
          </a:xfrm>
          <a:prstGeom prst="rect">
            <a:avLst/>
          </a:prstGeom>
          <a:noFill/>
        </p:spPr>
      </p:pic>
    </p:spTree>
    <p:extLst>
      <p:ext uri="{BB962C8B-B14F-4D97-AF65-F5344CB8AC3E}">
        <p14:creationId xmlns:p14="http://schemas.microsoft.com/office/powerpoint/2010/main" val="132652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632" y="-45720"/>
            <a:ext cx="8951976" cy="794512"/>
          </a:xfrm>
        </p:spPr>
        <p:txBody>
          <a:bodyPr>
            <a:noAutofit/>
          </a:bodyPr>
          <a:lstStyle/>
          <a:p>
            <a:pPr algn="ctr"/>
            <a:r>
              <a:rPr lang="fa-IR" b="1" dirty="0"/>
              <a:t>هوش </a:t>
            </a:r>
            <a:r>
              <a:rPr lang="fa-IR" b="1" dirty="0" smtClean="0"/>
              <a:t>عملی</a:t>
            </a:r>
            <a:r>
              <a:rPr lang="fa-IR" b="1" dirty="0"/>
              <a:t/>
            </a:r>
            <a:br>
              <a:rPr lang="fa-IR" b="1" dirty="0"/>
            </a:br>
            <a:endParaRPr lang="en-US" b="1" dirty="0"/>
          </a:p>
        </p:txBody>
      </p:sp>
      <p:sp>
        <p:nvSpPr>
          <p:cNvPr id="3" name="Content Placeholder 2"/>
          <p:cNvSpPr>
            <a:spLocks noGrp="1"/>
          </p:cNvSpPr>
          <p:nvPr>
            <p:ph idx="1"/>
          </p:nvPr>
        </p:nvSpPr>
        <p:spPr>
          <a:xfrm>
            <a:off x="246888" y="904240"/>
            <a:ext cx="10616184" cy="4753865"/>
          </a:xfrm>
        </p:spPr>
        <p:txBody>
          <a:bodyPr>
            <a:noAutofit/>
          </a:bodyPr>
          <a:lstStyle/>
          <a:p>
            <a:pPr algn="just" rtl="1"/>
            <a:r>
              <a:rPr lang="fa-IR" sz="2800" dirty="0" smtClean="0"/>
              <a:t>2- رفتارهوشمندانه هرگز از فرهنگ مستقل نیست و کودکان دارای سوابق خاص می توانند در آزمونهای هوش خوب عمل می کنند و براحتی با شرایط آزمون و تکالیف سازگارشوندو برعکس بعضی موقعیت آزمون را بد برداشت کرده و یا رد کنند و لی کودکان توانایی های پیشرفته ای در زندگی روزمره از جمله نقل داستان فعالیتهای هنری پیچیده و تعاملهای ماهرانه با دیگران.</a:t>
            </a:r>
          </a:p>
          <a:p>
            <a:pPr algn="just" rtl="1"/>
            <a:r>
              <a:rPr lang="fa-IR" sz="2800" dirty="0"/>
              <a:t>استرنبرگ: رفتارهوشمندانه خارج از فرهنگ نیست و این رفتارها محدودیتهای آزمونهای هوش جاری را روشن میکندمثال: شکل های عملی خارج از مدرسه هوش، برای موفقیت در زندگی حیاتی بوده و تفاوت بین فرهنگها از نظر رفتارهای هوشمندانه را توضیح می دهد.</a:t>
            </a:r>
            <a:endParaRPr lang="en-US" sz="2800"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14036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632" y="-45720"/>
            <a:ext cx="8951976" cy="794512"/>
          </a:xfrm>
        </p:spPr>
        <p:txBody>
          <a:bodyPr>
            <a:noAutofit/>
          </a:bodyPr>
          <a:lstStyle/>
          <a:p>
            <a:pPr algn="ctr"/>
            <a:r>
              <a:rPr lang="fa-IR" b="1" dirty="0"/>
              <a:t>نظریه های هوش های چندگانه </a:t>
            </a:r>
            <a:r>
              <a:rPr lang="fa-IR" b="1" dirty="0" smtClean="0"/>
              <a:t>گاردنر</a:t>
            </a:r>
            <a:r>
              <a:rPr lang="en-US" b="1" dirty="0"/>
              <a:t/>
            </a:r>
            <a:br>
              <a:rPr lang="en-US" b="1" dirty="0"/>
            </a:br>
            <a:endParaRPr lang="en-US" b="1" dirty="0"/>
          </a:p>
        </p:txBody>
      </p:sp>
      <p:sp>
        <p:nvSpPr>
          <p:cNvPr id="3" name="Content Placeholder 2"/>
          <p:cNvSpPr>
            <a:spLocks noGrp="1"/>
          </p:cNvSpPr>
          <p:nvPr>
            <p:ph idx="1"/>
          </p:nvPr>
        </p:nvSpPr>
        <p:spPr>
          <a:xfrm>
            <a:off x="484632" y="1087129"/>
            <a:ext cx="10597896" cy="4909313"/>
          </a:xfrm>
        </p:spPr>
        <p:txBody>
          <a:bodyPr>
            <a:noAutofit/>
          </a:bodyPr>
          <a:lstStyle/>
          <a:p>
            <a:pPr algn="just" rtl="1"/>
            <a:r>
              <a:rPr lang="fa-IR" sz="2800" b="1" dirty="0" smtClean="0"/>
              <a:t>هوش</a:t>
            </a:r>
            <a:r>
              <a:rPr lang="fa-IR" sz="2800" dirty="0" smtClean="0"/>
              <a:t> </a:t>
            </a:r>
            <a:r>
              <a:rPr lang="fa-IR" sz="2800" dirty="0"/>
              <a:t>را برحسب مجموعه مجزای عملیات پردازش تعریف میکند که به افراد امکان فعالیتهای گسترده را می دهدکه از لحاظ فرهنگی </a:t>
            </a:r>
            <a:r>
              <a:rPr lang="fa-IR" sz="2800" dirty="0" smtClean="0"/>
              <a:t>ارزشمندند.گاردنربا ردکردن </a:t>
            </a:r>
            <a:r>
              <a:rPr lang="fa-IR" sz="2800" dirty="0"/>
              <a:t>هوش عمومی حداقل </a:t>
            </a:r>
            <a:r>
              <a:rPr lang="fa-IR" sz="2800" b="1" dirty="0"/>
              <a:t>هشت هوش </a:t>
            </a:r>
            <a:r>
              <a:rPr lang="fa-IR" sz="2800" dirty="0"/>
              <a:t>را مطرح کرده:</a:t>
            </a:r>
            <a:endParaRPr lang="en-US" sz="2800" dirty="0"/>
          </a:p>
          <a:p>
            <a:pPr algn="just" rtl="1"/>
            <a:r>
              <a:rPr lang="fa-IR" sz="2800" b="1" dirty="0"/>
              <a:t>1- زبانی: </a:t>
            </a:r>
            <a:r>
              <a:rPr lang="fa-IR" sz="2800" dirty="0"/>
              <a:t>حساسیت به صداها ریتم ها و معنی کلمات، شغل: شاعر و روزنامه نگار</a:t>
            </a:r>
            <a:endParaRPr lang="en-US" sz="2800" dirty="0"/>
          </a:p>
          <a:p>
            <a:pPr algn="just" rtl="1"/>
            <a:r>
              <a:rPr lang="fa-IR" sz="2800" b="1" dirty="0"/>
              <a:t>2- منطقی- ریاضی: </a:t>
            </a:r>
            <a:r>
              <a:rPr lang="fa-IR" sz="2800" dirty="0"/>
              <a:t>حساسیت به الگوهای منطقی یاعددی و توانایی تشخیص آنهاو درک زنجیره طولانی استدلال منطقی،شغل: ریاضیدان</a:t>
            </a:r>
            <a:endParaRPr lang="en-US" sz="2800" dirty="0"/>
          </a:p>
          <a:p>
            <a:pPr algn="just" rtl="1"/>
            <a:r>
              <a:rPr lang="fa-IR" sz="2800" b="1" dirty="0"/>
              <a:t>3- موسیقیایی: </a:t>
            </a:r>
            <a:r>
              <a:rPr lang="fa-IR" sz="2800" dirty="0"/>
              <a:t>توانایی تولید و درک کردن دانگ، ریتم(ملودی) و کیفیت هنری شکلهای بیانگری موسیقی ، شغل نوازنده و آهنگساز</a:t>
            </a:r>
            <a:endParaRPr lang="en-US" sz="2800" dirty="0"/>
          </a:p>
          <a:p>
            <a:pPr lvl="0" algn="just" rtl="1"/>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41540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632" y="-45720"/>
            <a:ext cx="8951976" cy="794512"/>
          </a:xfrm>
        </p:spPr>
        <p:txBody>
          <a:bodyPr>
            <a:noAutofit/>
          </a:bodyPr>
          <a:lstStyle/>
          <a:p>
            <a:pPr algn="ctr"/>
            <a:r>
              <a:rPr lang="fa-IR" b="1" dirty="0"/>
              <a:t>نظریه های هوش های چندگانه </a:t>
            </a:r>
            <a:r>
              <a:rPr lang="fa-IR" b="1" dirty="0" smtClean="0"/>
              <a:t>گاردنر</a:t>
            </a:r>
            <a:r>
              <a:rPr lang="en-US" dirty="0"/>
              <a:t/>
            </a:r>
            <a:br>
              <a:rPr lang="en-US" dirty="0"/>
            </a:br>
            <a:endParaRPr lang="en-US" b="1" dirty="0"/>
          </a:p>
        </p:txBody>
      </p:sp>
      <p:sp>
        <p:nvSpPr>
          <p:cNvPr id="3" name="Content Placeholder 2"/>
          <p:cNvSpPr>
            <a:spLocks noGrp="1"/>
          </p:cNvSpPr>
          <p:nvPr>
            <p:ph idx="1"/>
          </p:nvPr>
        </p:nvSpPr>
        <p:spPr>
          <a:xfrm>
            <a:off x="338328" y="1178560"/>
            <a:ext cx="10597896" cy="4909313"/>
          </a:xfrm>
        </p:spPr>
        <p:txBody>
          <a:bodyPr>
            <a:noAutofit/>
          </a:bodyPr>
          <a:lstStyle/>
          <a:p>
            <a:pPr algn="just" rtl="1"/>
            <a:r>
              <a:rPr lang="fa-IR" sz="2800" b="1" dirty="0"/>
              <a:t>4- فضایی: </a:t>
            </a:r>
            <a:r>
              <a:rPr lang="fa-IR" sz="2800" dirty="0"/>
              <a:t>توانایی درک کردن دقیق دنیای دیداری- فضایی، تغییر شکل دادن این ادراکها و بازآفرینی جنبه هایی از تجربه دیداری در غیاب محرک های مربوطه، شغل: مجسمه ساز، دریانورد</a:t>
            </a:r>
            <a:endParaRPr lang="en-US" sz="2800" dirty="0"/>
          </a:p>
          <a:p>
            <a:pPr algn="just" rtl="1"/>
            <a:r>
              <a:rPr lang="fa-IR" sz="2800" b="1" dirty="0"/>
              <a:t>5- بدنی- جنبشی: </a:t>
            </a:r>
            <a:r>
              <a:rPr lang="fa-IR" sz="2800" dirty="0" smtClean="0"/>
              <a:t>توانایی </a:t>
            </a:r>
            <a:r>
              <a:rPr lang="fa-IR" sz="2800" dirty="0"/>
              <a:t>استفاده کردن ماهرانه ازبدن برای مقاصد نمایشی و هدفمند، </a:t>
            </a:r>
            <a:r>
              <a:rPr lang="fa-IR" sz="2800" dirty="0" smtClean="0"/>
              <a:t>توانایی </a:t>
            </a:r>
            <a:r>
              <a:rPr lang="fa-IR" sz="2800" dirty="0"/>
              <a:t>نگه داشتن ماهرانه </a:t>
            </a:r>
            <a:r>
              <a:rPr lang="fa-IR" sz="2800" dirty="0" smtClean="0"/>
              <a:t>اشیاء، شغل ورزشکار و رقاص و کسانیکه حرکات نمایشی در سیرکها انجام میدهند.</a:t>
            </a:r>
            <a:endParaRPr lang="en-US" sz="2800" dirty="0"/>
          </a:p>
          <a:p>
            <a:pPr algn="just" rtl="1"/>
            <a:r>
              <a:rPr lang="fa-IR" sz="2800" b="1" dirty="0"/>
              <a:t>6- طبیعت گرا: </a:t>
            </a:r>
            <a:r>
              <a:rPr lang="fa-IR" sz="2800" dirty="0"/>
              <a:t>توانایی تشخیص دادن وطبقه بندی انواع حیوانات، موادمعدنی و گیاهان ، شغل: زیست شناس</a:t>
            </a:r>
            <a:endParaRPr lang="en-US" sz="2800" dirty="0"/>
          </a:p>
          <a:p>
            <a:pPr algn="just" rtl="1"/>
            <a:r>
              <a:rPr lang="fa-IR" sz="2800" b="1" dirty="0"/>
              <a:t>7- میان فردی: </a:t>
            </a:r>
            <a:r>
              <a:rPr lang="fa-IR" sz="2800" dirty="0"/>
              <a:t>توانایی تشخیص دادن و پاسخ دادن و پاسخ مناسب دادن به خلق و خوها، انگیزش ها و مقاصد دیگران، شغل: درمانگر، فروشنده</a:t>
            </a:r>
            <a:endParaRPr lang="en-US" sz="2800"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34405" y="4117213"/>
            <a:ext cx="487363" cy="487363"/>
          </a:xfrm>
          <a:prstGeom prst="rect">
            <a:avLst/>
          </a:prstGeom>
        </p:spPr>
      </p:pic>
    </p:spTree>
    <p:extLst>
      <p:ext uri="{BB962C8B-B14F-4D97-AF65-F5344CB8AC3E}">
        <p14:creationId xmlns:p14="http://schemas.microsoft.com/office/powerpoint/2010/main" val="3424317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5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632" y="-45720"/>
            <a:ext cx="8951976" cy="794512"/>
          </a:xfrm>
        </p:spPr>
        <p:txBody>
          <a:bodyPr>
            <a:noAutofit/>
          </a:bodyPr>
          <a:lstStyle/>
          <a:p>
            <a:pPr algn="ctr"/>
            <a:r>
              <a:rPr lang="fa-IR" b="1" dirty="0"/>
              <a:t>نظریه های هوش های چندگانه </a:t>
            </a:r>
            <a:r>
              <a:rPr lang="fa-IR" b="1" dirty="0" smtClean="0"/>
              <a:t>گاردنر</a:t>
            </a:r>
            <a:r>
              <a:rPr lang="en-US" dirty="0"/>
              <a:t/>
            </a:r>
            <a:br>
              <a:rPr lang="en-US" dirty="0"/>
            </a:br>
            <a:endParaRPr lang="en-US" b="1" dirty="0"/>
          </a:p>
        </p:txBody>
      </p:sp>
      <p:sp>
        <p:nvSpPr>
          <p:cNvPr id="3" name="Content Placeholder 2"/>
          <p:cNvSpPr>
            <a:spLocks noGrp="1"/>
          </p:cNvSpPr>
          <p:nvPr>
            <p:ph idx="1"/>
          </p:nvPr>
        </p:nvSpPr>
        <p:spPr>
          <a:xfrm>
            <a:off x="338328" y="1178560"/>
            <a:ext cx="10597896" cy="4909313"/>
          </a:xfrm>
        </p:spPr>
        <p:txBody>
          <a:bodyPr>
            <a:noAutofit/>
          </a:bodyPr>
          <a:lstStyle/>
          <a:p>
            <a:pPr algn="just" rtl="1"/>
            <a:r>
              <a:rPr lang="fa-IR" sz="3200" b="1" dirty="0" smtClean="0"/>
              <a:t>8- </a:t>
            </a:r>
            <a:r>
              <a:rPr lang="fa-IR" sz="3200" b="1" dirty="0"/>
              <a:t>درون فردی: </a:t>
            </a:r>
            <a:r>
              <a:rPr lang="fa-IR" sz="3200" dirty="0"/>
              <a:t>توانایی تشخیص دادن احساس های درونی پیچیده و استفاده از آنها برای هدایت کردن رفتارخویشتن، آگاهی از توانایی ها، ضعف ها، امیال و هوش خویشتن، شغل: فردی که خودآگاهی دقیق و مفصلی دارد.</a:t>
            </a:r>
            <a:endParaRPr lang="en-US" sz="3200" dirty="0"/>
          </a:p>
          <a:p>
            <a:pPr algn="just" rtl="1"/>
            <a:r>
              <a:rPr lang="fa-IR" sz="3200" b="1" dirty="0"/>
              <a:t>گاردنر</a:t>
            </a:r>
            <a:r>
              <a:rPr lang="fa-IR" sz="3200" dirty="0"/>
              <a:t>:هر هوش مبنای زیستی منحصر به فرد، روند رشد مجزا و عملکرد های تخصصی متفاوت دارد.</a:t>
            </a:r>
            <a:endParaRPr lang="en-US" sz="3200" dirty="0"/>
          </a:p>
          <a:p>
            <a:pPr algn="just" rtl="1"/>
            <a:r>
              <a:rPr lang="fa-IR" sz="3200" dirty="0"/>
              <a:t>برای تبدیل هر توانایی یا پتانسیل خام به نقش اجتماعی پخته فرایند طولانی تحصیلات ضروری است . ارزش های فرهنگی و فرصت های یادگیری بر درجه تحقق توانایی های عقلانی و نحوه ابراز آنها تاثیر دارند.</a:t>
            </a:r>
            <a:endParaRPr lang="en-US" sz="3200"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33919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11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528" y="72117"/>
            <a:ext cx="9811512" cy="794512"/>
          </a:xfrm>
        </p:spPr>
        <p:txBody>
          <a:bodyPr>
            <a:noAutofit/>
          </a:bodyPr>
          <a:lstStyle/>
          <a:p>
            <a:pPr algn="ctr"/>
            <a:r>
              <a:rPr lang="fa-IR" b="1" dirty="0" smtClean="0"/>
              <a:t>نکات قوت وضعف نظریه هوش گاردنر</a:t>
            </a:r>
            <a:endParaRPr lang="en-US" b="1" dirty="0"/>
          </a:p>
        </p:txBody>
      </p:sp>
      <p:sp>
        <p:nvSpPr>
          <p:cNvPr id="3" name="Content Placeholder 2"/>
          <p:cNvSpPr>
            <a:spLocks noGrp="1"/>
          </p:cNvSpPr>
          <p:nvPr>
            <p:ph idx="1"/>
          </p:nvPr>
        </p:nvSpPr>
        <p:spPr>
          <a:xfrm>
            <a:off x="402336" y="748792"/>
            <a:ext cx="10597896" cy="4909313"/>
          </a:xfrm>
        </p:spPr>
        <p:txBody>
          <a:bodyPr>
            <a:noAutofit/>
          </a:bodyPr>
          <a:lstStyle/>
          <a:p>
            <a:pPr algn="just" rtl="1"/>
            <a:r>
              <a:rPr lang="fa-IR" sz="2800" b="1" dirty="0"/>
              <a:t>نکته ضعف: </a:t>
            </a:r>
            <a:r>
              <a:rPr lang="fa-IR" sz="2800" dirty="0"/>
              <a:t>فهرست توانایی ها نیاز به تحقیق است و شواهد عصبی برای استقلال این توانایی ها ضعیف هستند. افراد سرآمد دارای توانایی هایی هستند که به زمینه خاصی محدود نمی شودو پژوهش ها درموردآزمونهای هوش نشانگر این است که هوشهای زبانی ، منطقی، ریاضی و فضایی ویژگی های مشترک دارند.</a:t>
            </a:r>
            <a:endParaRPr lang="en-US" sz="2800" dirty="0"/>
          </a:p>
          <a:p>
            <a:pPr algn="just" rtl="1"/>
            <a:r>
              <a:rPr lang="fa-IR" sz="2800" b="1" dirty="0"/>
              <a:t>نکته قوت: </a:t>
            </a:r>
            <a:r>
              <a:rPr lang="fa-IR" sz="2800" dirty="0"/>
              <a:t>توجه گاردنر به چند توانایی جلب شده که توسط آزمون های هوش ارزیابی می شود( میان فردی و درون فردی) که برای برقراری رابطه با افرادو درک خویشتن است و پژوهشگران سعی دارند  این توانایی هاکه  برای زندگی رضایت بخش و موفق ضروری هستند تعریف، ارزیابی و تقویت کنند مثل هوش هیجانی و هوش اجتماعی.</a:t>
            </a:r>
            <a:endParaRPr lang="en-US" sz="2800"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227306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5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528" y="72117"/>
            <a:ext cx="9811512" cy="794512"/>
          </a:xfrm>
        </p:spPr>
        <p:txBody>
          <a:bodyPr>
            <a:noAutofit/>
          </a:bodyPr>
          <a:lstStyle/>
          <a:p>
            <a:pPr algn="ctr"/>
            <a:r>
              <a:rPr lang="fa-IR" b="1" dirty="0"/>
              <a:t>توجیه کردن تفاوتهای فردی و گروهی در </a:t>
            </a:r>
            <a:r>
              <a:rPr lang="fa-IR" b="1" dirty="0" smtClean="0"/>
              <a:t>هوشبهر</a:t>
            </a:r>
            <a:r>
              <a:rPr lang="en-US" dirty="0"/>
              <a:t/>
            </a:r>
            <a:br>
              <a:rPr lang="en-US" dirty="0"/>
            </a:br>
            <a:r>
              <a:rPr lang="en-US" b="1" dirty="0"/>
              <a:t/>
            </a:r>
            <a:br>
              <a:rPr lang="en-US" b="1" dirty="0"/>
            </a:br>
            <a:r>
              <a:rPr lang="en-US" b="1" dirty="0"/>
              <a:t/>
            </a:r>
            <a:br>
              <a:rPr lang="en-US" b="1" dirty="0"/>
            </a:br>
            <a:r>
              <a:rPr lang="en-US" b="1" dirty="0"/>
              <a:t/>
            </a:r>
            <a:br>
              <a:rPr lang="en-US" b="1" dirty="0"/>
            </a:br>
            <a:endParaRPr lang="en-US" b="1" dirty="0"/>
          </a:p>
        </p:txBody>
      </p:sp>
      <p:sp>
        <p:nvSpPr>
          <p:cNvPr id="3" name="Content Placeholder 2"/>
          <p:cNvSpPr>
            <a:spLocks noGrp="1"/>
          </p:cNvSpPr>
          <p:nvPr>
            <p:ph idx="1"/>
          </p:nvPr>
        </p:nvSpPr>
        <p:spPr>
          <a:xfrm>
            <a:off x="421733" y="1378424"/>
            <a:ext cx="11177516" cy="4956356"/>
          </a:xfrm>
        </p:spPr>
        <p:txBody>
          <a:bodyPr>
            <a:noAutofit/>
          </a:bodyPr>
          <a:lstStyle/>
          <a:p>
            <a:pPr algn="justLow" rtl="1"/>
            <a:r>
              <a:rPr lang="fa-IR" sz="3200" dirty="0" smtClean="0"/>
              <a:t>وقتی </a:t>
            </a:r>
            <a:r>
              <a:rPr lang="fa-IR" sz="3200" dirty="0"/>
              <a:t>که افراد را از نظر پیشرفت تحصیلی، سالهای تحصیلات و مرتبه شغلی مقایسه می کنیم معلوم می شود که اقشارخاصی از جامعه بردیگران برتر هستند. </a:t>
            </a:r>
            <a:endParaRPr lang="en-US" sz="3200" dirty="0"/>
          </a:p>
          <a:p>
            <a:pPr algn="justLow" rtl="1"/>
            <a:r>
              <a:rPr lang="fa-IR" sz="3200" b="1" dirty="0"/>
              <a:t>پژوهشگران برای توجیه این </a:t>
            </a:r>
            <a:r>
              <a:rPr lang="fa-IR" sz="3200" b="1" dirty="0" smtClean="0"/>
              <a:t>تفاوتها</a:t>
            </a:r>
            <a:r>
              <a:rPr lang="fa-IR" sz="3200" dirty="0" smtClean="0"/>
              <a:t>، </a:t>
            </a:r>
            <a:r>
              <a:rPr lang="fa-IR" sz="3200" dirty="0"/>
              <a:t>نمرات هوشبهر گروههای قومی و دارای جایگاه اجتماعی اقتصادی مختلف را مقایسه کردند : هوشبهرکودکان سیاهپوست نسبت به سفیدپوستان 15 نمره کمتر ولی این تفاوت درحال کاهش هست وامریکای لاتین بین این دوگروه هست</a:t>
            </a:r>
            <a:r>
              <a:rPr lang="fa-IR" sz="3200" dirty="0" smtClean="0"/>
              <a:t>.</a:t>
            </a:r>
            <a:endParaRPr lang="en-US" sz="3200"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22416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528" y="413311"/>
            <a:ext cx="9811512" cy="794512"/>
          </a:xfrm>
        </p:spPr>
        <p:txBody>
          <a:bodyPr>
            <a:noAutofit/>
          </a:bodyPr>
          <a:lstStyle/>
          <a:p>
            <a:pPr algn="ctr"/>
            <a:r>
              <a:rPr lang="fa-IR" b="1" dirty="0"/>
              <a:t>توجیه کردن تفاوتهای فردی و گروهی در </a:t>
            </a:r>
            <a:r>
              <a:rPr lang="fa-IR" b="1" dirty="0" smtClean="0"/>
              <a:t>هوشبهر</a:t>
            </a: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endParaRPr lang="en-US" b="1" dirty="0"/>
          </a:p>
        </p:txBody>
      </p:sp>
      <p:sp>
        <p:nvSpPr>
          <p:cNvPr id="3" name="Content Placeholder 2"/>
          <p:cNvSpPr>
            <a:spLocks noGrp="1"/>
          </p:cNvSpPr>
          <p:nvPr>
            <p:ph idx="1"/>
          </p:nvPr>
        </p:nvSpPr>
        <p:spPr>
          <a:xfrm>
            <a:off x="375791" y="1940285"/>
            <a:ext cx="10650986" cy="4917715"/>
          </a:xfrm>
        </p:spPr>
        <p:txBody>
          <a:bodyPr>
            <a:noAutofit/>
          </a:bodyPr>
          <a:lstStyle/>
          <a:p>
            <a:pPr algn="justLow" rtl="1"/>
            <a:r>
              <a:rPr lang="fa-IR" sz="4000" dirty="0"/>
              <a:t>اختلاف هوشبهر بین دو گروه دارای جایگاه اقتصادی – اجتماعی متوسط و پایین در حدود 9 نمره است و این جایگاه مقداری از تفاوت بین سیاهپوستها و سفید پوستها را توجیه می کند وکنترل تحصیلات و درآمد والدین این تفاوتهارا بین یک سوم تا نصف کاهش می دهد.</a:t>
            </a:r>
            <a:endParaRPr lang="en-US" sz="4000"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66787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660"/>
            <a:ext cx="11313993" cy="1093181"/>
          </a:xfrm>
        </p:spPr>
        <p:txBody>
          <a:bodyPr>
            <a:noAutofit/>
          </a:bodyPr>
          <a:lstStyle/>
          <a:p>
            <a:pPr rtl="1"/>
            <a:r>
              <a:rPr lang="fa-IR" sz="2800" b="1" dirty="0"/>
              <a:t>چقدرمی توانیم هوشبهر و پیشرفت تحصیلی راتقویت کنیم؟</a:t>
            </a:r>
            <a:endParaRPr lang="en-US" sz="2800" b="1" dirty="0"/>
          </a:p>
        </p:txBody>
      </p:sp>
      <p:sp>
        <p:nvSpPr>
          <p:cNvPr id="3" name="Content Placeholder 2"/>
          <p:cNvSpPr>
            <a:spLocks noGrp="1"/>
          </p:cNvSpPr>
          <p:nvPr>
            <p:ph idx="1"/>
          </p:nvPr>
        </p:nvSpPr>
        <p:spPr>
          <a:xfrm>
            <a:off x="614149" y="1050878"/>
            <a:ext cx="9416955" cy="5740245"/>
          </a:xfrm>
        </p:spPr>
        <p:txBody>
          <a:bodyPr>
            <a:noAutofit/>
          </a:bodyPr>
          <a:lstStyle/>
          <a:p>
            <a:pPr algn="just" rtl="1"/>
            <a:r>
              <a:rPr lang="fa-IR" sz="3600" dirty="0" smtClean="0"/>
              <a:t>مقاله </a:t>
            </a:r>
            <a:r>
              <a:rPr lang="fa-IR" sz="3600" b="1" dirty="0"/>
              <a:t>آرتور جنسون(1969) </a:t>
            </a:r>
            <a:r>
              <a:rPr lang="fa-IR" sz="3600" dirty="0"/>
              <a:t>در این زمینه به مجادله طبیعت دربرابر تربیت هوشبهر بالا گرفت. به نظر جنسون: وراثت عمدتا مسئول تفاوتهای فردی، قومی و جایگاه اقتصادی- اجتماعی در هوش است و این مجادلات توسط </a:t>
            </a:r>
            <a:r>
              <a:rPr lang="fa-IR" sz="3600" b="1" dirty="0"/>
              <a:t>هرنشتاین و موری</a:t>
            </a:r>
            <a:r>
              <a:rPr lang="fa-IR" sz="3600" dirty="0"/>
              <a:t> در منحنی زنگوله ای تشدید شده است آنها هم معتقدند که دخالت وراثت در تفاوتهای فردی و جایگاه اجتماعی- اقتصادی در هوشبهر قابل ملاحظه است. </a:t>
            </a:r>
            <a:r>
              <a:rPr lang="fa-IR" sz="3600" dirty="0" smtClean="0"/>
              <a:t>            </a:t>
            </a:r>
            <a:r>
              <a:rPr lang="fa-IR" sz="2800" b="1" dirty="0" smtClean="0"/>
              <a:t>پایان جلسه هفتم</a:t>
            </a:r>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306808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6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905000" y="149424"/>
            <a:ext cx="82296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rtl="1" fontAlgn="base">
              <a:spcBef>
                <a:spcPct val="0"/>
              </a:spcBef>
              <a:spcAft>
                <a:spcPct val="0"/>
              </a:spcAft>
            </a:pPr>
            <a:r>
              <a:rPr lang="fa-IR" sz="4000" b="1" dirty="0">
                <a:latin typeface="Calibri" pitchFamily="34" charset="0"/>
                <a:ea typeface="Times New Roman" pitchFamily="18" charset="0"/>
              </a:rPr>
              <a:t>بسمه تعالي</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روان شناسي رشد</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منبع: روان شناسي رشد(ازلقاح تا كودكي)جلد اول</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نويسنده لورا برك  مترجم يحيي سيدمحمدي</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استاد: زينب رضائي</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فصل نهم: رشدجسمی و شناختی اواسط کودکی</a:t>
            </a:r>
          </a:p>
          <a:p>
            <a:pPr lvl="0" algn="ctr" rtl="1" eaLnBrk="0" fontAlgn="base" hangingPunct="0">
              <a:spcBef>
                <a:spcPct val="0"/>
              </a:spcBef>
              <a:spcAft>
                <a:spcPct val="0"/>
              </a:spcAft>
            </a:pPr>
            <a:r>
              <a:rPr lang="fa-IR" sz="4000" b="1" dirty="0">
                <a:latin typeface="Calibri" pitchFamily="34" charset="0"/>
              </a:rPr>
              <a:t>جلسه </a:t>
            </a:r>
            <a:r>
              <a:rPr lang="fa-IR" sz="4000" b="1" dirty="0" smtClean="0">
                <a:latin typeface="Calibri" pitchFamily="34" charset="0"/>
              </a:rPr>
              <a:t>هفتم</a:t>
            </a:r>
            <a:endParaRPr lang="fa-IR" sz="6000" b="1" dirty="0">
              <a:latin typeface="Arial" pitchFamily="34" charset="0"/>
            </a:endParaRPr>
          </a:p>
        </p:txBody>
      </p:sp>
    </p:spTree>
    <p:extLst>
      <p:ext uri="{BB962C8B-B14F-4D97-AF65-F5344CB8AC3E}">
        <p14:creationId xmlns:p14="http://schemas.microsoft.com/office/powerpoint/2010/main" val="2635601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92608"/>
            <a:ext cx="8586216" cy="1005840"/>
          </a:xfrm>
        </p:spPr>
        <p:txBody>
          <a:bodyPr>
            <a:normAutofit fontScale="90000"/>
          </a:bodyPr>
          <a:lstStyle/>
          <a:p>
            <a:pPr algn="ctr"/>
            <a:r>
              <a:rPr lang="fa-IR" b="1" dirty="0" smtClean="0"/>
              <a:t>رشد </a:t>
            </a:r>
            <a:r>
              <a:rPr lang="fa-IR" b="1" dirty="0"/>
              <a:t>شناختي </a:t>
            </a:r>
            <a:r>
              <a:rPr lang="fa-IR" b="1" dirty="0" smtClean="0"/>
              <a:t>:</a:t>
            </a:r>
            <a:br>
              <a:rPr lang="fa-IR" b="1" dirty="0" smtClean="0"/>
            </a:br>
            <a:r>
              <a:rPr lang="fa-IR" b="1" dirty="0" smtClean="0"/>
              <a:t>خودگردانی </a:t>
            </a:r>
            <a:r>
              <a:rPr lang="fa-IR" b="1" dirty="0"/>
              <a:t>شناختی</a:t>
            </a:r>
            <a:r>
              <a:rPr lang="en-US" b="1" dirty="0"/>
              <a:t/>
            </a:r>
            <a:br>
              <a:rPr lang="en-US" b="1" dirty="0"/>
            </a:br>
            <a:r>
              <a:rPr lang="fa-IR" b="1" dirty="0" smtClean="0"/>
              <a:t/>
            </a:r>
            <a:br>
              <a:rPr lang="fa-IR" b="1" dirty="0" smtClean="0"/>
            </a:br>
            <a:r>
              <a:rPr lang="en-US" b="1" dirty="0"/>
              <a:t/>
            </a:r>
            <a:br>
              <a:rPr lang="en-US" b="1" dirty="0"/>
            </a:br>
            <a:r>
              <a:rPr lang="en-US" b="1" dirty="0"/>
              <a:t/>
            </a:r>
            <a:br>
              <a:rPr lang="en-US" b="1" dirty="0"/>
            </a:br>
            <a:endParaRPr lang="en-US" b="1" dirty="0"/>
          </a:p>
        </p:txBody>
      </p:sp>
      <p:sp>
        <p:nvSpPr>
          <p:cNvPr id="3" name="Content Placeholder 2"/>
          <p:cNvSpPr>
            <a:spLocks noGrp="1"/>
          </p:cNvSpPr>
          <p:nvPr>
            <p:ph idx="1"/>
          </p:nvPr>
        </p:nvSpPr>
        <p:spPr>
          <a:xfrm>
            <a:off x="354842" y="1514902"/>
            <a:ext cx="10754436" cy="4257660"/>
          </a:xfrm>
        </p:spPr>
        <p:txBody>
          <a:bodyPr>
            <a:noAutofit/>
          </a:bodyPr>
          <a:lstStyle/>
          <a:p>
            <a:pPr algn="justLow" rtl="1"/>
            <a:r>
              <a:rPr lang="fa-IR" sz="2400" dirty="0" smtClean="0"/>
              <a:t>دردوره دبستان گرچه فراشناخت گسترش می یابدولی به سختی دانسته هایشان در باره تفکر را می توانند به عمل در آورند.خودگردانی شناختی آنها هنوز خوب نیست.</a:t>
            </a:r>
            <a:endParaRPr lang="en-US" sz="2400" dirty="0" smtClean="0"/>
          </a:p>
          <a:p>
            <a:pPr algn="justLow" rtl="1"/>
            <a:r>
              <a:rPr lang="fa-IR" sz="2400" b="1" dirty="0" smtClean="0"/>
              <a:t>خودگردانی شناختی:</a:t>
            </a:r>
            <a:r>
              <a:rPr lang="fa-IR" sz="2400" dirty="0" smtClean="0"/>
              <a:t>فرایندکنترل</a:t>
            </a:r>
            <a:r>
              <a:rPr lang="fa-IR" sz="2400" b="1" dirty="0" smtClean="0"/>
              <a:t> </a:t>
            </a:r>
            <a:r>
              <a:rPr lang="fa-IR" sz="2400" dirty="0" smtClean="0"/>
              <a:t>کردن مداوم پیشرفت به سمت هدف، وارسی کردن پیامدها و تغییر جهت دادن تلاشهای ناموفق پژوهشگران برای بررسی خودگردانی شناختی به تاثیر آگاهی کودکان از راهبردهای حافظه برنحوه ای که یادآوری می کنند توجه دارند.</a:t>
            </a:r>
            <a:endParaRPr lang="en-US" sz="2400" dirty="0" smtClean="0"/>
          </a:p>
          <a:p>
            <a:pPr algn="justLow" rtl="1"/>
            <a:r>
              <a:rPr lang="fa-IR" sz="2400" dirty="0" smtClean="0"/>
              <a:t>وقتی از راهبردها بیشتر استفاده وتوجه برآگاهی بیشترشود،در نتیجه ارتباط دو جهتی بین فراشناخت واستفاده از راهبرد است که خودگردانی را تقویت می کند.</a:t>
            </a:r>
            <a:endParaRPr lang="en-US" sz="2400" dirty="0"/>
          </a:p>
        </p:txBody>
      </p:sp>
      <p:sp>
        <p:nvSpPr>
          <p:cNvPr id="4" name="Rectangle 3"/>
          <p:cNvSpPr/>
          <p:nvPr/>
        </p:nvSpPr>
        <p:spPr>
          <a:xfrm>
            <a:off x="1912475" y="6003619"/>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11428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93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038" y="215393"/>
            <a:ext cx="8596668" cy="1320800"/>
          </a:xfrm>
        </p:spPr>
        <p:txBody>
          <a:bodyPr>
            <a:normAutofit fontScale="90000"/>
          </a:bodyPr>
          <a:lstStyle/>
          <a:p>
            <a:pPr algn="ctr"/>
            <a:r>
              <a:rPr lang="fa-IR" b="1" dirty="0"/>
              <a:t>رشد شناختي :</a:t>
            </a:r>
            <a:br>
              <a:rPr lang="fa-IR" b="1" dirty="0"/>
            </a:br>
            <a:r>
              <a:rPr lang="fa-IR" b="1" dirty="0"/>
              <a:t>خودگردانی شناختی</a:t>
            </a:r>
            <a:r>
              <a:rPr lang="en-US" b="1" dirty="0"/>
              <a:t/>
            </a:r>
            <a:br>
              <a:rPr lang="en-US" b="1" dirty="0"/>
            </a:br>
            <a:r>
              <a:rPr lang="fa-IR" b="1" dirty="0"/>
              <a:t/>
            </a:r>
            <a:br>
              <a:rPr lang="fa-IR" b="1" dirty="0"/>
            </a:br>
            <a:r>
              <a:rPr lang="en-US" b="1" dirty="0"/>
              <a:t/>
            </a:r>
            <a:br>
              <a:rPr lang="en-US" b="1" dirty="0"/>
            </a:br>
            <a:r>
              <a:rPr lang="en-US" b="1" dirty="0"/>
              <a:t/>
            </a:r>
            <a:br>
              <a:rPr lang="en-US" b="1" dirty="0"/>
            </a:br>
            <a:endParaRPr lang="en-US" dirty="0"/>
          </a:p>
        </p:txBody>
      </p:sp>
      <p:sp>
        <p:nvSpPr>
          <p:cNvPr id="3" name="Content Placeholder 2"/>
          <p:cNvSpPr>
            <a:spLocks noGrp="1"/>
          </p:cNvSpPr>
          <p:nvPr>
            <p:ph idx="1"/>
          </p:nvPr>
        </p:nvSpPr>
        <p:spPr>
          <a:xfrm>
            <a:off x="292608" y="1536193"/>
            <a:ext cx="10725348" cy="4379976"/>
          </a:xfrm>
        </p:spPr>
        <p:txBody>
          <a:bodyPr>
            <a:noAutofit/>
          </a:bodyPr>
          <a:lstStyle/>
          <a:p>
            <a:pPr algn="just" rtl="1"/>
            <a:r>
              <a:rPr lang="fa-IR" sz="3200" b="1" dirty="0" smtClean="0"/>
              <a:t>چراخودگردانی </a:t>
            </a:r>
            <a:r>
              <a:rPr lang="fa-IR" sz="3200" b="1" dirty="0"/>
              <a:t>شناختی به تدریج گسترش می یابد</a:t>
            </a:r>
            <a:r>
              <a:rPr lang="fa-IR" sz="3200" dirty="0"/>
              <a:t>؟</a:t>
            </a:r>
            <a:endParaRPr lang="en-US" sz="3200" dirty="0"/>
          </a:p>
          <a:p>
            <a:pPr algn="just" rtl="1"/>
            <a:r>
              <a:rPr lang="fa-IR" sz="3200" dirty="0"/>
              <a:t>چون کنترل نتایج یادگیری از لحاظ شناختی دشوار وبه ارزیابی مداوم نیاز دارد. در نوجوانی خودگردانی </a:t>
            </a:r>
            <a:r>
              <a:rPr lang="fa-IR" sz="3200" b="1" dirty="0"/>
              <a:t>پیش بین قدرتمندی </a:t>
            </a:r>
            <a:r>
              <a:rPr lang="fa-IR" sz="3200" dirty="0"/>
              <a:t>برای </a:t>
            </a:r>
            <a:r>
              <a:rPr lang="fa-IR" sz="3200" b="1" dirty="0"/>
              <a:t>موفقیت تحصیلی </a:t>
            </a:r>
            <a:r>
              <a:rPr lang="fa-IR" sz="3200" dirty="0"/>
              <a:t>است.آنهایی که عملکرد خوبی در مدرسه دارندمی دانند چه موقع یادگیری خوب پیش می رود یا نه و اگر شرایط مطالعه نامناسب و کتابهای درسی گیج کننده و ارائه درس در کلاس مبهم باشدبرای سازمان دادن محیط یادگیری دست به اقدامات زیر می زنند:مرور مطالب درسی و روی آوردن به مطالب دیگر.</a:t>
            </a:r>
            <a:endParaRPr lang="en-US" sz="600" b="1" dirty="0"/>
          </a:p>
        </p:txBody>
      </p:sp>
      <p:sp>
        <p:nvSpPr>
          <p:cNvPr id="4" name="Rectangle 3"/>
          <p:cNvSpPr/>
          <p:nvPr/>
        </p:nvSpPr>
        <p:spPr>
          <a:xfrm>
            <a:off x="1912475" y="6003619"/>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82014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70104"/>
            <a:ext cx="9528048" cy="1320800"/>
          </a:xfrm>
        </p:spPr>
        <p:txBody>
          <a:bodyPr>
            <a:normAutofit fontScale="90000"/>
          </a:bodyPr>
          <a:lstStyle/>
          <a:p>
            <a:pPr algn="ctr"/>
            <a:r>
              <a:rPr lang="fa-IR" b="1" dirty="0"/>
              <a:t>رشد شناختي :</a:t>
            </a:r>
            <a:br>
              <a:rPr lang="fa-IR" b="1" dirty="0"/>
            </a:br>
            <a:r>
              <a:rPr lang="fa-IR" b="1" dirty="0"/>
              <a:t>خودگردانی شناختی</a:t>
            </a:r>
            <a:r>
              <a:rPr lang="en-US" b="1" dirty="0"/>
              <a:t/>
            </a:r>
            <a:br>
              <a:rPr lang="en-US" b="1" dirty="0"/>
            </a:br>
            <a:r>
              <a:rPr lang="fa-IR" b="1" dirty="0"/>
              <a:t/>
            </a:r>
            <a:br>
              <a:rPr lang="fa-IR" b="1" dirty="0"/>
            </a:br>
            <a:r>
              <a:rPr lang="en-US" b="1" dirty="0"/>
              <a:t/>
            </a:r>
            <a:br>
              <a:rPr lang="en-US" b="1" dirty="0"/>
            </a:br>
            <a:r>
              <a:rPr lang="en-US" b="1" dirty="0"/>
              <a:t/>
            </a:r>
            <a:br>
              <a:rPr lang="en-US" b="1" dirty="0"/>
            </a:br>
            <a:endParaRPr lang="en-US" dirty="0"/>
          </a:p>
        </p:txBody>
      </p:sp>
      <p:sp>
        <p:nvSpPr>
          <p:cNvPr id="3" name="Content Placeholder 2"/>
          <p:cNvSpPr>
            <a:spLocks noGrp="1"/>
          </p:cNvSpPr>
          <p:nvPr>
            <p:ph idx="1"/>
          </p:nvPr>
        </p:nvSpPr>
        <p:spPr>
          <a:xfrm>
            <a:off x="329184" y="1943441"/>
            <a:ext cx="10405872" cy="4818889"/>
          </a:xfrm>
        </p:spPr>
        <p:txBody>
          <a:bodyPr>
            <a:noAutofit/>
          </a:bodyPr>
          <a:lstStyle/>
          <a:p>
            <a:pPr algn="just" rtl="1"/>
            <a:r>
              <a:rPr lang="fa-IR" sz="4000" dirty="0"/>
              <a:t>اکتساب مهارتهای خودگردانی موثراحساس </a:t>
            </a:r>
            <a:r>
              <a:rPr lang="fa-IR" sz="4000" b="1" dirty="0"/>
              <a:t>کارایی تحصیلی </a:t>
            </a:r>
            <a:r>
              <a:rPr lang="fa-IR" sz="4000" dirty="0"/>
              <a:t>راپرورش می دهند(اطمینان به توانایی تحصیلی خودشان) که به خودگردانی آینده کمک می کند .پیامهای منفی والدین باعث تضعیف خودگردانی و اعتماد به نفس می شود.</a:t>
            </a:r>
            <a:endParaRPr lang="en-US" sz="4000" dirty="0"/>
          </a:p>
          <a:p>
            <a:pPr algn="just" rtl="1"/>
            <a:endParaRPr lang="en-US" sz="4000" b="1" dirty="0"/>
          </a:p>
        </p:txBody>
      </p:sp>
      <p:sp>
        <p:nvSpPr>
          <p:cNvPr id="4" name="Rectangle 3"/>
          <p:cNvSpPr/>
          <p:nvPr/>
        </p:nvSpPr>
        <p:spPr>
          <a:xfrm>
            <a:off x="1912475" y="6003619"/>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23663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104"/>
            <a:ext cx="11173968" cy="1320800"/>
          </a:xfrm>
        </p:spPr>
        <p:txBody>
          <a:bodyPr>
            <a:noAutofit/>
          </a:bodyPr>
          <a:lstStyle/>
          <a:p>
            <a:pPr algn="ctr" rtl="1"/>
            <a:r>
              <a:rPr lang="fa-IR" sz="4000" b="1" dirty="0"/>
              <a:t>کابردهای پردازش اطلاعات در مورد یادگیری تحصیلی</a:t>
            </a:r>
            <a:endParaRPr lang="en-US" sz="4000" b="1" dirty="0"/>
          </a:p>
        </p:txBody>
      </p:sp>
      <p:sp>
        <p:nvSpPr>
          <p:cNvPr id="3" name="Content Placeholder 2"/>
          <p:cNvSpPr>
            <a:spLocks noGrp="1"/>
          </p:cNvSpPr>
          <p:nvPr>
            <p:ph idx="1"/>
          </p:nvPr>
        </p:nvSpPr>
        <p:spPr>
          <a:xfrm>
            <a:off x="256032" y="949960"/>
            <a:ext cx="10799064" cy="4818889"/>
          </a:xfrm>
        </p:spPr>
        <p:txBody>
          <a:bodyPr>
            <a:noAutofit/>
          </a:bodyPr>
          <a:lstStyle/>
          <a:p>
            <a:pPr algn="just" rtl="1"/>
            <a:r>
              <a:rPr lang="fa-IR" sz="3600" b="1" dirty="0" smtClean="0"/>
              <a:t>روخوانی</a:t>
            </a:r>
            <a:r>
              <a:rPr lang="fa-IR" sz="3600" b="1" dirty="0"/>
              <a:t>:</a:t>
            </a:r>
            <a:endParaRPr lang="en-US" sz="3600" b="1" dirty="0"/>
          </a:p>
          <a:p>
            <a:pPr algn="just" rtl="1"/>
            <a:r>
              <a:rPr lang="fa-IR" sz="3600" dirty="0"/>
              <a:t>هنگام روخوانی از چندمهارت به طور همزمان استفاده میکنیم و رو خوانی تمام جنبه های سیستم پردازش اطلاعات ما را به کار می گیرد:درک حروف تکی و ترکیبات و تبدیل به صداهای گفتاری و تشخیص ظاهر دیداری بسیاری از کلمات رایج و نگهداری معانی قسمت های مختلف متن کتاب در حافظه فعال و تعبیرمعانی آنها و ترکیب معانی قسمتهای مختلف کتاب در یک کل قابل فهم </a:t>
            </a:r>
            <a:endParaRPr lang="en-US" sz="36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3783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9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99" y="155448"/>
            <a:ext cx="10863617" cy="794512"/>
          </a:xfrm>
        </p:spPr>
        <p:txBody>
          <a:bodyPr>
            <a:noAutofit/>
          </a:bodyPr>
          <a:lstStyle/>
          <a:p>
            <a:pPr algn="ctr"/>
            <a:r>
              <a:rPr lang="fa-IR" sz="2800" b="1" dirty="0" smtClean="0"/>
              <a:t>کابردهای </a:t>
            </a:r>
            <a:r>
              <a:rPr lang="fa-IR" sz="2800" b="1" dirty="0"/>
              <a:t>پردازش اطلاعات در مورد یادگیری </a:t>
            </a:r>
            <a:r>
              <a:rPr lang="fa-IR" sz="2800" b="1" dirty="0" smtClean="0"/>
              <a:t>تحصیلی</a:t>
            </a:r>
            <a:br>
              <a:rPr lang="fa-IR" sz="2800" b="1" dirty="0" smtClean="0"/>
            </a:br>
            <a:r>
              <a:rPr lang="fa-IR" sz="2800" b="1" dirty="0" smtClean="0"/>
              <a:t>روخوانی</a:t>
            </a:r>
            <a:br>
              <a:rPr lang="fa-IR" sz="2800" b="1" dirty="0" smtClean="0"/>
            </a:br>
            <a:r>
              <a:rPr lang="fa-IR" sz="2800" b="1" dirty="0"/>
              <a:t/>
            </a:r>
            <a:br>
              <a:rPr lang="fa-IR" sz="2800" b="1" dirty="0"/>
            </a:br>
            <a:endParaRPr lang="en-US" sz="2800" dirty="0"/>
          </a:p>
        </p:txBody>
      </p:sp>
      <p:sp>
        <p:nvSpPr>
          <p:cNvPr id="3" name="Content Placeholder 2"/>
          <p:cNvSpPr>
            <a:spLocks noGrp="1"/>
          </p:cNvSpPr>
          <p:nvPr>
            <p:ph idx="1"/>
          </p:nvPr>
        </p:nvSpPr>
        <p:spPr>
          <a:xfrm>
            <a:off x="192024" y="1515891"/>
            <a:ext cx="10799064" cy="4818889"/>
          </a:xfrm>
        </p:spPr>
        <p:txBody>
          <a:bodyPr>
            <a:noAutofit/>
          </a:bodyPr>
          <a:lstStyle/>
          <a:p>
            <a:pPr algn="just" rtl="1"/>
            <a:r>
              <a:rPr lang="fa-IR" sz="2800" b="1" dirty="0"/>
              <a:t>روخوانی</a:t>
            </a:r>
            <a:r>
              <a:rPr lang="fa-IR" sz="2800" dirty="0"/>
              <a:t> آنقدر مشکل است که اغلب یاتمام این مهارتها را </a:t>
            </a:r>
            <a:r>
              <a:rPr lang="fa-IR" sz="2800" dirty="0" smtClean="0"/>
              <a:t>به طورخودکار </a:t>
            </a:r>
            <a:r>
              <a:rPr lang="fa-IR" sz="2800" dirty="0"/>
              <a:t>صورت میگیرند و اگریک یا چندتا از این مهارتها رشد نامناسب داشته باشد برای اشتغال حافظه فعال محدود باهم رقابت و باعث کاهش عملکرد روخوانی می شود.</a:t>
            </a:r>
            <a:endParaRPr lang="en-US" sz="2800" dirty="0"/>
          </a:p>
          <a:p>
            <a:pPr algn="just" rtl="1"/>
            <a:r>
              <a:rPr lang="fa-IR" sz="2800" dirty="0"/>
              <a:t>هنگامی که کودکان از مرحله سوادآموزی به روخوانی متعارف انتقال می یابندرشد زبان همواره به پیشرفت آنها کمک میکند.آگاهی واج شناختی هم پیشرفت در روخوانی را قویا پیش بینی می کند.</a:t>
            </a:r>
            <a:endParaRPr lang="en-US" sz="2800" dirty="0"/>
          </a:p>
          <a:p>
            <a:pPr algn="just" rtl="1"/>
            <a:r>
              <a:rPr lang="fa-IR" sz="2800" b="1" dirty="0"/>
              <a:t>آگاهی واج شناختی: </a:t>
            </a:r>
            <a:r>
              <a:rPr lang="fa-IR" sz="2800" dirty="0"/>
              <a:t>توانایی فکر کردن به ساختار صدای زبان گفتاری و دستکاری آن که با حساسیت نسبت به تغییرات در صداهای کلمات و تلفظ نادرست نشان داده می شود</a:t>
            </a:r>
            <a:endParaRPr lang="en-US" sz="2800"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9448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3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560" y="155448"/>
            <a:ext cx="8019288" cy="794512"/>
          </a:xfrm>
        </p:spPr>
        <p:txBody>
          <a:bodyPr>
            <a:noAutofit/>
          </a:bodyPr>
          <a:lstStyle/>
          <a:p>
            <a:pPr algn="ctr"/>
            <a:r>
              <a:rPr lang="fa-IR" sz="2800" b="1" dirty="0"/>
              <a:t>چگونگی آموزش روخوانی ابتدایی:</a:t>
            </a:r>
            <a:r>
              <a:rPr lang="en-US" sz="2800" b="1" dirty="0"/>
              <a:t/>
            </a:r>
            <a:br>
              <a:rPr lang="en-US" sz="2800" b="1" dirty="0"/>
            </a:br>
            <a:endParaRPr lang="en-US" sz="2800" b="1" dirty="0"/>
          </a:p>
        </p:txBody>
      </p:sp>
      <p:sp>
        <p:nvSpPr>
          <p:cNvPr id="3" name="Content Placeholder 2"/>
          <p:cNvSpPr>
            <a:spLocks noGrp="1"/>
          </p:cNvSpPr>
          <p:nvPr>
            <p:ph idx="1"/>
          </p:nvPr>
        </p:nvSpPr>
        <p:spPr>
          <a:xfrm>
            <a:off x="248468" y="1032256"/>
            <a:ext cx="10799064" cy="4818889"/>
          </a:xfrm>
        </p:spPr>
        <p:txBody>
          <a:bodyPr>
            <a:noAutofit/>
          </a:bodyPr>
          <a:lstStyle/>
          <a:p>
            <a:pPr algn="just" rtl="1"/>
            <a:r>
              <a:rPr lang="fa-IR" sz="3200" dirty="0" smtClean="0"/>
              <a:t>دو </a:t>
            </a:r>
            <a:r>
              <a:rPr lang="fa-IR" sz="3200" dirty="0"/>
              <a:t>نظر وجود دارد: 1- </a:t>
            </a:r>
            <a:r>
              <a:rPr lang="fa-IR" sz="3200" b="1" dirty="0"/>
              <a:t>روش زبان کامل،</a:t>
            </a:r>
            <a:r>
              <a:rPr lang="fa-IR" sz="3200" dirty="0"/>
              <a:t>که شباهت زیادی به یادگیری زبان طبیعی دارد .از همان ابتدا کودکان متن هایی را مثل شعرها ، داستان ها و حروف الفبا، پوسترهایی که کامل </a:t>
            </a:r>
            <a:r>
              <a:rPr lang="fa-IR" sz="3200" dirty="0" smtClean="0"/>
              <a:t>باشند</a:t>
            </a:r>
            <a:r>
              <a:rPr lang="fa-IR" sz="3200" dirty="0" smtClean="0"/>
              <a:t>رایادمیگیرند</a:t>
            </a:r>
            <a:r>
              <a:rPr lang="fa-IR" sz="3200" dirty="0" smtClean="0"/>
              <a:t>تابتوانندوظیفه </a:t>
            </a:r>
            <a:r>
              <a:rPr lang="fa-IR" sz="3200" dirty="0"/>
              <a:t>ارتباطی زبان نوشتاری مکتوب را درک کنند، اگر روخوانی به صورت کامل و معنی دارباشد، برای کشف مهارتهای خاص موردنیازبا انگیزه می شوند</a:t>
            </a:r>
            <a:r>
              <a:rPr lang="fa-IR" sz="3200" dirty="0" smtClean="0"/>
              <a:t>.</a:t>
            </a:r>
          </a:p>
          <a:p>
            <a:pPr algn="just" rtl="1"/>
            <a:r>
              <a:rPr lang="fa-IR" sz="3200" b="1" dirty="0" smtClean="0"/>
              <a:t>2-روش </a:t>
            </a:r>
            <a:r>
              <a:rPr lang="fa-IR" sz="3200" b="1" dirty="0"/>
              <a:t>آوایی</a:t>
            </a:r>
            <a:r>
              <a:rPr lang="fa-IR" sz="3200" dirty="0"/>
              <a:t>:باید</a:t>
            </a:r>
            <a:r>
              <a:rPr lang="fa-IR" sz="3200" b="1" dirty="0"/>
              <a:t> </a:t>
            </a:r>
            <a:r>
              <a:rPr lang="fa-IR" sz="3200" dirty="0"/>
              <a:t>به کودکان بایدمطالب خواندنی ساده ای داده شود و درابتدا آواها آموزش داده شود(قواعد اساسی تبدیل کردن نمادهای نوشتاری به صداها یا آواها) فقط بعد از تسلط بر مطالب ساده ، مطالب دشوار به آنها داده شود.</a:t>
            </a:r>
            <a:endParaRPr lang="en-US" sz="3200"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89055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339</TotalTime>
  <Words>2317</Words>
  <Application>Microsoft Office PowerPoint</Application>
  <PresentationFormat>Widescreen</PresentationFormat>
  <Paragraphs>108</Paragraphs>
  <Slides>27</Slides>
  <Notes>0</Notes>
  <HiddenSlides>0</HiddenSlides>
  <MMClips>24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Tahoma</vt:lpstr>
      <vt:lpstr>Times New Roman</vt:lpstr>
      <vt:lpstr>Trebuchet MS</vt:lpstr>
      <vt:lpstr>Wingdings 3</vt:lpstr>
      <vt:lpstr>Facet</vt:lpstr>
      <vt:lpstr>PowerPoint Presentation</vt:lpstr>
      <vt:lpstr>PowerPoint Presentation</vt:lpstr>
      <vt:lpstr>PowerPoint Presentation</vt:lpstr>
      <vt:lpstr>رشد شناختي : خودگردانی شناختی    </vt:lpstr>
      <vt:lpstr>رشد شناختي : خودگردانی شناختی    </vt:lpstr>
      <vt:lpstr>رشد شناختي : خودگردانی شناختی    </vt:lpstr>
      <vt:lpstr>کابردهای پردازش اطلاعات در مورد یادگیری تحصیلی</vt:lpstr>
      <vt:lpstr>کابردهای پردازش اطلاعات در مورد یادگیری تحصیلی روخوانی  </vt:lpstr>
      <vt:lpstr>چگونگی آموزش روخوانی ابتدایی: </vt:lpstr>
      <vt:lpstr>چگونگی آموزش روخوانی ابتدایی:       </vt:lpstr>
      <vt:lpstr>ریاضیات: </vt:lpstr>
      <vt:lpstr>روشهای تدریس ریاضی : </vt:lpstr>
      <vt:lpstr>تفاوتهای فردی در رشد ذهنی:  تعریف و ارزیابی هوش   </vt:lpstr>
      <vt:lpstr>آزمون های هوش دوگروه هستند: </vt:lpstr>
      <vt:lpstr>آزمون های هوش</vt:lpstr>
      <vt:lpstr>آزمون های هوش</vt:lpstr>
      <vt:lpstr>تعریف هوش تلاشهای جدیدبرای تعریف هوش </vt:lpstr>
      <vt:lpstr>هوش سه جزئی استرنبرگ</vt:lpstr>
      <vt:lpstr>هوش سه جزئی استرنبرگ  هوش عملی </vt:lpstr>
      <vt:lpstr>هوش عملی </vt:lpstr>
      <vt:lpstr>نظریه های هوش های چندگانه گاردنر </vt:lpstr>
      <vt:lpstr>نظریه های هوش های چندگانه گاردنر </vt:lpstr>
      <vt:lpstr>نظریه های هوش های چندگانه گاردنر </vt:lpstr>
      <vt:lpstr>نکات قوت وضعف نظریه هوش گاردنر</vt:lpstr>
      <vt:lpstr>توجیه کردن تفاوتهای فردی و گروهی در هوشبهر    </vt:lpstr>
      <vt:lpstr>توجیه کردن تفاوتهای فردی و گروهی در هوشبهر     </vt:lpstr>
      <vt:lpstr>چقدرمی توانیم هوشبهر و پیشرفت تحصیلی راتقویت کنیم؟</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66</cp:revision>
  <dcterms:created xsi:type="dcterms:W3CDTF">2020-04-24T22:15:57Z</dcterms:created>
  <dcterms:modified xsi:type="dcterms:W3CDTF">2020-05-05T22:07:11Z</dcterms:modified>
</cp:coreProperties>
</file>