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96" r:id="rId2"/>
    <p:sldId id="256" r:id="rId3"/>
    <p:sldId id="257" r:id="rId4"/>
    <p:sldId id="258" r:id="rId5"/>
    <p:sldId id="259" r:id="rId6"/>
    <p:sldId id="260" r:id="rId7"/>
    <p:sldId id="261" r:id="rId8"/>
    <p:sldId id="262" r:id="rId9"/>
    <p:sldId id="263" r:id="rId10"/>
    <p:sldId id="293" r:id="rId11"/>
    <p:sldId id="264" r:id="rId12"/>
    <p:sldId id="265" r:id="rId1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783BA2E-08F2-4D35-9283-C73CF2663AA9}" type="datetimeFigureOut">
              <a:rPr lang="fa-IR" smtClean="0"/>
              <a:pPr/>
              <a:t>08/20/1441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D3E82D5-9CCA-4805-A5EB-B48C37394567}" type="slidenum">
              <a:rPr lang="fa-IR" smtClean="0"/>
              <a:pPr/>
              <a:t>‹#›</a:t>
            </a:fld>
            <a:endParaRPr lang="fa-IR"/>
          </a:p>
        </p:txBody>
      </p:sp>
    </p:spTree>
    <p:extLst>
      <p:ext uri="{BB962C8B-B14F-4D97-AF65-F5344CB8AC3E}">
        <p14:creationId xmlns:p14="http://schemas.microsoft.com/office/powerpoint/2010/main" val="83713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F6E275-2390-4B8E-8C4F-7B354756B2C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17676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40042-C155-424B-9B3D-798F9492680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7195117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40042-C155-424B-9B3D-798F9492680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27022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40042-C155-424B-9B3D-798F9492680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32262211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40042-C155-424B-9B3D-798F9492680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073145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40042-C155-424B-9B3D-798F94926800}"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78592841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D180E-6A67-4E1A-A3B8-BFF0C4088425}"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232712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CC3A7-1C89-449A-82DA-F8370B52CF8D}"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27033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86B03-0155-4CA3-B461-AB928086070E}"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352653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A1F2AF-2F74-4E20-A376-718D8EDAD1AC}" type="datetime8">
              <a:rPr lang="fa-IR" smtClean="0"/>
              <a:pPr/>
              <a:t>آوريل 13،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244725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41906-8590-4137-8524-B2B7927D1590}" type="datetime8">
              <a:rPr lang="fa-IR" smtClean="0"/>
              <a:pPr/>
              <a:t>آوريل 13،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421013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28223E-0B61-4B18-A0E1-FE195BE8E2AA}" type="datetime8">
              <a:rPr lang="fa-IR" smtClean="0"/>
              <a:pPr/>
              <a:t>آوريل 13، 20</a:t>
            </a:fld>
            <a:endParaRPr lang="fa-IR"/>
          </a:p>
        </p:txBody>
      </p:sp>
      <p:sp>
        <p:nvSpPr>
          <p:cNvPr id="8" name="Footer Placeholder 7"/>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9" name="Slide Number Placeholder 8"/>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300167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E0706E-D64E-4EBB-ADD4-DA11504EC9BD}" type="datetime8">
              <a:rPr lang="fa-IR" smtClean="0"/>
              <a:pPr/>
              <a:t>آوريل 13، 20</a:t>
            </a:fld>
            <a:endParaRPr lang="fa-I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393222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899AE-D86C-475C-96FB-D976350A9D16}" type="datetime8">
              <a:rPr lang="fa-IR" smtClean="0"/>
              <a:pPr/>
              <a:t>آوريل 13، 20</a:t>
            </a:fld>
            <a:endParaRPr lang="fa-IR"/>
          </a:p>
        </p:txBody>
      </p:sp>
      <p:sp>
        <p:nvSpPr>
          <p:cNvPr id="3" name="Footer Placeholder 2"/>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4" name="Slide Number Placeholder 3"/>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1354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0989EE-E7B8-4476-BDBF-5B9B3E8D627C}" type="datetime8">
              <a:rPr lang="fa-IR" smtClean="0"/>
              <a:pPr/>
              <a:t>آوريل 13،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25113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07CBB2-7A35-4822-AE9C-BF15C02C0D6C}" type="datetime8">
              <a:rPr lang="fa-IR" smtClean="0"/>
              <a:pPr/>
              <a:t>آوريل 13،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p14="http://schemas.microsoft.com/office/powerpoint/2010/main" val="171263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B40042-C155-424B-9B3D-798F94926800}" type="datetime8">
              <a:rPr lang="fa-IR" smtClean="0"/>
              <a:pPr/>
              <a:t>آوريل 13، 20</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D2D107-A927-44B4-B3CF-7CBECDC1DA5C}" type="slidenum">
              <a:rPr lang="fa-IR" smtClean="0"/>
              <a:pPr/>
              <a:t>‹#›</a:t>
            </a:fld>
            <a:endParaRPr lang="fa-IR"/>
          </a:p>
        </p:txBody>
      </p:sp>
    </p:spTree>
    <p:extLst>
      <p:ext uri="{BB962C8B-B14F-4D97-AF65-F5344CB8AC3E}">
        <p14:creationId xmlns:p14="http://schemas.microsoft.com/office/powerpoint/2010/main" val="1596391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به نام خدا</a:t>
            </a:r>
            <a:endParaRPr lang="fa-IR" dirty="0"/>
          </a:p>
        </p:txBody>
      </p:sp>
      <p:sp>
        <p:nvSpPr>
          <p:cNvPr id="3" name="Content Placeholder 2"/>
          <p:cNvSpPr>
            <a:spLocks noGrp="1"/>
          </p:cNvSpPr>
          <p:nvPr>
            <p:ph idx="1"/>
          </p:nvPr>
        </p:nvSpPr>
        <p:spPr/>
        <p:txBody>
          <a:bodyPr/>
          <a:lstStyle/>
          <a:p>
            <a:pPr marL="0" indent="0" algn="ctr" rtl="1">
              <a:buNone/>
            </a:pPr>
            <a:r>
              <a:rPr lang="fa-IR" b="1" dirty="0" smtClean="0">
                <a:cs typeface="B Zar" panose="00000400000000000000" pitchFamily="2" charset="-78"/>
              </a:rPr>
              <a:t>روان شناسی رشد کودک</a:t>
            </a:r>
          </a:p>
          <a:p>
            <a:pPr marL="0" indent="0" algn="ctr" rtl="1">
              <a:buNone/>
            </a:pPr>
            <a:endParaRPr lang="fa-IR" dirty="0" smtClean="0">
              <a:cs typeface="B Zar" panose="00000400000000000000" pitchFamily="2" charset="-78"/>
            </a:endParaRPr>
          </a:p>
          <a:p>
            <a:pPr marL="0" indent="0" algn="ctr" rtl="1">
              <a:buNone/>
            </a:pPr>
            <a:r>
              <a:rPr lang="fa-IR" dirty="0" smtClean="0">
                <a:cs typeface="B Zar" panose="00000400000000000000" pitchFamily="2" charset="-78"/>
              </a:rPr>
              <a:t>تالیف:  لورا برک</a:t>
            </a:r>
          </a:p>
          <a:p>
            <a:pPr marL="0" indent="0" algn="ctr" rtl="1">
              <a:buNone/>
            </a:pPr>
            <a:r>
              <a:rPr lang="fa-IR" dirty="0" smtClean="0">
                <a:cs typeface="B Zar" panose="00000400000000000000" pitchFamily="2" charset="-78"/>
              </a:rPr>
              <a:t>ترجمه:  یحیی سید محمدی</a:t>
            </a:r>
            <a:endParaRPr lang="fa-IR"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1</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77922" y="458337"/>
            <a:ext cx="1103194" cy="1103194"/>
          </a:xfrm>
          <a:prstGeom prst="rect">
            <a:avLst/>
          </a:prstGeom>
        </p:spPr>
      </p:pic>
    </p:spTree>
    <p:extLst>
      <p:ext uri="{BB962C8B-B14F-4D97-AF65-F5344CB8AC3E}">
        <p14:creationId xmlns:p14="http://schemas.microsoft.com/office/powerpoint/2010/main" val="29600045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3" name="Slide Number Placeholder 2"/>
          <p:cNvSpPr>
            <a:spLocks noGrp="1"/>
          </p:cNvSpPr>
          <p:nvPr>
            <p:ph type="sldNum" sz="quarter" idx="12"/>
          </p:nvPr>
        </p:nvSpPr>
        <p:spPr/>
        <p:txBody>
          <a:bodyPr/>
          <a:lstStyle/>
          <a:p>
            <a:fld id="{08D2D107-A927-44B4-B3CF-7CBECDC1DA5C}" type="slidenum">
              <a:rPr lang="fa-IR" smtClean="0"/>
              <a:pPr/>
              <a:t>10</a:t>
            </a:fld>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spTree>
    <p:extLst>
      <p:ext uri="{BB962C8B-B14F-4D97-AF65-F5344CB8AC3E}">
        <p14:creationId xmlns:p14="http://schemas.microsoft.com/office/powerpoint/2010/main" val="27848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یک یا چند دروه رشد؟</a:t>
            </a:r>
            <a:endParaRPr lang="fa-IR" dirty="0"/>
          </a:p>
        </p:txBody>
      </p:sp>
      <p:sp>
        <p:nvSpPr>
          <p:cNvPr id="3" name="Content Placeholder 2"/>
          <p:cNvSpPr>
            <a:spLocks noGrp="1"/>
          </p:cNvSpPr>
          <p:nvPr>
            <p:ph idx="1"/>
          </p:nvPr>
        </p:nvSpPr>
        <p:spPr/>
        <p:txBody>
          <a:bodyPr/>
          <a:lstStyle/>
          <a:p>
            <a:pPr algn="r" rtl="1">
              <a:lnSpc>
                <a:spcPct val="100000"/>
              </a:lnSpc>
            </a:pPr>
            <a:r>
              <a:rPr lang="fa-IR" dirty="0" smtClean="0">
                <a:cs typeface="B Nazanin" panose="00000400000000000000" pitchFamily="2" charset="-78"/>
              </a:rPr>
              <a:t>نظریه پردازان مرحله ای فرض می کنند که افراد در هر جایی در این دنیا زنجیره رشد یکسانی را دنبال می کنند. اما بعضی از نظریه پردازان معتقدند که کودکان و بزرگسالانی که در موقعیت های متفاوتی زندگی می کنند می تواند به مسیرهای متفاوتی در رشد افراد منجر شوند.</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11</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38238" y="528637"/>
            <a:ext cx="1376362" cy="1376362"/>
          </a:xfrm>
          <a:prstGeom prst="rect">
            <a:avLst/>
          </a:prstGeom>
        </p:spPr>
      </p:pic>
    </p:spTree>
    <p:extLst>
      <p:ext uri="{BB962C8B-B14F-4D97-AF65-F5344CB8AC3E}">
        <p14:creationId xmlns:p14="http://schemas.microsoft.com/office/powerpoint/2010/main" val="4198155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7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تاثیرات نسبی طبیعت و تربیت</a:t>
            </a:r>
            <a:endParaRPr lang="fa-IR" dirty="0"/>
          </a:p>
        </p:txBody>
      </p:sp>
      <p:sp>
        <p:nvSpPr>
          <p:cNvPr id="3" name="Content Placeholder 2"/>
          <p:cNvSpPr>
            <a:spLocks noGrp="1"/>
          </p:cNvSpPr>
          <p:nvPr>
            <p:ph idx="1"/>
          </p:nvPr>
        </p:nvSpPr>
        <p:spPr/>
        <p:txBody>
          <a:bodyPr/>
          <a:lstStyle/>
          <a:p>
            <a:pPr algn="just" rtl="1">
              <a:lnSpc>
                <a:spcPct val="100000"/>
              </a:lnSpc>
            </a:pPr>
            <a:r>
              <a:rPr lang="fa-IR" dirty="0" smtClean="0">
                <a:cs typeface="B Nazanin" panose="00000400000000000000" pitchFamily="2" charset="-78"/>
              </a:rPr>
              <a:t>آیا عوامل ارثی مهم تر هستند یا عوامل محیطی؟ این سوال مجادله قدیمی طبیعت در برابر تربیت است.منظور از طبیعت، اطلاعات ارثی هست که از والدین خود می گیریم. منظور از طبیعت نیروهای پیچیده دنیای مادی و اجتماعی است که بر ساخت زیستی و تجربیات روان شناختی ما قبل و بعد از تولد تاثیر می گذارند.برای مثال آیا کودکان به خاطر اینکه از لحاظ ارثی آمادگی دارند زبان را به سرعت فرا می گیرندیا اینکه والدین از همان سنین اولیه به انها آموزش می  دهند. و چه چیزی این همه تفاوت های فردی بین افراد را از نظر قد، وزن، هماهنگی بدنی، هوش، شخصیت، و مهارت های اجتماعی توجیه می کند؟ آیا مسبب اصلی طبیعت است یا تربیت؟</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12</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085850" y="433388"/>
            <a:ext cx="1323975" cy="1323975"/>
          </a:xfrm>
          <a:prstGeom prst="rect">
            <a:avLst/>
          </a:prstGeom>
        </p:spPr>
      </p:pic>
    </p:spTree>
    <p:extLst>
      <p:ext uri="{BB962C8B-B14F-4D97-AF65-F5344CB8AC3E}">
        <p14:creationId xmlns:p14="http://schemas.microsoft.com/office/powerpoint/2010/main" val="341577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27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فصل اول</a:t>
            </a:r>
            <a:endParaRPr lang="fa-IR" dirty="0"/>
          </a:p>
        </p:txBody>
      </p:sp>
      <p:sp>
        <p:nvSpPr>
          <p:cNvPr id="3" name="Content Placeholder 2"/>
          <p:cNvSpPr>
            <a:spLocks noGrp="1"/>
          </p:cNvSpPr>
          <p:nvPr>
            <p:ph idx="1"/>
          </p:nvPr>
        </p:nvSpPr>
        <p:spPr/>
        <p:txBody>
          <a:bodyPr/>
          <a:lstStyle/>
          <a:p>
            <a:pPr algn="r" rtl="1"/>
            <a:r>
              <a:rPr lang="fa-IR" b="1" dirty="0" smtClean="0">
                <a:cs typeface="B Nazanin" panose="00000400000000000000" pitchFamily="2" charset="-78"/>
              </a:rPr>
              <a:t>تاریخچه</a:t>
            </a:r>
          </a:p>
          <a:p>
            <a:pPr algn="r" rtl="1"/>
            <a:r>
              <a:rPr lang="fa-IR" b="1" dirty="0" smtClean="0">
                <a:cs typeface="B Nazanin" panose="00000400000000000000" pitchFamily="2" charset="-78"/>
              </a:rPr>
              <a:t>نظریه</a:t>
            </a:r>
          </a:p>
          <a:p>
            <a:pPr algn="r" rtl="1"/>
            <a:r>
              <a:rPr lang="fa-IR" b="1" dirty="0">
                <a:cs typeface="B Nazanin" panose="00000400000000000000" pitchFamily="2" charset="-78"/>
              </a:rPr>
              <a:t> </a:t>
            </a:r>
            <a:r>
              <a:rPr lang="fa-IR" b="1" dirty="0" smtClean="0">
                <a:cs typeface="B Nazanin" panose="00000400000000000000" pitchFamily="2" charset="-78"/>
              </a:rPr>
              <a:t>و راهبردهای پژوهشی</a:t>
            </a:r>
            <a:endParaRPr lang="fa-IR" b="1"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2</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405719" y="1045190"/>
            <a:ext cx="1403445" cy="1403445"/>
          </a:xfrm>
          <a:prstGeom prst="rect">
            <a:avLst/>
          </a:prstGeom>
        </p:spPr>
      </p:pic>
    </p:spTree>
    <p:extLst>
      <p:ext uri="{BB962C8B-B14F-4D97-AF65-F5344CB8AC3E}">
        <p14:creationId xmlns:p14="http://schemas.microsoft.com/office/powerpoint/2010/main" val="513301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4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تعریف علم رشد</a:t>
            </a:r>
            <a:endParaRPr lang="fa-IR"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حوزه مطالعاتی که به آگاهی یافتن از</a:t>
            </a:r>
            <a:r>
              <a:rPr lang="fa-IR" dirty="0" smtClean="0">
                <a:solidFill>
                  <a:srgbClr val="FF0000"/>
                </a:solidFill>
                <a:cs typeface="B Nazanin" panose="00000400000000000000" pitchFamily="2" charset="-78"/>
              </a:rPr>
              <a:t> ثبات </a:t>
            </a:r>
            <a:r>
              <a:rPr lang="fa-IR" dirty="0" smtClean="0">
                <a:cs typeface="B Nazanin" panose="00000400000000000000" pitchFamily="2" charset="-78"/>
              </a:rPr>
              <a:t>و </a:t>
            </a:r>
            <a:r>
              <a:rPr lang="fa-IR" dirty="0" smtClean="0">
                <a:solidFill>
                  <a:srgbClr val="FF0000"/>
                </a:solidFill>
                <a:cs typeface="B Nazanin" panose="00000400000000000000" pitchFamily="2" charset="-78"/>
              </a:rPr>
              <a:t>تغییر</a:t>
            </a:r>
            <a:r>
              <a:rPr lang="fa-IR" dirty="0" smtClean="0">
                <a:cs typeface="B Nazanin" panose="00000400000000000000" pitchFamily="2" charset="-78"/>
              </a:rPr>
              <a:t> در طول عمر اختصاص یافته است.</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3</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1537" y="781050"/>
            <a:ext cx="885825" cy="885825"/>
          </a:xfrm>
          <a:prstGeom prst="rect">
            <a:avLst/>
          </a:prstGeom>
        </p:spPr>
      </p:pic>
    </p:spTree>
    <p:extLst>
      <p:ext uri="{BB962C8B-B14F-4D97-AF65-F5344CB8AC3E}">
        <p14:creationId xmlns:p14="http://schemas.microsoft.com/office/powerpoint/2010/main" val="3590624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68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رشد انسان به عنوان حوزه ای علمی، کاربردی و میان رشته ای</a:t>
            </a:r>
            <a:endParaRPr lang="fa-IR" dirty="0"/>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مطالب علم رشد اهمیت کاربردی دارند برای مثال باید چه چیزی را به کودکان سنین مختلف تدریس کنیم.</a:t>
            </a:r>
          </a:p>
          <a:p>
            <a:pPr algn="just" rtl="1"/>
            <a:r>
              <a:rPr lang="fa-IR" dirty="0" smtClean="0">
                <a:cs typeface="B Nazanin" panose="00000400000000000000" pitchFamily="2" charset="-78"/>
              </a:rPr>
              <a:t>مخزن عظیم اطلاعات ما درباره رشد انسان، میان رشته ای است.</a:t>
            </a:r>
          </a:p>
          <a:p>
            <a:pPr algn="just" rtl="1"/>
            <a:r>
              <a:rPr lang="fa-IR" dirty="0" smtClean="0">
                <a:cs typeface="B Nazanin" panose="00000400000000000000" pitchFamily="2" charset="-78"/>
              </a:rPr>
              <a:t>مطالب علم رشد حاصل پژوهش های علوم مختلف از جمله زیست شناسی، علوم اعصاب، پزشکی، سلامت عمومی، مطالعات خانواده و غیره است.</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4</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28650" y="847725"/>
            <a:ext cx="1200150" cy="1200150"/>
          </a:xfrm>
          <a:prstGeom prst="rect">
            <a:avLst/>
          </a:prstGeom>
        </p:spPr>
      </p:pic>
    </p:spTree>
    <p:extLst>
      <p:ext uri="{BB962C8B-B14F-4D97-AF65-F5344CB8AC3E}">
        <p14:creationId xmlns:p14="http://schemas.microsoft.com/office/powerpoint/2010/main" val="3468192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6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مباحث اساسی</a:t>
            </a:r>
            <a:endParaRPr lang="fa-IR" dirty="0"/>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علم رشد تلاش نسبتا جدیدی است. تحقیقات درباره کودکان تا اواخر قرن نوزدهم و اوایل قرن بیستم شروع نشده بودند.</a:t>
            </a:r>
          </a:p>
          <a:p>
            <a:pPr algn="just" rtl="1"/>
            <a:r>
              <a:rPr lang="fa-IR" dirty="0" smtClean="0">
                <a:cs typeface="B Nazanin" panose="00000400000000000000" pitchFamily="2" charset="-78"/>
              </a:rPr>
              <a:t>تحقیقات درباره رشد بزرگسالی، پیری و تغییر در روند زندگی در دهه 1960 و 1970 پدیدار شدند.</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5</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28650" y="76200"/>
            <a:ext cx="1047750" cy="1047750"/>
          </a:xfrm>
          <a:prstGeom prst="rect">
            <a:avLst/>
          </a:prstGeom>
        </p:spPr>
      </p:pic>
    </p:spTree>
    <p:extLst>
      <p:ext uri="{BB962C8B-B14F-4D97-AF65-F5344CB8AC3E}">
        <p14:creationId xmlns:p14="http://schemas.microsoft.com/office/powerpoint/2010/main" val="305139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9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ادامه مباحث اساسی</a:t>
            </a:r>
            <a:endParaRPr lang="fa-IR"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نظریه یک رشته اظهارات منظم و منسجم است که رفتار را </a:t>
            </a:r>
          </a:p>
          <a:p>
            <a:pPr marL="0" indent="0" algn="r" rtl="1">
              <a:buNone/>
            </a:pPr>
            <a:r>
              <a:rPr lang="fa-IR" dirty="0" smtClean="0">
                <a:cs typeface="B Nazanin" panose="00000400000000000000" pitchFamily="2" charset="-78"/>
              </a:rPr>
              <a:t>- توصیف می کند</a:t>
            </a:r>
          </a:p>
          <a:p>
            <a:pPr marL="0" indent="0" algn="r" rtl="1">
              <a:buNone/>
            </a:pPr>
            <a:r>
              <a:rPr lang="fa-IR" dirty="0" smtClean="0">
                <a:cs typeface="B Nazanin" panose="00000400000000000000" pitchFamily="2" charset="-78"/>
              </a:rPr>
              <a:t>- توضیح می دهد</a:t>
            </a:r>
          </a:p>
          <a:p>
            <a:pPr marL="0" indent="0" algn="r" rtl="1">
              <a:buNone/>
            </a:pPr>
            <a:r>
              <a:rPr lang="fa-IR" dirty="0" smtClean="0">
                <a:cs typeface="B Nazanin" panose="00000400000000000000" pitchFamily="2" charset="-78"/>
              </a:rPr>
              <a:t>- و پیش بینی می کند.</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6</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81051" y="671513"/>
            <a:ext cx="981074" cy="981074"/>
          </a:xfrm>
          <a:prstGeom prst="rect">
            <a:avLst/>
          </a:prstGeom>
        </p:spPr>
      </p:pic>
    </p:spTree>
    <p:extLst>
      <p:ext uri="{BB962C8B-B14F-4D97-AF65-F5344CB8AC3E}">
        <p14:creationId xmlns:p14="http://schemas.microsoft.com/office/powerpoint/2010/main" val="604276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ادامه مباحث اساسی</a:t>
            </a:r>
            <a:endParaRPr lang="fa-IR" dirty="0"/>
          </a:p>
        </p:txBody>
      </p:sp>
      <p:sp>
        <p:nvSpPr>
          <p:cNvPr id="3" name="Content Placeholder 2"/>
          <p:cNvSpPr>
            <a:spLocks noGrp="1"/>
          </p:cNvSpPr>
          <p:nvPr>
            <p:ph idx="1"/>
          </p:nvPr>
        </p:nvSpPr>
        <p:spPr/>
        <p:txBody>
          <a:bodyPr/>
          <a:lstStyle/>
          <a:p>
            <a:pPr marL="0" indent="0" algn="just" rtl="1">
              <a:buNone/>
            </a:pPr>
            <a:r>
              <a:rPr lang="fa-IR" dirty="0" smtClean="0">
                <a:cs typeface="B Nazanin" panose="00000400000000000000" pitchFamily="2" charset="-78"/>
              </a:rPr>
              <a:t>نظریه ها به دو دلیل ابزارهای مهمی هستند:</a:t>
            </a:r>
          </a:p>
          <a:p>
            <a:pPr marL="0" indent="0" algn="just" rtl="1">
              <a:buNone/>
            </a:pPr>
            <a:r>
              <a:rPr lang="fa-IR" dirty="0" smtClean="0">
                <a:cs typeface="B Nazanin" panose="00000400000000000000" pitchFamily="2" charset="-78"/>
              </a:rPr>
              <a:t>اول اینکه آنها چارچوب منظمی را برای مشاهدات ما از افراد تامین می کنند. به عبارت دیگر آنها آنچه را که می بینیم هدایت کرده و به آن معنی می دهند.</a:t>
            </a:r>
          </a:p>
          <a:p>
            <a:pPr marL="0" indent="0" algn="just" rtl="1">
              <a:buNone/>
            </a:pPr>
            <a:endParaRPr lang="fa-IR" dirty="0" smtClean="0">
              <a:cs typeface="B Nazanin" panose="00000400000000000000" pitchFamily="2" charset="-78"/>
            </a:endParaRPr>
          </a:p>
          <a:p>
            <a:pPr marL="0" indent="0" algn="just" rtl="1">
              <a:buNone/>
            </a:pPr>
            <a:r>
              <a:rPr lang="fa-IR" dirty="0" smtClean="0">
                <a:cs typeface="B Nazanin" panose="00000400000000000000" pitchFamily="2" charset="-78"/>
              </a:rPr>
              <a:t>دوم اینکه، نظریه هایی که توسط پژوهش تایید شده اند، مبنای دقیقی را برای اقدام عملی در اختیار می گذارند</a:t>
            </a:r>
            <a:r>
              <a:rPr lang="fa-IR" dirty="0" smtClean="0"/>
              <a:t>.</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7</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85825" y="161925"/>
            <a:ext cx="1047750" cy="1047750"/>
          </a:xfrm>
          <a:prstGeom prst="rect">
            <a:avLst/>
          </a:prstGeom>
        </p:spPr>
      </p:pic>
    </p:spTree>
    <p:extLst>
      <p:ext uri="{BB962C8B-B14F-4D97-AF65-F5344CB8AC3E}">
        <p14:creationId xmlns:p14="http://schemas.microsoft.com/office/powerpoint/2010/main" val="3923478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3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ادامه مباحث اساسی</a:t>
            </a:r>
            <a:endParaRPr lang="fa-IR"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سه</a:t>
            </a:r>
            <a:r>
              <a:rPr lang="fa-IR" dirty="0" smtClean="0"/>
              <a:t> </a:t>
            </a:r>
            <a:r>
              <a:rPr lang="fa-IR" dirty="0" smtClean="0">
                <a:cs typeface="B Nazanin" panose="00000400000000000000" pitchFamily="2" charset="-78"/>
              </a:rPr>
              <a:t>سوال یا بحث بسیار اساسی در رشد:</a:t>
            </a:r>
          </a:p>
          <a:p>
            <a:pPr algn="r" rtl="1"/>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(1) آیا دوره رشد پیوسته است یا ناپیوسته؟</a:t>
            </a:r>
          </a:p>
          <a:p>
            <a:pPr marL="0" indent="0" algn="r" rtl="1">
              <a:buNone/>
            </a:pPr>
            <a:r>
              <a:rPr lang="fa-IR" dirty="0" smtClean="0">
                <a:cs typeface="B Nazanin" panose="00000400000000000000" pitchFamily="2" charset="-78"/>
              </a:rPr>
              <a:t>(2) آیا یک دوره رشد تمام افراد را مشخص می کند یا چند دوره احتمالی وجود دارد؟</a:t>
            </a:r>
          </a:p>
          <a:p>
            <a:pPr marL="0" indent="0" algn="r" rtl="1">
              <a:buNone/>
            </a:pPr>
            <a:r>
              <a:rPr lang="fa-IR" dirty="0" smtClean="0">
                <a:cs typeface="B Nazanin" panose="00000400000000000000" pitchFamily="2" charset="-78"/>
              </a:rPr>
              <a:t>(3) عوامل ژنتیکی و محیطی -طبیعت و تربیت- چه نقشی در رشد دارند؟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اسلاید های بعدی به ترتیب در مورد این سه سوال مطالبی ارائه می شود:</a:t>
            </a:r>
          </a:p>
          <a:p>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8</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957263" y="633413"/>
            <a:ext cx="976312" cy="976312"/>
          </a:xfrm>
          <a:prstGeom prst="rect">
            <a:avLst/>
          </a:prstGeom>
        </p:spPr>
      </p:pic>
    </p:spTree>
    <p:extLst>
      <p:ext uri="{BB962C8B-B14F-4D97-AF65-F5344CB8AC3E}">
        <p14:creationId xmlns:p14="http://schemas.microsoft.com/office/powerpoint/2010/main" val="3956757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رشد پیوسته است یا ناپیوسته؟</a:t>
            </a:r>
            <a:endParaRPr lang="fa-IR" dirty="0"/>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در این زمینه نظریه ها به دو دسته تقسیم می شوند:</a:t>
            </a:r>
          </a:p>
          <a:p>
            <a:pPr algn="just" rtl="1"/>
            <a:r>
              <a:rPr lang="fa-IR" dirty="0" smtClean="0">
                <a:cs typeface="B Nazanin" panose="00000400000000000000" pitchFamily="2" charset="-78"/>
              </a:rPr>
              <a:t>یک دیدگاه بر این باور است که نوباوگان و کودکان پیش دبستانی خیلی شبیه بزرگسالان به دنیا پاسخ می دهند. تفاوت بالغ و نابالغ صرفاً به </a:t>
            </a:r>
            <a:r>
              <a:rPr lang="fa-IR" b="1" dirty="0" smtClean="0">
                <a:solidFill>
                  <a:srgbClr val="FF0000"/>
                </a:solidFill>
                <a:cs typeface="B Nazanin" panose="00000400000000000000" pitchFamily="2" charset="-78"/>
              </a:rPr>
              <a:t>مقدار یا پیچیدگی </a:t>
            </a:r>
            <a:r>
              <a:rPr lang="fa-IR" dirty="0" smtClean="0">
                <a:cs typeface="B Nazanin" panose="00000400000000000000" pitchFamily="2" charset="-78"/>
              </a:rPr>
              <a:t>مربوط می شود.</a:t>
            </a:r>
          </a:p>
          <a:p>
            <a:pPr algn="just" rtl="1"/>
            <a:r>
              <a:rPr lang="fa-IR" dirty="0" smtClean="0">
                <a:cs typeface="B Nazanin" panose="00000400000000000000" pitchFamily="2" charset="-78"/>
              </a:rPr>
              <a:t>طبق دیدگاه دوم نوباوگان و کودکان روش های منحصر به فرد فکر کردن، احساس کردن و رفتار کردن دارند که کاملا با روش های بزرگسالان متفاوت هستند. این نظریه ها رشد را به صورتی که بر طبق </a:t>
            </a:r>
            <a:r>
              <a:rPr lang="fa-IR" dirty="0" smtClean="0">
                <a:solidFill>
                  <a:srgbClr val="FF0000"/>
                </a:solidFill>
                <a:cs typeface="B Nazanin" panose="00000400000000000000" pitchFamily="2" charset="-78"/>
              </a:rPr>
              <a:t>مراحلی </a:t>
            </a:r>
            <a:r>
              <a:rPr lang="fa-IR" dirty="0" smtClean="0">
                <a:cs typeface="B Nazanin" panose="00000400000000000000" pitchFamily="2" charset="-78"/>
              </a:rPr>
              <a:t>صورت می گیرد در نظر می گیرند- تغییرات کیفی در تفکر، احساس و رفتار کردن که دوره های خاص رشد را مشخص می کند. در نظریه های مرحله ای رشد مانند بالا رفتن از پلکان است، به طوری که هر پله با شیوه عمل کردن پخته تر و سازمان یافته تری مطابقت دارد. در ضمن تغییرات رشدی بجای اینکه تدریجی باشد نسبتا ناگهانی است.</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9</a:t>
            </a:fld>
            <a:endParaRPr lang="fa-I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38150" y="400050"/>
            <a:ext cx="1257300" cy="1257300"/>
          </a:xfrm>
          <a:prstGeom prst="rect">
            <a:avLst/>
          </a:prstGeom>
        </p:spPr>
      </p:pic>
    </p:spTree>
    <p:extLst>
      <p:ext uri="{BB962C8B-B14F-4D97-AF65-F5344CB8AC3E}">
        <p14:creationId xmlns:p14="http://schemas.microsoft.com/office/powerpoint/2010/main" val="1706606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3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1120</TotalTime>
  <Words>829</Words>
  <Application>Microsoft Office PowerPoint</Application>
  <PresentationFormat>Widescreen</PresentationFormat>
  <Paragraphs>68</Paragraphs>
  <Slides>12</Slides>
  <Notes>0</Notes>
  <HiddenSlides>0</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 Nazanin</vt:lpstr>
      <vt:lpstr>B Zar</vt:lpstr>
      <vt:lpstr>Calibri</vt:lpstr>
      <vt:lpstr>Tahoma</vt:lpstr>
      <vt:lpstr>Trebuchet MS</vt:lpstr>
      <vt:lpstr>Wingdings 3</vt:lpstr>
      <vt:lpstr>Facet</vt:lpstr>
      <vt:lpstr>به نام خدا</vt:lpstr>
      <vt:lpstr>فصل اول</vt:lpstr>
      <vt:lpstr>تعریف علم رشد</vt:lpstr>
      <vt:lpstr>رشد انسان به عنوان حوزه ای علمی، کاربردی و میان رشته ای</vt:lpstr>
      <vt:lpstr>مباحث اساسی</vt:lpstr>
      <vt:lpstr>ادامه مباحث اساسی</vt:lpstr>
      <vt:lpstr>ادامه مباحث اساسی</vt:lpstr>
      <vt:lpstr>ادامه مباحث اساسی</vt:lpstr>
      <vt:lpstr>رشد پیوسته است یا ناپیوسته؟</vt:lpstr>
      <vt:lpstr>PowerPoint Presentation</vt:lpstr>
      <vt:lpstr>یک یا چند دروه رشد؟</vt:lpstr>
      <vt:lpstr>تاثیرات نسبی طبیعت و تربیت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dc:title>
  <dc:creator>user</dc:creator>
  <cp:lastModifiedBy>user</cp:lastModifiedBy>
  <cp:revision>53</cp:revision>
  <dcterms:created xsi:type="dcterms:W3CDTF">2020-04-08T18:04:19Z</dcterms:created>
  <dcterms:modified xsi:type="dcterms:W3CDTF">2020-04-13T18:32:20Z</dcterms:modified>
</cp:coreProperties>
</file>