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5" r:id="rId17"/>
    <p:sldId id="276"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71CA21E-A37D-4974-A205-F4B266CEBE0C}" type="datetimeFigureOut">
              <a:rPr lang="en-US" smtClean="0"/>
              <a:t>4/7/2020</a:t>
            </a:fld>
            <a:endParaRPr lang="en-US"/>
          </a:p>
        </p:txBody>
      </p:sp>
      <p:sp>
        <p:nvSpPr>
          <p:cNvPr id="16" name="Slide Number Placeholder 15"/>
          <p:cNvSpPr>
            <a:spLocks noGrp="1"/>
          </p:cNvSpPr>
          <p:nvPr>
            <p:ph type="sldNum" sz="quarter" idx="11"/>
          </p:nvPr>
        </p:nvSpPr>
        <p:spPr/>
        <p:txBody>
          <a:bodyPr/>
          <a:lstStyle/>
          <a:p>
            <a:fld id="{8EC2464C-D92A-4F13-86E1-5E1481A9ED8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1CA21E-A37D-4974-A205-F4B266CEBE0C}"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2464C-D92A-4F13-86E1-5E1481A9ED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1CA21E-A37D-4974-A205-F4B266CEBE0C}"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2464C-D92A-4F13-86E1-5E1481A9ED8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71CA21E-A37D-4974-A205-F4B266CEBE0C}" type="datetimeFigureOut">
              <a:rPr lang="en-US" smtClean="0"/>
              <a:t>4/7/2020</a:t>
            </a:fld>
            <a:endParaRPr lang="en-US"/>
          </a:p>
        </p:txBody>
      </p:sp>
      <p:sp>
        <p:nvSpPr>
          <p:cNvPr id="15" name="Slide Number Placeholder 14"/>
          <p:cNvSpPr>
            <a:spLocks noGrp="1"/>
          </p:cNvSpPr>
          <p:nvPr>
            <p:ph type="sldNum" sz="quarter" idx="15"/>
          </p:nvPr>
        </p:nvSpPr>
        <p:spPr/>
        <p:txBody>
          <a:bodyPr/>
          <a:lstStyle>
            <a:lvl1pPr algn="ctr">
              <a:defRPr/>
            </a:lvl1pPr>
          </a:lstStyle>
          <a:p>
            <a:fld id="{8EC2464C-D92A-4F13-86E1-5E1481A9ED80}"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1CA21E-A37D-4974-A205-F4B266CEBE0C}"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2464C-D92A-4F13-86E1-5E1481A9ED80}"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71CA21E-A37D-4974-A205-F4B266CEBE0C}"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2464C-D92A-4F13-86E1-5E1481A9ED80}"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EC2464C-D92A-4F13-86E1-5E1481A9ED80}"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71CA21E-A37D-4974-A205-F4B266CEBE0C}" type="datetimeFigureOut">
              <a:rPr lang="en-US" smtClean="0"/>
              <a:t>4/7/2020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1CA21E-A37D-4974-A205-F4B266CEBE0C}" type="datetimeFigureOut">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C2464C-D92A-4F13-86E1-5E1481A9ED80}"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CA21E-A37D-4974-A205-F4B266CEBE0C}" type="datetimeFigureOut">
              <a:rPr lang="en-US" smtClean="0"/>
              <a:t>4/7/2020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C2464C-D92A-4F13-86E1-5E1481A9ED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71CA21E-A37D-4974-A205-F4B266CEBE0C}" type="datetimeFigureOut">
              <a:rPr lang="en-US" smtClean="0"/>
              <a:t>4/7/2020</a:t>
            </a:fld>
            <a:endParaRPr lang="en-US"/>
          </a:p>
        </p:txBody>
      </p:sp>
      <p:sp>
        <p:nvSpPr>
          <p:cNvPr id="9" name="Slide Number Placeholder 8"/>
          <p:cNvSpPr>
            <a:spLocks noGrp="1"/>
          </p:cNvSpPr>
          <p:nvPr>
            <p:ph type="sldNum" sz="quarter" idx="15"/>
          </p:nvPr>
        </p:nvSpPr>
        <p:spPr/>
        <p:txBody>
          <a:bodyPr/>
          <a:lstStyle/>
          <a:p>
            <a:fld id="{8EC2464C-D92A-4F13-86E1-5E1481A9ED80}"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71CA21E-A37D-4974-A205-F4B266CEBE0C}" type="datetimeFigureOut">
              <a:rPr lang="en-US" smtClean="0"/>
              <a:t>4/7/2020</a:t>
            </a:fld>
            <a:endParaRPr lang="en-US"/>
          </a:p>
        </p:txBody>
      </p:sp>
      <p:sp>
        <p:nvSpPr>
          <p:cNvPr id="9" name="Slide Number Placeholder 8"/>
          <p:cNvSpPr>
            <a:spLocks noGrp="1"/>
          </p:cNvSpPr>
          <p:nvPr>
            <p:ph type="sldNum" sz="quarter" idx="11"/>
          </p:nvPr>
        </p:nvSpPr>
        <p:spPr/>
        <p:txBody>
          <a:bodyPr/>
          <a:lstStyle/>
          <a:p>
            <a:fld id="{8EC2464C-D92A-4F13-86E1-5E1481A9ED8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71CA21E-A37D-4974-A205-F4B266CEBE0C}" type="datetimeFigureOut">
              <a:rPr lang="en-US" smtClean="0"/>
              <a:t>4/7/2020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EC2464C-D92A-4F13-86E1-5E1481A9ED80}"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914400"/>
            <a:ext cx="8305800" cy="3928404"/>
          </a:xfrm>
        </p:spPr>
        <p:txBody>
          <a:bodyPr/>
          <a:lstStyle/>
          <a:p>
            <a:r>
              <a:rPr lang="fa-IR" sz="2800" i="1" dirty="0" smtClean="0">
                <a:solidFill>
                  <a:srgbClr val="002060"/>
                </a:solidFill>
              </a:rPr>
              <a:t>به نام خدا</a:t>
            </a:r>
          </a:p>
          <a:p>
            <a:endParaRPr lang="fa-IR" sz="2800" dirty="0">
              <a:solidFill>
                <a:srgbClr val="002060"/>
              </a:solidFill>
            </a:endParaRPr>
          </a:p>
          <a:p>
            <a:endParaRPr lang="fa-IR" sz="2800" dirty="0" smtClean="0">
              <a:solidFill>
                <a:srgbClr val="002060"/>
              </a:solidFill>
            </a:endParaRPr>
          </a:p>
          <a:p>
            <a:r>
              <a:rPr lang="fa-IR" sz="6000" dirty="0" smtClean="0">
                <a:solidFill>
                  <a:srgbClr val="002060"/>
                </a:solidFill>
              </a:rPr>
              <a:t>آموزش زبان فارسی</a:t>
            </a:r>
          </a:p>
          <a:p>
            <a:endParaRPr lang="fa-IR" sz="3600" dirty="0" smtClean="0">
              <a:solidFill>
                <a:srgbClr val="002060"/>
              </a:solidFill>
            </a:endParaRPr>
          </a:p>
          <a:p>
            <a:r>
              <a:rPr lang="fa-IR" sz="3600" dirty="0" smtClean="0">
                <a:solidFill>
                  <a:srgbClr val="002060"/>
                </a:solidFill>
              </a:rPr>
              <a:t>استاد:خانم اسدزاده</a:t>
            </a:r>
            <a:endParaRPr lang="fa-IR" sz="3600" dirty="0">
              <a:solidFill>
                <a:srgbClr val="002060"/>
              </a:solidFill>
            </a:endParaRPr>
          </a:p>
        </p:txBody>
      </p:sp>
    </p:spTree>
    <p:extLst>
      <p:ext uri="{BB962C8B-B14F-4D97-AF65-F5344CB8AC3E}">
        <p14:creationId xmlns:p14="http://schemas.microsoft.com/office/powerpoint/2010/main" val="1332227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4953000"/>
          </a:xfrm>
        </p:spPr>
        <p:txBody>
          <a:bodyPr>
            <a:normAutofit/>
          </a:bodyPr>
          <a:lstStyle/>
          <a:p>
            <a:pPr marL="0" indent="0" algn="r">
              <a:buNone/>
            </a:pPr>
            <a:endParaRPr lang="fa-IR" dirty="0" smtClean="0">
              <a:solidFill>
                <a:schemeClr val="bg1"/>
              </a:solidFill>
            </a:endParaRPr>
          </a:p>
          <a:p>
            <a:pPr marL="0" indent="0" algn="r">
              <a:buNone/>
            </a:pPr>
            <a:r>
              <a:rPr lang="fa-IR" dirty="0" smtClean="0">
                <a:solidFill>
                  <a:schemeClr val="bg1"/>
                </a:solidFill>
              </a:rPr>
              <a:t>! جمله اول هر بند کلی است و جملات بعدی توضیح جمله اولی است.</a:t>
            </a:r>
          </a:p>
          <a:p>
            <a:pPr marL="0" indent="0" algn="r">
              <a:buNone/>
            </a:pPr>
            <a:endParaRPr lang="fa-IR" sz="1600" dirty="0">
              <a:solidFill>
                <a:schemeClr val="bg1"/>
              </a:solidFill>
            </a:endParaRPr>
          </a:p>
          <a:p>
            <a:pPr marL="0" indent="0" algn="r">
              <a:buNone/>
            </a:pPr>
            <a:r>
              <a:rPr lang="fa-IR" sz="1600" dirty="0" smtClean="0">
                <a:solidFill>
                  <a:schemeClr val="bg1"/>
                </a:solidFill>
              </a:rPr>
              <a:t>   شکل درست بند نویسی                                                 </a:t>
            </a:r>
          </a:p>
          <a:p>
            <a:pPr marL="0" indent="0" algn="r">
              <a:buNone/>
            </a:pPr>
            <a:r>
              <a:rPr lang="fa-IR" sz="1400" dirty="0" smtClean="0">
                <a:solidFill>
                  <a:schemeClr val="bg1"/>
                </a:solidFill>
              </a:rPr>
              <a:t>                                                                   </a:t>
            </a:r>
            <a:r>
              <a:rPr lang="fa-IR" sz="1000" dirty="0" smtClean="0">
                <a:solidFill>
                  <a:schemeClr val="bg1"/>
                </a:solidFill>
              </a:rPr>
              <a:t>                                                                                                                                                                                                                                                                                                                                                                                                                                                                                                                                                                                                                                                                                                                                                                                                                                                                                                                                                                                                                                                                                                                                                                </a:t>
            </a:r>
          </a:p>
          <a:p>
            <a:pPr marL="0" indent="0" algn="r">
              <a:buNone/>
            </a:pPr>
            <a:endParaRPr lang="fa-IR" sz="2000" dirty="0">
              <a:solidFill>
                <a:schemeClr val="bg1"/>
              </a:solidFill>
            </a:endParaRPr>
          </a:p>
          <a:p>
            <a:pPr marL="0" indent="0" algn="r">
              <a:buNone/>
            </a:pPr>
            <a:endParaRPr lang="fa-IR" sz="2000" dirty="0" smtClean="0">
              <a:solidFill>
                <a:schemeClr val="bg1"/>
              </a:solidFill>
            </a:endParaRPr>
          </a:p>
          <a:p>
            <a:pPr marL="0" indent="0" algn="r">
              <a:buNone/>
            </a:pPr>
            <a:endParaRPr lang="fa-IR" sz="2000" dirty="0">
              <a:solidFill>
                <a:schemeClr val="bg1"/>
              </a:solidFill>
            </a:endParaRPr>
          </a:p>
          <a:p>
            <a:pPr marL="0" indent="0" algn="r">
              <a:buNone/>
            </a:pPr>
            <a:endParaRPr lang="fa-IR" sz="2000" dirty="0">
              <a:solidFill>
                <a:schemeClr val="bg1"/>
              </a:solidFill>
            </a:endParaRPr>
          </a:p>
          <a:p>
            <a:pPr marL="0" indent="0" algn="r">
              <a:buNone/>
            </a:pPr>
            <a:endParaRPr lang="fa-IR" sz="2000" dirty="0" smtClean="0">
              <a:solidFill>
                <a:schemeClr val="bg1"/>
              </a:solidFill>
            </a:endParaRPr>
          </a:p>
          <a:p>
            <a:pPr marL="0" indent="0" algn="r">
              <a:buNone/>
            </a:pPr>
            <a:endParaRPr lang="fa-IR" sz="2000" dirty="0">
              <a:solidFill>
                <a:schemeClr val="bg1"/>
              </a:solidFill>
            </a:endParaRPr>
          </a:p>
          <a:p>
            <a:pPr marL="0" indent="0" algn="r">
              <a:buNone/>
            </a:pPr>
            <a:endParaRPr lang="fa-IR" sz="2000" dirty="0" smtClean="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828800"/>
            <a:ext cx="2820484" cy="2536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801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09600"/>
            <a:ext cx="8229600" cy="5257800"/>
          </a:xfrm>
        </p:spPr>
        <p:txBody>
          <a:bodyPr>
            <a:normAutofit/>
          </a:bodyPr>
          <a:lstStyle/>
          <a:p>
            <a:pPr marL="0" indent="0" algn="r">
              <a:buNone/>
            </a:pPr>
            <a:r>
              <a:rPr lang="fa-IR" dirty="0" smtClean="0">
                <a:solidFill>
                  <a:srgbClr val="002060"/>
                </a:solidFill>
              </a:rPr>
              <a:t>اهداف و انواع آن ها</a:t>
            </a:r>
          </a:p>
          <a:p>
            <a:pPr marL="0" indent="0" algn="r">
              <a:buNone/>
            </a:pPr>
            <a:r>
              <a:rPr lang="fa-IR" sz="2000" dirty="0" smtClean="0">
                <a:solidFill>
                  <a:schemeClr val="bg2">
                    <a:lumMod val="20000"/>
                    <a:lumOff val="80000"/>
                  </a:schemeClr>
                </a:solidFill>
              </a:rPr>
              <a:t>اهداف کلی </a:t>
            </a:r>
            <a:r>
              <a:rPr lang="fa-IR" sz="2000" dirty="0" smtClean="0"/>
              <a:t>:</a:t>
            </a:r>
            <a:r>
              <a:rPr lang="fa-IR" sz="2000" dirty="0" smtClean="0">
                <a:solidFill>
                  <a:schemeClr val="bg1"/>
                </a:solidFill>
              </a:rPr>
              <a:t>به اهدافی اطلاق می شود که وضعیت فراگیر را پس از دریافت یک عمل آموزشی توصیف می کند.به عبارتی حاوی نتایجی هستند که معلم انتظاردارد دانش آموزان بعد از فعالیت های یادگیری به آن دست یابند.در حقیقت قابل اندازه گیری نیستند.این اهداف بیشتر با فعل های زیر بیان می شوند:درک کنند ،آشنا شوند ،بفهمند،پی ببرند،بدانند ،.........مثلا:آشنایی با جمله</a:t>
            </a:r>
          </a:p>
          <a:p>
            <a:pPr marL="0" indent="0" algn="r">
              <a:buNone/>
            </a:pPr>
            <a:r>
              <a:rPr lang="fa-IR" sz="2000" dirty="0" smtClean="0">
                <a:solidFill>
                  <a:schemeClr val="bg2">
                    <a:lumMod val="20000"/>
                    <a:lumOff val="80000"/>
                  </a:schemeClr>
                </a:solidFill>
              </a:rPr>
              <a:t>اهداف جزئی</a:t>
            </a:r>
            <a:r>
              <a:rPr lang="fa-IR" sz="2000" dirty="0" smtClean="0"/>
              <a:t>:</a:t>
            </a:r>
            <a:r>
              <a:rPr lang="fa-IR" sz="2000" dirty="0" smtClean="0">
                <a:solidFill>
                  <a:schemeClr val="bg1"/>
                </a:solidFill>
              </a:rPr>
              <a:t>این</a:t>
            </a:r>
            <a:r>
              <a:rPr lang="fa-IR" sz="2000" dirty="0" smtClean="0"/>
              <a:t> </a:t>
            </a:r>
            <a:r>
              <a:rPr lang="fa-IR" sz="2000" dirty="0" smtClean="0">
                <a:solidFill>
                  <a:schemeClr val="bg1"/>
                </a:solidFill>
              </a:rPr>
              <a:t>اهداف به زبان ساده قابلیت های اهداف کلی را توضیح</a:t>
            </a:r>
            <a:r>
              <a:rPr lang="fa-IR" sz="2000" dirty="0" smtClean="0"/>
              <a:t> </a:t>
            </a:r>
            <a:r>
              <a:rPr lang="fa-IR" sz="2000" dirty="0" smtClean="0">
                <a:solidFill>
                  <a:schemeClr val="bg1"/>
                </a:solidFill>
              </a:rPr>
              <a:t>می دهد.   مثلا:آشنایی با انواع جمله</a:t>
            </a:r>
          </a:p>
          <a:p>
            <a:pPr marL="0" indent="0" algn="r">
              <a:buNone/>
            </a:pPr>
            <a:r>
              <a:rPr lang="fa-IR" sz="2000" dirty="0" smtClean="0">
                <a:solidFill>
                  <a:schemeClr val="bg2">
                    <a:lumMod val="20000"/>
                    <a:lumOff val="80000"/>
                  </a:schemeClr>
                </a:solidFill>
              </a:rPr>
              <a:t>اهداف رفتاری</a:t>
            </a:r>
            <a:r>
              <a:rPr lang="fa-IR" sz="2000" dirty="0" smtClean="0"/>
              <a:t>:</a:t>
            </a:r>
            <a:r>
              <a:rPr lang="fa-IR" sz="2000" dirty="0" smtClean="0">
                <a:solidFill>
                  <a:schemeClr val="bg1"/>
                </a:solidFill>
              </a:rPr>
              <a:t>پس از مشخص نمودن اهداف کلی و تجزیه آن به اهداف جزئی،اهداف رفتاری مطرح می شوند.اعمال،رفتاروحرکات که قابل مشاهده، شنیدن،لمس کردن وقابل سنجش باشند.این اهداف نشان می دهند که آیا دانش آموزان به اهداف کلی رسیده اند یا نه .افعال رفتاری عبارتند از: شناختی(ذهنی،دانش و معلومات)</a:t>
            </a:r>
          </a:p>
          <a:p>
            <a:pPr marL="0" indent="0" algn="r">
              <a:buNone/>
            </a:pPr>
            <a:r>
              <a:rPr lang="fa-IR" sz="2000" dirty="0" smtClean="0">
                <a:solidFill>
                  <a:schemeClr val="bg1"/>
                </a:solidFill>
              </a:rPr>
              <a:t>عاطفی(ارزش ها،نگرش ها و احساسات)</a:t>
            </a:r>
          </a:p>
          <a:p>
            <a:pPr marL="0" indent="0" algn="r">
              <a:buNone/>
            </a:pPr>
            <a:r>
              <a:rPr lang="fa-IR" sz="2000" dirty="0" smtClean="0">
                <a:solidFill>
                  <a:schemeClr val="bg1"/>
                </a:solidFill>
              </a:rPr>
              <a:t>روانی وحرکتی(مهارت های حرکتی)</a:t>
            </a:r>
          </a:p>
          <a:p>
            <a:pPr marL="0" indent="0" algn="r">
              <a:buNone/>
            </a:pPr>
            <a:endParaRPr lang="fa-IR" sz="2400" dirty="0"/>
          </a:p>
          <a:p>
            <a:pPr marL="0" indent="0" algn="r">
              <a:buNone/>
            </a:pPr>
            <a:endParaRPr lang="fa-IR" dirty="0" smtClean="0"/>
          </a:p>
          <a:p>
            <a:pPr marL="0" indent="0" algn="r">
              <a:buNone/>
            </a:pPr>
            <a:endParaRPr lang="fa-IR" dirty="0"/>
          </a:p>
          <a:p>
            <a:pPr marL="0" indent="0" algn="r">
              <a:buNone/>
            </a:pPr>
            <a:endParaRPr lang="fa-IR" dirty="0" smtClean="0"/>
          </a:p>
          <a:p>
            <a:pPr marL="0" indent="0" algn="r">
              <a:buNone/>
            </a:pPr>
            <a:endParaRPr lang="fa-IR" dirty="0"/>
          </a:p>
        </p:txBody>
      </p:sp>
    </p:spTree>
    <p:extLst>
      <p:ext uri="{BB962C8B-B14F-4D97-AF65-F5344CB8AC3E}">
        <p14:creationId xmlns:p14="http://schemas.microsoft.com/office/powerpoint/2010/main" val="115757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486400"/>
          </a:xfrm>
        </p:spPr>
        <p:txBody>
          <a:bodyPr/>
          <a:lstStyle/>
          <a:p>
            <a:pPr marL="0" indent="0" algn="r">
              <a:buNone/>
            </a:pPr>
            <a:r>
              <a:rPr lang="fa-IR" dirty="0" smtClean="0">
                <a:solidFill>
                  <a:schemeClr val="bg2">
                    <a:lumMod val="20000"/>
                    <a:lumOff val="80000"/>
                  </a:schemeClr>
                </a:solidFill>
              </a:rPr>
              <a:t>نمونه تکلیف</a:t>
            </a:r>
          </a:p>
          <a:p>
            <a:pPr marL="0" indent="0" algn="r">
              <a:buNone/>
            </a:pPr>
            <a:r>
              <a:rPr lang="fa-IR" dirty="0" smtClean="0">
                <a:solidFill>
                  <a:schemeClr val="bg1"/>
                </a:solidFill>
              </a:rPr>
              <a:t>در کتاب فارسی  پنجم ابتدایی شعرستایش و حکایت درخت گردکان چند جمله دارند؟</a:t>
            </a:r>
            <a:endParaRPr lang="en-US"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768" y="2057400"/>
            <a:ext cx="313709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2026920"/>
            <a:ext cx="2892303" cy="348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4667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4724400"/>
          </a:xfrm>
        </p:spPr>
        <p:txBody>
          <a:bodyPr/>
          <a:lstStyle/>
          <a:p>
            <a:pPr marL="0" indent="0" algn="r">
              <a:buNone/>
            </a:pPr>
            <a:r>
              <a:rPr lang="fa-IR" dirty="0" smtClean="0">
                <a:solidFill>
                  <a:schemeClr val="bg1"/>
                </a:solidFill>
              </a:rPr>
              <a:t>در بیت زیر،نهاد کدام است؟</a:t>
            </a:r>
          </a:p>
          <a:p>
            <a:pPr marL="0" indent="0" algn="r">
              <a:buNone/>
            </a:pPr>
            <a:r>
              <a:rPr lang="fa-IR" sz="2000" dirty="0" smtClean="0">
                <a:solidFill>
                  <a:schemeClr val="bg1"/>
                </a:solidFill>
              </a:rPr>
              <a:t>درراه سوی تبریزآمد به خاطرمن                شعرکمال عاشق،سوزفراق میهن</a:t>
            </a:r>
          </a:p>
          <a:p>
            <a:pPr marL="0" indent="0" algn="r">
              <a:buNone/>
            </a:pPr>
            <a:endParaRPr lang="fa-IR" sz="2000" dirty="0" smtClean="0">
              <a:solidFill>
                <a:schemeClr val="bg1"/>
              </a:solidFill>
            </a:endParaRPr>
          </a:p>
          <a:p>
            <a:pPr marL="0" indent="0" algn="r">
              <a:buNone/>
            </a:pPr>
            <a:r>
              <a:rPr lang="fa-IR" dirty="0" smtClean="0">
                <a:solidFill>
                  <a:schemeClr val="bg1"/>
                </a:solidFill>
              </a:rPr>
              <a:t>کدام گزینه درست است؟</a:t>
            </a:r>
          </a:p>
          <a:p>
            <a:pPr marL="0" indent="0" algn="r">
              <a:buNone/>
            </a:pPr>
            <a:r>
              <a:rPr lang="fa-IR" sz="2000" dirty="0" smtClean="0">
                <a:solidFill>
                  <a:schemeClr val="bg1"/>
                </a:solidFill>
              </a:rPr>
              <a:t>الف)روشن بصر(وصفی) زبان فارسی(اضافی) دردعشق (وصفی) شام یتیمان(وصفی)آداب زندگی(اصافی)</a:t>
            </a:r>
          </a:p>
          <a:p>
            <a:pPr marL="0" indent="0" algn="r">
              <a:buNone/>
            </a:pPr>
            <a:r>
              <a:rPr lang="fa-IR" sz="2000" dirty="0" smtClean="0">
                <a:solidFill>
                  <a:schemeClr val="bg1"/>
                </a:solidFill>
              </a:rPr>
              <a:t>ب)سربازان غیور(وصفی) داستان کهن (وصفی)ارژنگ دیو(اضافی) میوه ی انسان (اضافی)خان چهارم(وصفی)</a:t>
            </a:r>
          </a:p>
          <a:p>
            <a:pPr marL="0" indent="0" algn="r">
              <a:buNone/>
            </a:pPr>
            <a:r>
              <a:rPr lang="fa-IR" sz="2000" dirty="0" smtClean="0">
                <a:solidFill>
                  <a:schemeClr val="bg1"/>
                </a:solidFill>
              </a:rPr>
              <a:t>ج)قصه رسول (اضافی)ایستگاه اندیشه(اضافی)میوه ی هنر(اضافی) میراث نیاکان (وصفی) دفاع مقدس (اضافی)</a:t>
            </a:r>
          </a:p>
          <a:p>
            <a:pPr marL="0" indent="0" algn="r">
              <a:buNone/>
            </a:pPr>
            <a:r>
              <a:rPr lang="fa-IR" sz="2000" dirty="0" smtClean="0">
                <a:solidFill>
                  <a:schemeClr val="bg1"/>
                </a:solidFill>
              </a:rPr>
              <a:t>د)خاک دشت(وصفی) دلاورمردان(وصفی) آفتاب خاور(وصفی)آوای گنجشکان(اضافی)سخنان مجال(وصفی)</a:t>
            </a:r>
            <a:endParaRPr lang="en-US" sz="2000" dirty="0">
              <a:solidFill>
                <a:schemeClr val="bg1"/>
              </a:solidFill>
            </a:endParaRPr>
          </a:p>
        </p:txBody>
      </p:sp>
    </p:spTree>
    <p:extLst>
      <p:ext uri="{BB962C8B-B14F-4D97-AF65-F5344CB8AC3E}">
        <p14:creationId xmlns:p14="http://schemas.microsoft.com/office/powerpoint/2010/main" val="532608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4953000"/>
          </a:xfrm>
        </p:spPr>
        <p:txBody>
          <a:bodyPr/>
          <a:lstStyle/>
          <a:p>
            <a:pPr marL="0" indent="0" algn="r">
              <a:buNone/>
            </a:pPr>
            <a:r>
              <a:rPr lang="fa-IR" dirty="0" smtClean="0">
                <a:solidFill>
                  <a:schemeClr val="bg1"/>
                </a:solidFill>
              </a:rPr>
              <a:t>درکدام بیت واژه «که»با بقیه متفاوت است؟</a:t>
            </a:r>
          </a:p>
          <a:p>
            <a:pPr marL="0" indent="0" algn="r">
              <a:buNone/>
            </a:pPr>
            <a:r>
              <a:rPr lang="fa-IR" sz="2000" dirty="0" smtClean="0">
                <a:solidFill>
                  <a:schemeClr val="bg1"/>
                </a:solidFill>
              </a:rPr>
              <a:t>الف)گراز عهد خردیت بادآمدی           که بیچاره بودی در آغوش من</a:t>
            </a:r>
          </a:p>
          <a:p>
            <a:pPr marL="0" indent="0" algn="r">
              <a:buNone/>
            </a:pPr>
            <a:r>
              <a:rPr lang="fa-IR" sz="2000" dirty="0" smtClean="0">
                <a:solidFill>
                  <a:schemeClr val="bg1"/>
                </a:solidFill>
              </a:rPr>
              <a:t>ب)همه راستی کن که از راستی          نیاید به کاراندرون،کاستی</a:t>
            </a:r>
          </a:p>
          <a:p>
            <a:pPr marL="0" indent="0" algn="r">
              <a:buNone/>
            </a:pPr>
            <a:r>
              <a:rPr lang="fa-IR" sz="2000" dirty="0" smtClean="0">
                <a:solidFill>
                  <a:schemeClr val="bg1"/>
                </a:solidFill>
              </a:rPr>
              <a:t>ج)همه نیک نامی،به وراستی             که کرد ای پسرسود درکاستی؟</a:t>
            </a:r>
          </a:p>
          <a:p>
            <a:pPr marL="0" indent="0" algn="r">
              <a:buNone/>
            </a:pPr>
            <a:r>
              <a:rPr lang="fa-IR" sz="2000" dirty="0" smtClean="0">
                <a:solidFill>
                  <a:schemeClr val="bg1"/>
                </a:solidFill>
              </a:rPr>
              <a:t>د)هرآنکس که با تو نگوید درست        چنان دان که اودشمن جان توست </a:t>
            </a:r>
          </a:p>
          <a:p>
            <a:pPr marL="0" indent="0" algn="r">
              <a:buNone/>
            </a:pPr>
            <a:r>
              <a:rPr lang="fa-IR" sz="2000" dirty="0" smtClean="0">
                <a:solidFill>
                  <a:schemeClr val="bg1"/>
                </a:solidFill>
              </a:rPr>
              <a:t> </a:t>
            </a:r>
          </a:p>
          <a:p>
            <a:pPr marL="0" indent="0" algn="r">
              <a:buNone/>
            </a:pPr>
            <a:r>
              <a:rPr lang="fa-IR" dirty="0" smtClean="0">
                <a:solidFill>
                  <a:schemeClr val="bg1"/>
                </a:solidFill>
              </a:rPr>
              <a:t>درمتن زیر چند موصوف وصفت وجود دارد؟</a:t>
            </a:r>
          </a:p>
          <a:p>
            <a:pPr marL="0" indent="0" algn="r">
              <a:buNone/>
            </a:pPr>
            <a:r>
              <a:rPr lang="fa-IR" sz="1800" dirty="0" smtClean="0">
                <a:solidFill>
                  <a:schemeClr val="bg1"/>
                </a:solidFill>
              </a:rPr>
              <a:t>«من هم مانند شما،موجودی زنده هستم وزندگی من،داستان طولانی دارد.درست مثل زندگی خودشما،البته این را هم بگویم که من عمری طولانی ترازشما دارم و داستان زندگی من ازهمان آغاز تاریخ میهن عزیزمان،ایران، شروع شده و همچنان باشوروشادابی ادامه دارد.من زبان فارسی هستم.»</a:t>
            </a:r>
          </a:p>
          <a:p>
            <a:pPr marL="0" indent="0" algn="r">
              <a:buNone/>
            </a:pPr>
            <a:r>
              <a:rPr lang="fa-IR" dirty="0">
                <a:solidFill>
                  <a:schemeClr val="bg1"/>
                </a:solidFill>
              </a:rPr>
              <a:t> </a:t>
            </a:r>
            <a:r>
              <a:rPr lang="fa-IR" dirty="0" smtClean="0">
                <a:solidFill>
                  <a:schemeClr val="bg1"/>
                </a:solidFill>
              </a:rPr>
              <a:t>الف)پنج      ب)چهار         ج)شش       د)هفت</a:t>
            </a:r>
            <a:endParaRPr lang="en-US" dirty="0"/>
          </a:p>
        </p:txBody>
      </p:sp>
    </p:spTree>
    <p:extLst>
      <p:ext uri="{BB962C8B-B14F-4D97-AF65-F5344CB8AC3E}">
        <p14:creationId xmlns:p14="http://schemas.microsoft.com/office/powerpoint/2010/main" val="3517906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685800"/>
            <a:ext cx="8229600" cy="4724400"/>
          </a:xfrm>
        </p:spPr>
        <p:txBody>
          <a:bodyPr>
            <a:normAutofit/>
          </a:bodyPr>
          <a:lstStyle/>
          <a:p>
            <a:pPr marL="0" indent="0" algn="r">
              <a:buNone/>
            </a:pPr>
            <a:r>
              <a:rPr lang="fa-IR" dirty="0" smtClean="0">
                <a:solidFill>
                  <a:schemeClr val="bg1"/>
                </a:solidFill>
              </a:rPr>
              <a:t>درعبارت زیر به ترتیب چند مفعول،چندجمله و چندحرف ربط وجود دارد؟</a:t>
            </a:r>
          </a:p>
          <a:p>
            <a:pPr marL="0" indent="0" algn="r">
              <a:buNone/>
            </a:pPr>
            <a:endParaRPr lang="fa-IR" dirty="0" smtClean="0">
              <a:solidFill>
                <a:schemeClr val="bg1"/>
              </a:solidFill>
            </a:endParaRPr>
          </a:p>
          <a:p>
            <a:pPr marL="0" indent="0" algn="r">
              <a:buNone/>
            </a:pPr>
            <a:r>
              <a:rPr lang="fa-IR" sz="2400" dirty="0">
                <a:solidFill>
                  <a:schemeClr val="bg1"/>
                </a:solidFill>
              </a:rPr>
              <a:t>(</a:t>
            </a:r>
            <a:r>
              <a:rPr lang="fa-IR" sz="2400" dirty="0" smtClean="0">
                <a:solidFill>
                  <a:schemeClr val="bg1"/>
                </a:solidFill>
              </a:rPr>
              <a:t>گویند روزی افلاطون نشسته بود.مردی جاهل نزد او آمدونشست وشروع کرد به حرف زدن.درمیانه ی سخن گفت:«ای حکیم!امروزفلان مرد را دیدم که سخن تومی گفت و تورا دعا می کرد و می گفت:افلاطون مرد بزرگی است که هرگز،کس چون اونبوده است و نباشد،گفتم شکروسپاس او را به تو برسانم.»)</a:t>
            </a:r>
          </a:p>
          <a:p>
            <a:pPr marL="0" indent="0" algn="r">
              <a:buNone/>
            </a:pPr>
            <a:endParaRPr lang="fa-IR" sz="2400" dirty="0" smtClean="0">
              <a:solidFill>
                <a:schemeClr val="bg1"/>
              </a:solidFill>
            </a:endParaRPr>
          </a:p>
          <a:p>
            <a:pPr marL="0" indent="0" algn="r">
              <a:buNone/>
            </a:pPr>
            <a:r>
              <a:rPr lang="fa-IR" dirty="0" smtClean="0">
                <a:solidFill>
                  <a:schemeClr val="bg1"/>
                </a:solidFill>
              </a:rPr>
              <a:t>الف)هشت-شانزده-هشت                         ب)نُه-هفده-نُه</a:t>
            </a:r>
          </a:p>
          <a:p>
            <a:pPr marL="0" indent="0" algn="r">
              <a:buNone/>
            </a:pPr>
            <a:r>
              <a:rPr lang="fa-IR" dirty="0" smtClean="0">
                <a:solidFill>
                  <a:schemeClr val="bg1"/>
                </a:solidFill>
              </a:rPr>
              <a:t>ج)هفت-پانزده-هفت                                د)شش-چهارده- دَه</a:t>
            </a:r>
            <a:endParaRPr lang="en-US" dirty="0">
              <a:solidFill>
                <a:schemeClr val="bg2">
                  <a:lumMod val="20000"/>
                  <a:lumOff val="80000"/>
                </a:schemeClr>
              </a:solidFill>
            </a:endParaRPr>
          </a:p>
        </p:txBody>
      </p:sp>
    </p:spTree>
    <p:extLst>
      <p:ext uri="{BB962C8B-B14F-4D97-AF65-F5344CB8AC3E}">
        <p14:creationId xmlns:p14="http://schemas.microsoft.com/office/powerpoint/2010/main" val="3119435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933" r="2690" b="8134"/>
          <a:stretch/>
        </p:blipFill>
        <p:spPr bwMode="auto">
          <a:xfrm>
            <a:off x="2286000" y="609600"/>
            <a:ext cx="4689100" cy="4751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71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800" t="3497" r="11066" b="5746"/>
          <a:stretch/>
        </p:blipFill>
        <p:spPr bwMode="auto">
          <a:xfrm>
            <a:off x="2057400" y="969263"/>
            <a:ext cx="4879848" cy="426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401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410200"/>
          </a:xfrm>
        </p:spPr>
        <p:txBody>
          <a:bodyPr/>
          <a:lstStyle/>
          <a:p>
            <a:pPr marL="0" indent="0" algn="r">
              <a:buNone/>
            </a:pPr>
            <a:r>
              <a:rPr lang="fa-IR" dirty="0" smtClean="0">
                <a:solidFill>
                  <a:srgbClr val="002060"/>
                </a:solidFill>
              </a:rPr>
              <a:t>نکات مهم در تدریس فارسی                   </a:t>
            </a:r>
            <a:r>
              <a:rPr lang="fa-IR" sz="3200" dirty="0" smtClean="0">
                <a:solidFill>
                  <a:srgbClr val="002060"/>
                </a:solidFill>
              </a:rPr>
              <a:t>بخش</a:t>
            </a:r>
            <a:r>
              <a:rPr lang="fa-IR" dirty="0" smtClean="0">
                <a:solidFill>
                  <a:srgbClr val="002060"/>
                </a:solidFill>
              </a:rPr>
              <a:t> </a:t>
            </a:r>
            <a:r>
              <a:rPr lang="fa-IR" sz="3200" dirty="0" smtClean="0">
                <a:solidFill>
                  <a:srgbClr val="002060"/>
                </a:solidFill>
              </a:rPr>
              <a:t>عملی</a:t>
            </a:r>
          </a:p>
          <a:p>
            <a:pPr marL="0" indent="0" algn="r">
              <a:buNone/>
            </a:pPr>
            <a:r>
              <a:rPr lang="fa-IR" sz="2400" dirty="0" smtClean="0">
                <a:solidFill>
                  <a:schemeClr val="bg1"/>
                </a:solidFill>
              </a:rPr>
              <a:t>ساعات تدریس فارسی در مقطع ابتدایی</a:t>
            </a:r>
          </a:p>
          <a:p>
            <a:pPr marL="0" indent="0" algn="r">
              <a:buNone/>
            </a:pPr>
            <a:endParaRPr lang="fa-IR" sz="2400" dirty="0">
              <a:solidFill>
                <a:schemeClr val="bg1"/>
              </a:solidFill>
            </a:endParaRPr>
          </a:p>
          <a:p>
            <a:pPr marL="0" indent="0" algn="r">
              <a:buNone/>
            </a:pPr>
            <a:endParaRPr lang="fa-IR" sz="2400" dirty="0" smtClean="0">
              <a:solidFill>
                <a:schemeClr val="bg1"/>
              </a:solidFill>
            </a:endParaRPr>
          </a:p>
          <a:p>
            <a:pPr marL="0" indent="0" algn="r">
              <a:buNone/>
            </a:pPr>
            <a:endParaRPr lang="fa-IR" sz="3200" dirty="0">
              <a:solidFill>
                <a:schemeClr val="bg1"/>
              </a:solidFill>
            </a:endParaRPr>
          </a:p>
          <a:p>
            <a:pPr marL="0" indent="0" algn="r">
              <a:buNone/>
            </a:pPr>
            <a:endParaRPr lang="en-US" sz="3200" dirty="0">
              <a:solidFill>
                <a:schemeClr val="bg1"/>
              </a:solidFill>
            </a:endParaRPr>
          </a:p>
        </p:txBody>
      </p:sp>
      <p:cxnSp>
        <p:nvCxnSpPr>
          <p:cNvPr id="5" name="Straight Arrow Connector 4"/>
          <p:cNvCxnSpPr/>
          <p:nvPr/>
        </p:nvCxnSpPr>
        <p:spPr>
          <a:xfrm flipH="1">
            <a:off x="4343400" y="990600"/>
            <a:ext cx="990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1632993871"/>
              </p:ext>
            </p:extLst>
          </p:nvPr>
        </p:nvGraphicFramePr>
        <p:xfrm>
          <a:off x="1524000" y="2438400"/>
          <a:ext cx="6096000" cy="1920240"/>
        </p:xfrm>
        <a:graphic>
          <a:graphicData uri="http://schemas.openxmlformats.org/drawingml/2006/table">
            <a:tbl>
              <a:tblPr firstRow="1" bandRow="1">
                <a:tableStyleId>{D7AC3CCA-C797-4891-BE02-D94E43425B78}</a:tableStyleId>
              </a:tblPr>
              <a:tblGrid>
                <a:gridCol w="1828800"/>
                <a:gridCol w="1219200"/>
                <a:gridCol w="1905000"/>
                <a:gridCol w="1143000"/>
              </a:tblGrid>
              <a:tr h="370840">
                <a:tc>
                  <a:txBody>
                    <a:bodyPr/>
                    <a:lstStyle/>
                    <a:p>
                      <a:pPr algn="ctr"/>
                      <a:r>
                        <a:rPr lang="fa-IR" b="0" dirty="0" smtClean="0"/>
                        <a:t>هفت</a:t>
                      </a:r>
                      <a:r>
                        <a:rPr lang="fa-IR" b="0" baseline="0" dirty="0" smtClean="0"/>
                        <a:t> ساعت</a:t>
                      </a:r>
                    </a:p>
                    <a:p>
                      <a:pPr algn="ctr"/>
                      <a:r>
                        <a:rPr lang="fa-IR" b="0" baseline="0" dirty="0" smtClean="0"/>
                        <a:t>(انشا2املا2فارسی3)</a:t>
                      </a:r>
                      <a:endParaRPr lang="en-US" b="0" dirty="0"/>
                    </a:p>
                  </a:txBody>
                  <a:tcPr/>
                </a:tc>
                <a:tc>
                  <a:txBody>
                    <a:bodyPr/>
                    <a:lstStyle/>
                    <a:p>
                      <a:pPr algn="ctr"/>
                      <a:r>
                        <a:rPr lang="fa-IR" b="0" dirty="0" smtClean="0"/>
                        <a:t>پایه</a:t>
                      </a:r>
                      <a:r>
                        <a:rPr lang="fa-IR" b="0" baseline="0" dirty="0" smtClean="0"/>
                        <a:t> چهارم</a:t>
                      </a:r>
                      <a:endParaRPr lang="en-US" b="0" dirty="0"/>
                    </a:p>
                  </a:txBody>
                  <a:tcPr/>
                </a:tc>
                <a:tc>
                  <a:txBody>
                    <a:bodyPr/>
                    <a:lstStyle/>
                    <a:p>
                      <a:pPr algn="ctr"/>
                      <a:r>
                        <a:rPr lang="fa-IR" b="0" dirty="0" smtClean="0"/>
                        <a:t>یازده</a:t>
                      </a:r>
                      <a:r>
                        <a:rPr lang="fa-IR" b="0" baseline="0" dirty="0" smtClean="0"/>
                        <a:t> ساعت</a:t>
                      </a:r>
                      <a:endParaRPr lang="en-US" b="0" dirty="0"/>
                    </a:p>
                  </a:txBody>
                  <a:tcPr/>
                </a:tc>
                <a:tc>
                  <a:txBody>
                    <a:bodyPr/>
                    <a:lstStyle/>
                    <a:p>
                      <a:pPr algn="ctr"/>
                      <a:r>
                        <a:rPr lang="fa-IR" b="0" dirty="0" smtClean="0"/>
                        <a:t>پایه اول</a:t>
                      </a:r>
                    </a:p>
                    <a:p>
                      <a:endParaRPr lang="en-US" dirty="0"/>
                    </a:p>
                  </a:txBody>
                  <a:tcPr/>
                </a:tc>
              </a:tr>
              <a:tr h="370840">
                <a:tc>
                  <a:txBody>
                    <a:bodyPr/>
                    <a:lstStyle/>
                    <a:p>
                      <a:pPr algn="ctr"/>
                      <a:r>
                        <a:rPr lang="fa-IR" dirty="0" smtClean="0"/>
                        <a:t>هفت ساعت</a:t>
                      </a:r>
                    </a:p>
                    <a:p>
                      <a:pPr algn="ctr"/>
                      <a:r>
                        <a:rPr lang="fa-IR" dirty="0" smtClean="0"/>
                        <a:t>(انشا2املا2فارسی3)</a:t>
                      </a:r>
                      <a:endParaRPr lang="en-US" dirty="0"/>
                    </a:p>
                  </a:txBody>
                  <a:tcPr/>
                </a:tc>
                <a:tc>
                  <a:txBody>
                    <a:bodyPr/>
                    <a:lstStyle/>
                    <a:p>
                      <a:pPr algn="ctr"/>
                      <a:r>
                        <a:rPr lang="fa-IR" dirty="0" smtClean="0"/>
                        <a:t>پایه پنجم</a:t>
                      </a:r>
                      <a:endParaRPr lang="en-US" dirty="0"/>
                    </a:p>
                  </a:txBody>
                  <a:tcPr/>
                </a:tc>
                <a:tc>
                  <a:txBody>
                    <a:bodyPr/>
                    <a:lstStyle/>
                    <a:p>
                      <a:pPr algn="ctr"/>
                      <a:r>
                        <a:rPr lang="fa-IR" dirty="0" smtClean="0"/>
                        <a:t>هشت ساعت</a:t>
                      </a:r>
                    </a:p>
                    <a:p>
                      <a:r>
                        <a:rPr lang="fa-IR" dirty="0" smtClean="0"/>
                        <a:t>(انشا3املا</a:t>
                      </a:r>
                      <a:r>
                        <a:rPr lang="fa-IR" baseline="0" dirty="0" smtClean="0"/>
                        <a:t> 2فارسی3)</a:t>
                      </a:r>
                      <a:endParaRPr lang="fa-IR" dirty="0" smtClean="0"/>
                    </a:p>
                  </a:txBody>
                  <a:tcPr/>
                </a:tc>
                <a:tc>
                  <a:txBody>
                    <a:bodyPr/>
                    <a:lstStyle/>
                    <a:p>
                      <a:pPr algn="ctr"/>
                      <a:r>
                        <a:rPr lang="fa-IR" dirty="0" smtClean="0"/>
                        <a:t>پایه دوم</a:t>
                      </a:r>
                    </a:p>
                    <a:p>
                      <a:endParaRPr lang="en-US" dirty="0"/>
                    </a:p>
                  </a:txBody>
                  <a:tcPr/>
                </a:tc>
              </a:tr>
              <a:tr h="370840">
                <a:tc>
                  <a:txBody>
                    <a:bodyPr/>
                    <a:lstStyle/>
                    <a:p>
                      <a:pPr algn="ctr"/>
                      <a:r>
                        <a:rPr lang="fa-IR" dirty="0" smtClean="0"/>
                        <a:t>هشت ساعت</a:t>
                      </a:r>
                    </a:p>
                    <a:p>
                      <a:pPr algn="ctr"/>
                      <a:r>
                        <a:rPr lang="fa-IR" dirty="0" smtClean="0"/>
                        <a:t>(انشاواملا5فارسی3)</a:t>
                      </a:r>
                      <a:endParaRPr lang="en-US" dirty="0"/>
                    </a:p>
                  </a:txBody>
                  <a:tcPr/>
                </a:tc>
                <a:tc>
                  <a:txBody>
                    <a:bodyPr/>
                    <a:lstStyle/>
                    <a:p>
                      <a:pPr algn="ctr"/>
                      <a:r>
                        <a:rPr lang="fa-IR" dirty="0" smtClean="0"/>
                        <a:t>پایه ششم</a:t>
                      </a:r>
                      <a:endParaRPr lang="en-US" dirty="0"/>
                    </a:p>
                  </a:txBody>
                  <a:tcPr/>
                </a:tc>
                <a:tc>
                  <a:txBody>
                    <a:bodyPr/>
                    <a:lstStyle/>
                    <a:p>
                      <a:pPr algn="ctr"/>
                      <a:r>
                        <a:rPr lang="fa-IR" dirty="0" smtClean="0"/>
                        <a:t>هشت ساعت</a:t>
                      </a:r>
                    </a:p>
                    <a:p>
                      <a:pPr algn="ctr"/>
                      <a:r>
                        <a:rPr lang="fa-IR" dirty="0" smtClean="0"/>
                        <a:t>(انشا2املا2فارسی4)</a:t>
                      </a:r>
                      <a:endParaRPr lang="en-US" dirty="0"/>
                    </a:p>
                  </a:txBody>
                  <a:tcPr/>
                </a:tc>
                <a:tc>
                  <a:txBody>
                    <a:bodyPr/>
                    <a:lstStyle/>
                    <a:p>
                      <a:pPr algn="r"/>
                      <a:r>
                        <a:rPr lang="fa-IR" dirty="0" smtClean="0"/>
                        <a:t>پایه سوم</a:t>
                      </a:r>
                    </a:p>
                    <a:p>
                      <a:endParaRPr lang="en-US" dirty="0"/>
                    </a:p>
                  </a:txBody>
                  <a:tcPr/>
                </a:tc>
              </a:tr>
            </a:tbl>
          </a:graphicData>
        </a:graphic>
      </p:graphicFrame>
    </p:spTree>
    <p:extLst>
      <p:ext uri="{BB962C8B-B14F-4D97-AF65-F5344CB8AC3E}">
        <p14:creationId xmlns:p14="http://schemas.microsoft.com/office/powerpoint/2010/main" val="871405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609600"/>
            <a:ext cx="8229600" cy="5105400"/>
          </a:xfrm>
        </p:spPr>
        <p:txBody>
          <a:bodyPr>
            <a:normAutofit/>
          </a:bodyPr>
          <a:lstStyle/>
          <a:p>
            <a:pPr marL="0" indent="0" algn="r">
              <a:buNone/>
            </a:pPr>
            <a:r>
              <a:rPr lang="fa-IR" sz="2400" dirty="0" smtClean="0">
                <a:solidFill>
                  <a:schemeClr val="bg1"/>
                </a:solidFill>
              </a:rPr>
              <a:t>کتاب خوانداری و نوشتاری ،یک درس واحد هستند به نام فارسی وازهم جدا نمی باشند.</a:t>
            </a:r>
          </a:p>
          <a:p>
            <a:pPr marL="0" indent="0" algn="r">
              <a:buNone/>
            </a:pPr>
            <a:r>
              <a:rPr lang="fa-IR" sz="2400" dirty="0" smtClean="0">
                <a:solidFill>
                  <a:schemeClr val="bg1"/>
                </a:solidFill>
              </a:rPr>
              <a:t>فارسی در نُه الی یازده جلسه تدریس می شود.(یک درس یک ونیم هفته زمان می برد.)</a:t>
            </a:r>
          </a:p>
          <a:p>
            <a:pPr marL="0" indent="0" algn="r">
              <a:buNone/>
            </a:pPr>
            <a:r>
              <a:rPr lang="fa-IR" sz="2400" dirty="0" smtClean="0">
                <a:solidFill>
                  <a:schemeClr val="bg1"/>
                </a:solidFill>
              </a:rPr>
              <a:t>یک جلسه املا در هفته و یک جلسه واژه آموزی ،ارتباط دهی درس بخوانیم انجام می گیرد.دربرنامه (املا)داخل پارانتز نوشته می شود.</a:t>
            </a:r>
          </a:p>
          <a:p>
            <a:pPr marL="0" indent="0" algn="r">
              <a:buNone/>
            </a:pPr>
            <a:r>
              <a:rPr lang="fa-IR" sz="2400" dirty="0" smtClean="0">
                <a:solidFill>
                  <a:schemeClr val="bg1"/>
                </a:solidFill>
              </a:rPr>
              <a:t>نوشتن دانش آموزان به صورت حفظ شعری در پنجم وششم اجباری است.</a:t>
            </a:r>
          </a:p>
          <a:p>
            <a:pPr marL="0" indent="0" algn="r">
              <a:buNone/>
            </a:pPr>
            <a:r>
              <a:rPr lang="fa-IR" sz="2400" dirty="0" smtClean="0">
                <a:solidFill>
                  <a:schemeClr val="bg1"/>
                </a:solidFill>
              </a:rPr>
              <a:t>معانی در شعرها کلمه به کلمه نوشته نمی شود بلکه مفهوم سازی می شود.</a:t>
            </a:r>
          </a:p>
          <a:p>
            <a:pPr marL="0" indent="0" algn="r">
              <a:buNone/>
            </a:pPr>
            <a:r>
              <a:rPr lang="fa-IR" sz="2400" dirty="0" smtClean="0">
                <a:solidFill>
                  <a:schemeClr val="bg1"/>
                </a:solidFill>
              </a:rPr>
              <a:t>حفظ شعر هارا به صورت تک خوانی یا گروهی و..انجام دهید.</a:t>
            </a:r>
          </a:p>
          <a:p>
            <a:pPr marL="0" indent="0" algn="r">
              <a:buNone/>
            </a:pPr>
            <a:r>
              <a:rPr lang="fa-IR" sz="2400" dirty="0" smtClean="0">
                <a:solidFill>
                  <a:schemeClr val="bg1"/>
                </a:solidFill>
              </a:rPr>
              <a:t>متن درس و درست،نادرست دریک جلسه تدریس می شود.</a:t>
            </a:r>
          </a:p>
          <a:p>
            <a:pPr marL="0" indent="0" algn="r">
              <a:buNone/>
            </a:pPr>
            <a:r>
              <a:rPr lang="fa-IR" sz="2400" dirty="0" smtClean="0">
                <a:solidFill>
                  <a:schemeClr val="bg1"/>
                </a:solidFill>
              </a:rPr>
              <a:t>واژه آموزی در یک جلسه .هدف:ترکیب کلمه-ساخت کلمه  ==&gt;یادگیری املا</a:t>
            </a:r>
          </a:p>
        </p:txBody>
      </p:sp>
    </p:spTree>
    <p:extLst>
      <p:ext uri="{BB962C8B-B14F-4D97-AF65-F5344CB8AC3E}">
        <p14:creationId xmlns:p14="http://schemas.microsoft.com/office/powerpoint/2010/main" val="139145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r">
              <a:buNone/>
            </a:pPr>
            <a:r>
              <a:rPr lang="fa-IR" dirty="0" smtClean="0">
                <a:solidFill>
                  <a:schemeClr val="bg1"/>
                </a:solidFill>
              </a:rPr>
              <a:t>                       املا:انتقال کلام به صورت نوشتار</a:t>
            </a:r>
          </a:p>
          <a:p>
            <a:pPr marL="0" indent="0" algn="r">
              <a:buNone/>
            </a:pPr>
            <a:endParaRPr lang="fa-IR" dirty="0" smtClean="0">
              <a:solidFill>
                <a:schemeClr val="bg1"/>
              </a:solidFill>
            </a:endParaRPr>
          </a:p>
          <a:p>
            <a:pPr marL="0" indent="0" algn="r">
              <a:buNone/>
            </a:pPr>
            <a:r>
              <a:rPr lang="fa-IR" sz="3200" dirty="0" smtClean="0">
                <a:solidFill>
                  <a:srgbClr val="002060"/>
                </a:solidFill>
              </a:rPr>
              <a:t>اهداف اصلی املا </a:t>
            </a:r>
            <a:r>
              <a:rPr lang="fa-IR" sz="3200" dirty="0" smtClean="0">
                <a:solidFill>
                  <a:schemeClr val="bg1"/>
                </a:solidFill>
              </a:rPr>
              <a:t>:</a:t>
            </a:r>
          </a:p>
          <a:p>
            <a:pPr marL="0" indent="0" algn="r">
              <a:buNone/>
            </a:pPr>
            <a:endParaRPr lang="fa-IR" dirty="0" smtClean="0">
              <a:solidFill>
                <a:schemeClr val="bg1"/>
              </a:solidFill>
            </a:endParaRPr>
          </a:p>
          <a:p>
            <a:pPr marL="0" indent="0" algn="r">
              <a:buNone/>
            </a:pPr>
            <a:r>
              <a:rPr lang="fa-IR" dirty="0" smtClean="0">
                <a:solidFill>
                  <a:schemeClr val="bg1"/>
                </a:solidFill>
              </a:rPr>
              <a:t>*درست نویسی </a:t>
            </a:r>
          </a:p>
          <a:p>
            <a:pPr marL="0" indent="0" algn="r">
              <a:buNone/>
            </a:pPr>
            <a:r>
              <a:rPr lang="fa-IR" dirty="0" smtClean="0">
                <a:solidFill>
                  <a:schemeClr val="bg1"/>
                </a:solidFill>
              </a:rPr>
              <a:t>                         *زیبا نویسی</a:t>
            </a:r>
          </a:p>
          <a:p>
            <a:pPr marL="0" indent="0" algn="r">
              <a:buNone/>
            </a:pPr>
            <a:r>
              <a:rPr lang="fa-IR" dirty="0" smtClean="0">
                <a:solidFill>
                  <a:schemeClr val="bg1"/>
                </a:solidFill>
              </a:rPr>
              <a:t>                                              *خوانا نویسی </a:t>
            </a:r>
            <a:endParaRPr lang="en-US" dirty="0">
              <a:solidFill>
                <a:schemeClr val="bg1"/>
              </a:solidFill>
            </a:endParaRPr>
          </a:p>
        </p:txBody>
      </p:sp>
      <p:sp>
        <p:nvSpPr>
          <p:cNvPr id="3" name="Title 2"/>
          <p:cNvSpPr>
            <a:spLocks noGrp="1"/>
          </p:cNvSpPr>
          <p:nvPr>
            <p:ph type="title"/>
          </p:nvPr>
        </p:nvSpPr>
        <p:spPr/>
        <p:txBody>
          <a:bodyPr/>
          <a:lstStyle/>
          <a:p>
            <a:pPr algn="ctr"/>
            <a:r>
              <a:rPr lang="fa-IR" dirty="0" smtClean="0"/>
              <a:t>املا</a:t>
            </a:r>
            <a:endParaRPr lang="en-US" dirty="0"/>
          </a:p>
        </p:txBody>
      </p:sp>
    </p:spTree>
    <p:extLst>
      <p:ext uri="{BB962C8B-B14F-4D97-AF65-F5344CB8AC3E}">
        <p14:creationId xmlns:p14="http://schemas.microsoft.com/office/powerpoint/2010/main" val="876572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562600"/>
          </a:xfrm>
        </p:spPr>
        <p:txBody>
          <a:bodyPr/>
          <a:lstStyle/>
          <a:p>
            <a:pPr marL="0" indent="0" algn="r">
              <a:buNone/>
            </a:pPr>
            <a:r>
              <a:rPr lang="fa-IR" dirty="0" smtClean="0">
                <a:solidFill>
                  <a:schemeClr val="bg1"/>
                </a:solidFill>
              </a:rPr>
              <a:t>از دادن تکالیف تکراری و خسته کننده،بی هدف وحجیم خودداری شود و برای همه دانش آموزان یک نوع تکلیف ارائه ندهیدو به فراخورنیاز هر دانش آموز چه تکلیف فردی چه گروهی استفاده شود.</a:t>
            </a:r>
          </a:p>
          <a:p>
            <a:pPr marL="0" indent="0" algn="r">
              <a:buNone/>
            </a:pPr>
            <a:r>
              <a:rPr lang="fa-IR" dirty="0" smtClean="0">
                <a:solidFill>
                  <a:schemeClr val="bg1"/>
                </a:solidFill>
              </a:rPr>
              <a:t>استخراج نوع غلط های املایی هر فرد می تواند تکلیف هدفمند باشد.</a:t>
            </a:r>
          </a:p>
          <a:p>
            <a:pPr marL="0" indent="0" algn="r">
              <a:buNone/>
            </a:pPr>
            <a:endParaRPr lang="fa-IR" dirty="0">
              <a:solidFill>
                <a:schemeClr val="bg1"/>
              </a:solidFill>
            </a:endParaRPr>
          </a:p>
          <a:p>
            <a:pPr marL="0" indent="0" algn="r">
              <a:buNone/>
            </a:pPr>
            <a:r>
              <a:rPr lang="fa-IR" dirty="0" smtClean="0">
                <a:solidFill>
                  <a:srgbClr val="002060"/>
                </a:solidFill>
              </a:rPr>
              <a:t>فرق نظم با شعر</a:t>
            </a:r>
          </a:p>
          <a:p>
            <a:pPr marL="0" indent="0" algn="r">
              <a:buNone/>
            </a:pPr>
            <a:r>
              <a:rPr lang="fa-IR" dirty="0" smtClean="0">
                <a:solidFill>
                  <a:schemeClr val="bg1"/>
                </a:solidFill>
              </a:rPr>
              <a:t>هردو وزن و آهنگ دارند ولی احتمال دارد در نظم آرایه های ادبی رعایت نشود و عاری از احساس است.پس شعر یعنی تخیل و استعاره و آرایه های ادبی را داراست.</a:t>
            </a:r>
            <a:endParaRPr lang="en-US" dirty="0">
              <a:solidFill>
                <a:schemeClr val="bg2">
                  <a:lumMod val="20000"/>
                  <a:lumOff val="80000"/>
                </a:schemeClr>
              </a:solidFill>
            </a:endParaRPr>
          </a:p>
        </p:txBody>
      </p:sp>
    </p:spTree>
    <p:extLst>
      <p:ext uri="{BB962C8B-B14F-4D97-AF65-F5344CB8AC3E}">
        <p14:creationId xmlns:p14="http://schemas.microsoft.com/office/powerpoint/2010/main" val="3256984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15000"/>
          </a:xfrm>
        </p:spPr>
        <p:txBody>
          <a:bodyPr>
            <a:normAutofit/>
          </a:bodyPr>
          <a:lstStyle/>
          <a:p>
            <a:pPr marL="0" indent="0" algn="r">
              <a:buNone/>
            </a:pPr>
            <a:r>
              <a:rPr lang="fa-IR" sz="3600" dirty="0" smtClean="0">
                <a:solidFill>
                  <a:srgbClr val="002060"/>
                </a:solidFill>
              </a:rPr>
              <a:t>نحوه قرائت املا </a:t>
            </a:r>
            <a:endParaRPr lang="fa-IR" dirty="0" smtClean="0">
              <a:solidFill>
                <a:srgbClr val="002060"/>
              </a:solidFill>
            </a:endParaRPr>
          </a:p>
          <a:p>
            <a:pPr marL="0" indent="0" algn="r">
              <a:buNone/>
            </a:pPr>
            <a:r>
              <a:rPr lang="fa-IR" sz="2400" dirty="0" smtClean="0">
                <a:solidFill>
                  <a:schemeClr val="bg1"/>
                </a:solidFill>
              </a:rPr>
              <a:t>متن املا قبل از نوشتن دانش آموزان یکبار خوانده شود و از آنها خواسته شود که متن را به دقت گوش دهند بدون آنکه چیزی بنویسند. بعد متن املا را با صدای رسا و شمرده بگویید. از تکرار زیاد و غیرضروری پرهیز شود. </a:t>
            </a:r>
          </a:p>
          <a:p>
            <a:pPr marL="0" indent="0" algn="r">
              <a:buNone/>
            </a:pPr>
            <a:r>
              <a:rPr lang="fa-IR" sz="2400" dirty="0" smtClean="0">
                <a:solidFill>
                  <a:schemeClr val="bg1"/>
                </a:solidFill>
              </a:rPr>
              <a:t> در چند املای اول علائم نگارشی (. ، ؛ : « » ...) توسط معلم بیان شود </a:t>
            </a:r>
          </a:p>
          <a:p>
            <a:pPr marL="0" indent="0" algn="r">
              <a:buNone/>
            </a:pPr>
            <a:r>
              <a:rPr lang="fa-IR" sz="2400" dirty="0" smtClean="0">
                <a:solidFill>
                  <a:schemeClr val="bg1"/>
                </a:solidFill>
              </a:rPr>
              <a:t> ولی بعدا پرهیز شود</a:t>
            </a:r>
            <a:r>
              <a:rPr lang="fa-IR" sz="2400" dirty="0">
                <a:solidFill>
                  <a:schemeClr val="bg1"/>
                </a:solidFill>
              </a:rPr>
              <a:t>. </a:t>
            </a:r>
            <a:endParaRPr lang="fa-IR" sz="2400" dirty="0" smtClean="0">
              <a:solidFill>
                <a:schemeClr val="bg1"/>
              </a:solidFill>
            </a:endParaRPr>
          </a:p>
          <a:p>
            <a:pPr marL="0" indent="0" algn="r">
              <a:buNone/>
            </a:pPr>
            <a:r>
              <a:rPr lang="fa-IR" sz="2400" dirty="0" smtClean="0">
                <a:solidFill>
                  <a:schemeClr val="bg1"/>
                </a:solidFill>
              </a:rPr>
              <a:t>متن املا در پابان یکبار دیگر خوانده شود.متن املا نباید کلمه </a:t>
            </a:r>
            <a:r>
              <a:rPr lang="fa-IR" sz="2400" dirty="0">
                <a:solidFill>
                  <a:schemeClr val="bg1"/>
                </a:solidFill>
              </a:rPr>
              <a:t>به </a:t>
            </a:r>
            <a:r>
              <a:rPr lang="fa-IR" sz="2400" dirty="0" smtClean="0">
                <a:solidFill>
                  <a:schemeClr val="bg1"/>
                </a:solidFill>
              </a:rPr>
              <a:t>کلمه قرائت</a:t>
            </a:r>
            <a:endParaRPr lang="fa-IR" sz="2400" dirty="0">
              <a:solidFill>
                <a:schemeClr val="bg1"/>
              </a:solidFill>
            </a:endParaRPr>
          </a:p>
          <a:p>
            <a:pPr marL="0" indent="0" algn="r">
              <a:buNone/>
            </a:pPr>
            <a:r>
              <a:rPr lang="fa-IR" sz="2400" dirty="0" smtClean="0">
                <a:solidFill>
                  <a:schemeClr val="bg1"/>
                </a:solidFill>
              </a:rPr>
              <a:t>شود بلکه به صورت گروه کلمات بیان شده تا ارتباط معنایی و انسجام کافی رعایت شود.                                                                                </a:t>
            </a:r>
          </a:p>
          <a:p>
            <a:pPr marL="0" indent="0" algn="r">
              <a:buNone/>
            </a:pPr>
            <a:r>
              <a:rPr lang="fa-IR" sz="2400" dirty="0" smtClean="0">
                <a:solidFill>
                  <a:schemeClr val="bg1"/>
                </a:solidFill>
              </a:rPr>
              <a:t> پس از تصحیح املا لازم است دانش آموزان کلماتی را که اشتباه نوشته اند به طور صحیح و خوانا در پایان املا بنویسند و آن ها را در جمله مناسب به کار ببرند.</a:t>
            </a:r>
            <a:endParaRPr lang="en-US" sz="2400" dirty="0"/>
          </a:p>
        </p:txBody>
      </p:sp>
    </p:spTree>
    <p:extLst>
      <p:ext uri="{BB962C8B-B14F-4D97-AF65-F5344CB8AC3E}">
        <p14:creationId xmlns:p14="http://schemas.microsoft.com/office/powerpoint/2010/main" val="242269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6248400"/>
          </a:xfrm>
        </p:spPr>
        <p:txBody>
          <a:bodyPr/>
          <a:lstStyle/>
          <a:p>
            <a:pPr marL="0" indent="0" algn="r">
              <a:buNone/>
            </a:pPr>
            <a:r>
              <a:rPr lang="fa-IR" sz="3200" dirty="0" smtClean="0">
                <a:solidFill>
                  <a:srgbClr val="002060"/>
                </a:solidFill>
              </a:rPr>
              <a:t>انواع املا</a:t>
            </a:r>
          </a:p>
          <a:p>
            <a:pPr marL="0" indent="0" algn="r">
              <a:buNone/>
            </a:pPr>
            <a:r>
              <a:rPr lang="fa-IR" dirty="0" smtClean="0">
                <a:solidFill>
                  <a:schemeClr val="bg1"/>
                </a:solidFill>
              </a:rPr>
              <a:t>بیش از 20 نوع املا را می توان برای یادگیری به کار برد ولی در اینجا به چند نوع پرکاربرد اشاره می شود.</a:t>
            </a:r>
          </a:p>
          <a:p>
            <a:pPr marL="0" indent="0" algn="r">
              <a:buNone/>
            </a:pPr>
            <a:endParaRPr lang="fa-IR" dirty="0">
              <a:solidFill>
                <a:schemeClr val="bg1"/>
              </a:solidFill>
            </a:endParaRPr>
          </a:p>
          <a:p>
            <a:pPr marL="0" indent="0" algn="r">
              <a:buNone/>
            </a:pPr>
            <a:r>
              <a:rPr lang="fa-IR" sz="3200" dirty="0" smtClean="0">
                <a:solidFill>
                  <a:srgbClr val="002060"/>
                </a:solidFill>
              </a:rPr>
              <a:t>املای گروهی</a:t>
            </a:r>
            <a:endParaRPr lang="fa-IR" dirty="0" smtClean="0">
              <a:solidFill>
                <a:srgbClr val="002060"/>
              </a:solidFill>
            </a:endParaRPr>
          </a:p>
          <a:p>
            <a:pPr marL="0" indent="0" algn="r">
              <a:buNone/>
            </a:pPr>
            <a:r>
              <a:rPr lang="fa-IR" dirty="0" smtClean="0">
                <a:solidFill>
                  <a:schemeClr val="bg1"/>
                </a:solidFill>
              </a:rPr>
              <a:t>این نوع املا برای دروسی که بار املایی کمتری دارند به کار گرفته می شود</a:t>
            </a:r>
          </a:p>
          <a:p>
            <a:pPr marL="0" indent="0" algn="r">
              <a:buNone/>
            </a:pPr>
            <a:r>
              <a:rPr lang="fa-IR" dirty="0" smtClean="0">
                <a:solidFill>
                  <a:schemeClr val="bg1"/>
                </a:solidFill>
              </a:rPr>
              <a:t>متن را بند بند کرده و برای هر عضو گروه یک بند کافی می باشد.</a:t>
            </a:r>
          </a:p>
          <a:p>
            <a:pPr marL="0" indent="0" algn="r">
              <a:buNone/>
            </a:pPr>
            <a:r>
              <a:rPr lang="fa-IR" dirty="0" smtClean="0">
                <a:solidFill>
                  <a:schemeClr val="bg1"/>
                </a:solidFill>
              </a:rPr>
              <a:t>املای گروهی یک روش گروهی است که اولی مینویسد،نفرات دیگر گروه ناظراملا می شوند و در صورت اشتباه نویسی آن را اصلاح می کنند.</a:t>
            </a:r>
          </a:p>
          <a:p>
            <a:pPr marL="0" indent="0" algn="r">
              <a:buNone/>
            </a:pPr>
            <a:r>
              <a:rPr lang="fa-IR" dirty="0" smtClean="0">
                <a:solidFill>
                  <a:schemeClr val="bg1"/>
                </a:solidFill>
              </a:rPr>
              <a:t>((راهی برای تقویت افراد فاقد اعتمادبه نفس))</a:t>
            </a:r>
          </a:p>
          <a:p>
            <a:pPr marL="0" indent="0" algn="r">
              <a:buNone/>
            </a:pPr>
            <a:endParaRPr lang="en-US" dirty="0">
              <a:solidFill>
                <a:schemeClr val="bg1"/>
              </a:solidFill>
            </a:endParaRPr>
          </a:p>
        </p:txBody>
      </p:sp>
    </p:spTree>
    <p:extLst>
      <p:ext uri="{BB962C8B-B14F-4D97-AF65-F5344CB8AC3E}">
        <p14:creationId xmlns:p14="http://schemas.microsoft.com/office/powerpoint/2010/main" val="1213903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533400"/>
            <a:ext cx="8229600" cy="5410200"/>
          </a:xfrm>
        </p:spPr>
        <p:txBody>
          <a:bodyPr>
            <a:noAutofit/>
          </a:bodyPr>
          <a:lstStyle/>
          <a:p>
            <a:pPr marL="0" indent="0" algn="r">
              <a:buNone/>
            </a:pPr>
            <a:r>
              <a:rPr lang="fa-IR" sz="2400" dirty="0" smtClean="0">
                <a:solidFill>
                  <a:srgbClr val="002060"/>
                </a:solidFill>
              </a:rPr>
              <a:t>املای پازلی</a:t>
            </a:r>
            <a:r>
              <a:rPr lang="fa-IR" sz="2400" dirty="0" smtClean="0">
                <a:solidFill>
                  <a:schemeClr val="bg2">
                    <a:lumMod val="20000"/>
                    <a:lumOff val="80000"/>
                  </a:schemeClr>
                </a:solidFill>
              </a:rPr>
              <a:t>: </a:t>
            </a:r>
            <a:r>
              <a:rPr lang="fa-IR" sz="2400" dirty="0" smtClean="0">
                <a:solidFill>
                  <a:schemeClr val="bg1"/>
                </a:solidFill>
              </a:rPr>
              <a:t>کلمات را به طور نامرتب ،دانش آموزان در کاغذ های کوچک نوشته بعد به عنوان جمله درست و معنی دار مثل جملات کتاب مرتب می کنند.</a:t>
            </a:r>
          </a:p>
          <a:p>
            <a:pPr marL="0" indent="0" algn="r">
              <a:buNone/>
            </a:pPr>
            <a:r>
              <a:rPr lang="fa-IR" sz="2400" dirty="0" smtClean="0">
                <a:solidFill>
                  <a:srgbClr val="002060"/>
                </a:solidFill>
              </a:rPr>
              <a:t>املای پرکردنی</a:t>
            </a:r>
            <a:r>
              <a:rPr lang="fa-IR" sz="2400" dirty="0" smtClean="0">
                <a:solidFill>
                  <a:schemeClr val="bg2">
                    <a:lumMod val="20000"/>
                    <a:lumOff val="80000"/>
                  </a:schemeClr>
                </a:solidFill>
              </a:rPr>
              <a:t>:</a:t>
            </a:r>
            <a:r>
              <a:rPr lang="fa-IR" sz="2400" dirty="0" smtClean="0">
                <a:solidFill>
                  <a:schemeClr val="bg1"/>
                </a:solidFill>
              </a:rPr>
              <a:t>کلماتی را که دارای ارزش املایی هستند را حذف می کنیم.</a:t>
            </a:r>
          </a:p>
          <a:p>
            <a:pPr marL="0" indent="0" algn="r">
              <a:buNone/>
            </a:pPr>
            <a:r>
              <a:rPr lang="fa-IR" sz="2400" dirty="0" smtClean="0">
                <a:solidFill>
                  <a:srgbClr val="002060"/>
                </a:solidFill>
              </a:rPr>
              <a:t>املای تقلبی  </a:t>
            </a:r>
            <a:r>
              <a:rPr lang="fa-IR" sz="2400" dirty="0" smtClean="0">
                <a:solidFill>
                  <a:schemeClr val="bg1"/>
                </a:solidFill>
              </a:rPr>
              <a:t>«مناسب دانش آموزان ضعیف»</a:t>
            </a:r>
          </a:p>
          <a:p>
            <a:pPr marL="0" indent="0" algn="r">
              <a:buNone/>
            </a:pPr>
            <a:r>
              <a:rPr lang="fa-IR" sz="2400" dirty="0" smtClean="0">
                <a:solidFill>
                  <a:schemeClr val="bg1"/>
                </a:solidFill>
              </a:rPr>
              <a:t>در این نوع املا مشخص می کنیم ازکدام قسمت املا خواهیم گفت.                 </a:t>
            </a:r>
            <a:r>
              <a:rPr lang="fa-IR" sz="2400" dirty="0" smtClean="0">
                <a:solidFill>
                  <a:srgbClr val="002060"/>
                </a:solidFill>
              </a:rPr>
              <a:t>املای شکل درست </a:t>
            </a:r>
          </a:p>
          <a:p>
            <a:pPr marL="0" indent="0" algn="r">
              <a:buNone/>
            </a:pPr>
            <a:r>
              <a:rPr lang="fa-IR" sz="2400" dirty="0" smtClean="0">
                <a:solidFill>
                  <a:schemeClr val="bg1"/>
                </a:solidFill>
              </a:rPr>
              <a:t>هیچ وقت متن غلط نباید به دانش آموزان بدهیم و درست نویسی را از آن ها بخواهیم بلکه از روش داخل پرانتز باید استفاده کنیم و دانش آموزان واژه ی  صحیح را انتخاب کنند.</a:t>
            </a:r>
          </a:p>
          <a:p>
            <a:pPr marL="0" indent="0" algn="r">
              <a:buNone/>
            </a:pPr>
            <a:r>
              <a:rPr lang="fa-IR" sz="2400" dirty="0" smtClean="0">
                <a:solidFill>
                  <a:srgbClr val="002060"/>
                </a:solidFill>
              </a:rPr>
              <a:t>املای اولیا</a:t>
            </a:r>
            <a:r>
              <a:rPr lang="fa-IR" sz="2400" dirty="0" smtClean="0">
                <a:solidFill>
                  <a:schemeClr val="bg2">
                    <a:lumMod val="20000"/>
                    <a:lumOff val="80000"/>
                  </a:schemeClr>
                </a:solidFill>
              </a:rPr>
              <a:t>:</a:t>
            </a:r>
            <a:r>
              <a:rPr lang="fa-IR" sz="2400" dirty="0" smtClean="0">
                <a:solidFill>
                  <a:schemeClr val="bg1"/>
                </a:solidFill>
              </a:rPr>
              <a:t>کلماتی که ارزش املایی دارند توسط دانش آموزو اولیا املانویسی شود سپس املای همدیگر را تصحیح کنند.</a:t>
            </a:r>
            <a:endParaRPr lang="en-US" sz="2400" dirty="0">
              <a:solidFill>
                <a:schemeClr val="bg1"/>
              </a:solidFill>
            </a:endParaRPr>
          </a:p>
        </p:txBody>
      </p:sp>
    </p:spTree>
    <p:extLst>
      <p:ext uri="{BB962C8B-B14F-4D97-AF65-F5344CB8AC3E}">
        <p14:creationId xmlns:p14="http://schemas.microsoft.com/office/powerpoint/2010/main" val="2394427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09600"/>
            <a:ext cx="8534400" cy="4724400"/>
          </a:xfrm>
        </p:spPr>
        <p:txBody>
          <a:bodyPr>
            <a:normAutofit/>
          </a:bodyPr>
          <a:lstStyle/>
          <a:p>
            <a:pPr marL="0" indent="0" algn="r">
              <a:buNone/>
            </a:pPr>
            <a:r>
              <a:rPr lang="fa-IR" sz="3200" dirty="0" smtClean="0">
                <a:solidFill>
                  <a:srgbClr val="002060"/>
                </a:solidFill>
              </a:rPr>
              <a:t>املای خوشه ای </a:t>
            </a:r>
            <a:r>
              <a:rPr lang="fa-IR" sz="3200" dirty="0" smtClean="0">
                <a:solidFill>
                  <a:schemeClr val="bg2">
                    <a:lumMod val="20000"/>
                    <a:lumOff val="80000"/>
                  </a:schemeClr>
                </a:solidFill>
              </a:rPr>
              <a:t>:</a:t>
            </a:r>
            <a:r>
              <a:rPr lang="fa-IR" sz="2400" dirty="0" smtClean="0">
                <a:solidFill>
                  <a:schemeClr val="bg1"/>
                </a:solidFill>
              </a:rPr>
              <a:t>این نوع املابرای افرایش دقت دانش آموزان مناسب است.از بچه ها خواسته می شود به طور مثال کلماتی را که در آن ها نشانه (ع) در پایان دارند نوشته شود یا با حرف آخرکلمه نخست،کلمه بعدی آغاز شود و ادامه پیدا کند</a:t>
            </a:r>
            <a:r>
              <a:rPr lang="fa-IR" dirty="0" smtClean="0">
                <a:solidFill>
                  <a:schemeClr val="bg1"/>
                </a:solidFill>
              </a:rPr>
              <a:t>.</a:t>
            </a:r>
          </a:p>
          <a:p>
            <a:pPr marL="0" indent="0" algn="r">
              <a:buNone/>
            </a:pPr>
            <a:endParaRPr lang="fa-IR" dirty="0">
              <a:solidFill>
                <a:schemeClr val="bg1"/>
              </a:solidFill>
            </a:endParaRPr>
          </a:p>
          <a:p>
            <a:pPr marL="0" indent="0" algn="r">
              <a:buNone/>
            </a:pPr>
            <a:endParaRPr lang="fa-IR" dirty="0" smtClean="0">
              <a:solidFill>
                <a:schemeClr val="bg1"/>
              </a:solidFill>
            </a:endParaRPr>
          </a:p>
          <a:p>
            <a:pPr marL="0" indent="0" algn="r">
              <a:buNone/>
            </a:pPr>
            <a:endParaRPr lang="fa-IR" dirty="0" smtClean="0">
              <a:solidFill>
                <a:schemeClr val="bg1"/>
              </a:solidFill>
            </a:endParaRPr>
          </a:p>
          <a:p>
            <a:pPr marL="0" indent="0" algn="r">
              <a:buNone/>
            </a:pPr>
            <a:r>
              <a:rPr lang="fa-IR" sz="2200" b="1" dirty="0" smtClean="0">
                <a:solidFill>
                  <a:srgbClr val="002060"/>
                </a:solidFill>
              </a:rPr>
              <a:t>املای نمکی</a:t>
            </a:r>
            <a:endParaRPr lang="fa-IR" sz="2000" b="1" dirty="0" smtClean="0">
              <a:solidFill>
                <a:srgbClr val="002060"/>
              </a:solidFill>
            </a:endParaRPr>
          </a:p>
          <a:p>
            <a:pPr marL="0" indent="0" algn="r">
              <a:buNone/>
            </a:pPr>
            <a:r>
              <a:rPr lang="fa-IR" sz="2000" dirty="0" smtClean="0">
                <a:solidFill>
                  <a:schemeClr val="bg1"/>
                </a:solidFill>
              </a:rPr>
              <a:t>برای دانش آموزان ضعیف مناسب است که معمولا اولیا این املا را در خانه انجام می دهند.به این صورت که در سینی نمک می ریزند و املا را تمرین </a:t>
            </a:r>
          </a:p>
          <a:p>
            <a:pPr marL="0" indent="0" algn="r">
              <a:buNone/>
            </a:pPr>
            <a:r>
              <a:rPr lang="fa-IR" sz="2000" dirty="0" smtClean="0">
                <a:solidFill>
                  <a:schemeClr val="bg1"/>
                </a:solidFill>
              </a:rPr>
              <a:t>می کنند.(پایه های اول و دوم)     </a:t>
            </a:r>
          </a:p>
          <a:p>
            <a:pPr marL="0" indent="0" algn="r">
              <a:buNone/>
            </a:pPr>
            <a:endParaRPr lang="en-US" sz="2000" dirty="0">
              <a:solidFill>
                <a:schemeClr val="bg1"/>
              </a:solidFill>
            </a:endParaRPr>
          </a:p>
        </p:txBody>
      </p:sp>
      <p:sp>
        <p:nvSpPr>
          <p:cNvPr id="4" name="Rectangle 3"/>
          <p:cNvSpPr/>
          <p:nvPr/>
        </p:nvSpPr>
        <p:spPr>
          <a:xfrm>
            <a:off x="2196084" y="2158746"/>
            <a:ext cx="762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شجاع</a:t>
            </a:r>
            <a:endParaRPr lang="en-US" dirty="0"/>
          </a:p>
        </p:txBody>
      </p:sp>
      <p:sp>
        <p:nvSpPr>
          <p:cNvPr id="5" name="Rectangle 4"/>
          <p:cNvSpPr/>
          <p:nvPr/>
        </p:nvSpPr>
        <p:spPr>
          <a:xfrm>
            <a:off x="1295400" y="2705100"/>
            <a:ext cx="685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عصر</a:t>
            </a:r>
            <a:endParaRPr lang="en-US" dirty="0"/>
          </a:p>
        </p:txBody>
      </p:sp>
      <p:sp>
        <p:nvSpPr>
          <p:cNvPr id="6" name="Rectangle 5"/>
          <p:cNvSpPr/>
          <p:nvPr/>
        </p:nvSpPr>
        <p:spPr>
          <a:xfrm>
            <a:off x="3124200" y="2691384"/>
            <a:ext cx="685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عامل</a:t>
            </a:r>
            <a:endParaRPr lang="en-US" dirty="0"/>
          </a:p>
        </p:txBody>
      </p:sp>
      <p:sp>
        <p:nvSpPr>
          <p:cNvPr id="7" name="Rectangle 6"/>
          <p:cNvSpPr/>
          <p:nvPr/>
        </p:nvSpPr>
        <p:spPr>
          <a:xfrm>
            <a:off x="838200" y="3352800"/>
            <a:ext cx="60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900" dirty="0" smtClean="0"/>
              <a:t>رودخانه</a:t>
            </a:r>
            <a:endParaRPr lang="en-US" sz="900" dirty="0"/>
          </a:p>
        </p:txBody>
      </p:sp>
      <p:sp>
        <p:nvSpPr>
          <p:cNvPr id="8" name="Rectangle 7"/>
          <p:cNvSpPr/>
          <p:nvPr/>
        </p:nvSpPr>
        <p:spPr>
          <a:xfrm>
            <a:off x="1894332" y="3352800"/>
            <a:ext cx="429768"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900" dirty="0" smtClean="0"/>
              <a:t>رهنما</a:t>
            </a:r>
            <a:endParaRPr lang="en-US" sz="900" dirty="0"/>
          </a:p>
        </p:txBody>
      </p:sp>
      <p:sp>
        <p:nvSpPr>
          <p:cNvPr id="9" name="Rectangle 8"/>
          <p:cNvSpPr/>
          <p:nvPr/>
        </p:nvSpPr>
        <p:spPr>
          <a:xfrm>
            <a:off x="2743200" y="3352800"/>
            <a:ext cx="467868"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900" dirty="0" smtClean="0"/>
              <a:t>لیوان</a:t>
            </a:r>
            <a:endParaRPr lang="en-US" sz="900" dirty="0"/>
          </a:p>
        </p:txBody>
      </p:sp>
      <p:sp>
        <p:nvSpPr>
          <p:cNvPr id="10" name="Rectangle 9"/>
          <p:cNvSpPr/>
          <p:nvPr/>
        </p:nvSpPr>
        <p:spPr>
          <a:xfrm>
            <a:off x="3796284" y="3352800"/>
            <a:ext cx="48463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000" dirty="0" smtClean="0"/>
              <a:t>لیف</a:t>
            </a:r>
            <a:endParaRPr lang="en-US" sz="1000" dirty="0"/>
          </a:p>
        </p:txBody>
      </p:sp>
      <p:cxnSp>
        <p:nvCxnSpPr>
          <p:cNvPr id="14" name="Straight Connector 13"/>
          <p:cNvCxnSpPr/>
          <p:nvPr/>
        </p:nvCxnSpPr>
        <p:spPr>
          <a:xfrm flipH="1">
            <a:off x="1894332" y="2476500"/>
            <a:ext cx="320802" cy="22860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2977134" y="2476500"/>
            <a:ext cx="299466" cy="214884"/>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a:endCxn id="7" idx="0"/>
          </p:cNvCxnSpPr>
          <p:nvPr/>
        </p:nvCxnSpPr>
        <p:spPr>
          <a:xfrm flipH="1">
            <a:off x="1143000" y="3086100"/>
            <a:ext cx="304800" cy="266700"/>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a:endCxn id="8" idx="0"/>
          </p:cNvCxnSpPr>
          <p:nvPr/>
        </p:nvCxnSpPr>
        <p:spPr>
          <a:xfrm>
            <a:off x="1828800" y="3086100"/>
            <a:ext cx="280416" cy="26670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a:endCxn id="9" idx="0"/>
          </p:cNvCxnSpPr>
          <p:nvPr/>
        </p:nvCxnSpPr>
        <p:spPr>
          <a:xfrm flipH="1">
            <a:off x="2977134" y="3072384"/>
            <a:ext cx="299466" cy="280416"/>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a:off x="3581400" y="3072384"/>
            <a:ext cx="304800" cy="280416"/>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48808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562600"/>
          </a:xfrm>
        </p:spPr>
        <p:txBody>
          <a:bodyPr>
            <a:normAutofit/>
          </a:bodyPr>
          <a:lstStyle/>
          <a:p>
            <a:pPr marL="0" indent="0" algn="r">
              <a:buNone/>
            </a:pPr>
            <a:r>
              <a:rPr lang="fa-IR" sz="4000" dirty="0" smtClean="0">
                <a:solidFill>
                  <a:srgbClr val="002060"/>
                </a:solidFill>
              </a:rPr>
              <a:t>لحن و آهنگ  </a:t>
            </a:r>
            <a:r>
              <a:rPr lang="fa-IR" sz="2400" dirty="0" smtClean="0">
                <a:solidFill>
                  <a:schemeClr val="bg1"/>
                </a:solidFill>
              </a:rPr>
              <a:t>:یعنی آواز خوش و موزون</a:t>
            </a:r>
          </a:p>
          <a:p>
            <a:pPr marL="0" indent="0" algn="r">
              <a:buNone/>
            </a:pPr>
            <a:r>
              <a:rPr lang="fa-IR" sz="2400" dirty="0" smtClean="0">
                <a:solidFill>
                  <a:schemeClr val="bg1"/>
                </a:solidFill>
              </a:rPr>
              <a:t>لحن،نحوه خواندن و بیان کردن جملات است با توجه به شرایط موجود و فضای حاکم برجمله و کل متن.رعایت لحن کامل و علائم نگارشی باعث درک بهتر متن می شود.</a:t>
            </a:r>
          </a:p>
          <a:p>
            <a:pPr marL="0" indent="0" algn="r">
              <a:buNone/>
            </a:pPr>
            <a:r>
              <a:rPr lang="fa-IR" sz="3200" dirty="0" smtClean="0">
                <a:solidFill>
                  <a:srgbClr val="002060"/>
                </a:solidFill>
              </a:rPr>
              <a:t>انواع لحن </a:t>
            </a:r>
            <a:r>
              <a:rPr lang="fa-IR" sz="2400" dirty="0" smtClean="0">
                <a:solidFill>
                  <a:schemeClr val="bg1"/>
                </a:solidFill>
              </a:rPr>
              <a:t>(به طور خلاصه)درتدریس ادبیات لحن بسیار مهم است.</a:t>
            </a:r>
          </a:p>
          <a:p>
            <a:pPr marL="0" indent="0" algn="r">
              <a:buNone/>
            </a:pPr>
            <a:r>
              <a:rPr lang="fa-IR" sz="2800" dirty="0" smtClean="0">
                <a:solidFill>
                  <a:srgbClr val="002060"/>
                </a:solidFill>
              </a:rPr>
              <a:t>لحن ستایشی</a:t>
            </a:r>
            <a:r>
              <a:rPr lang="fa-IR" sz="2800" dirty="0" smtClean="0">
                <a:solidFill>
                  <a:schemeClr val="bg2">
                    <a:lumMod val="20000"/>
                    <a:lumOff val="80000"/>
                  </a:schemeClr>
                </a:solidFill>
              </a:rPr>
              <a:t>:</a:t>
            </a:r>
            <a:r>
              <a:rPr lang="fa-IR" sz="2400" dirty="0" smtClean="0">
                <a:solidFill>
                  <a:schemeClr val="bg1"/>
                </a:solidFill>
              </a:rPr>
              <a:t>دراین حالت که مخصوص خداوند است عظمت خداوند یاد می شود و از طرف دیگر خواری و کوچکی نویسنده را در پی دارد.</a:t>
            </a:r>
          </a:p>
          <a:p>
            <a:pPr marL="0" indent="0" algn="r">
              <a:buNone/>
            </a:pPr>
            <a:endParaRPr lang="fa-IR" sz="2400" dirty="0" smtClean="0">
              <a:solidFill>
                <a:schemeClr val="bg1"/>
              </a:solidFill>
            </a:endParaRPr>
          </a:p>
          <a:p>
            <a:pPr marL="0" indent="0" algn="r">
              <a:buNone/>
            </a:pPr>
            <a:r>
              <a:rPr lang="fa-IR" sz="2800" dirty="0" smtClean="0">
                <a:solidFill>
                  <a:srgbClr val="002060"/>
                </a:solidFill>
              </a:rPr>
              <a:t>لحن توصیفی</a:t>
            </a:r>
            <a:r>
              <a:rPr lang="fa-IR" sz="2800" dirty="0" smtClean="0">
                <a:solidFill>
                  <a:schemeClr val="bg2">
                    <a:lumMod val="20000"/>
                    <a:lumOff val="80000"/>
                  </a:schemeClr>
                </a:solidFill>
              </a:rPr>
              <a:t>:</a:t>
            </a:r>
            <a:r>
              <a:rPr lang="fa-IR" sz="2400" dirty="0" smtClean="0">
                <a:solidFill>
                  <a:schemeClr val="bg1"/>
                </a:solidFill>
              </a:rPr>
              <a:t>آهنگ کلام ملایم ونرم است و از تخیل بهره می برد.</a:t>
            </a:r>
          </a:p>
          <a:p>
            <a:pPr marL="0" indent="0" algn="r">
              <a:buNone/>
            </a:pPr>
            <a:endParaRPr lang="fa-IR" sz="2400" dirty="0" smtClean="0">
              <a:solidFill>
                <a:schemeClr val="bg1"/>
              </a:solidFill>
            </a:endParaRPr>
          </a:p>
          <a:p>
            <a:pPr marL="0" indent="0" algn="r">
              <a:buNone/>
            </a:pPr>
            <a:r>
              <a:rPr lang="fa-IR" sz="2800" dirty="0" smtClean="0">
                <a:solidFill>
                  <a:srgbClr val="002060"/>
                </a:solidFill>
              </a:rPr>
              <a:t>لحن حماسی</a:t>
            </a:r>
            <a:r>
              <a:rPr lang="fa-IR" sz="2800" dirty="0" smtClean="0">
                <a:solidFill>
                  <a:schemeClr val="bg2">
                    <a:lumMod val="20000"/>
                    <a:lumOff val="80000"/>
                  </a:schemeClr>
                </a:solidFill>
              </a:rPr>
              <a:t>:</a:t>
            </a:r>
            <a:r>
              <a:rPr lang="fa-IR" sz="2400" dirty="0" smtClean="0">
                <a:solidFill>
                  <a:schemeClr val="bg1"/>
                </a:solidFill>
              </a:rPr>
              <a:t>لحنی که استوار و کوبنده است مثل خواندن شاهنامه فردوسی</a:t>
            </a:r>
            <a:endParaRPr lang="en-US" sz="2400" dirty="0">
              <a:solidFill>
                <a:schemeClr val="bg1"/>
              </a:solidFill>
            </a:endParaRPr>
          </a:p>
        </p:txBody>
      </p:sp>
    </p:spTree>
    <p:extLst>
      <p:ext uri="{BB962C8B-B14F-4D97-AF65-F5344CB8AC3E}">
        <p14:creationId xmlns:p14="http://schemas.microsoft.com/office/powerpoint/2010/main" val="1559196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648200"/>
          </a:xfrm>
        </p:spPr>
        <p:txBody>
          <a:bodyPr/>
          <a:lstStyle/>
          <a:p>
            <a:pPr marL="0" indent="0" algn="r">
              <a:buNone/>
            </a:pPr>
            <a:r>
              <a:rPr lang="fa-IR" sz="2800" dirty="0" smtClean="0">
                <a:solidFill>
                  <a:srgbClr val="002060"/>
                </a:solidFill>
              </a:rPr>
              <a:t>خاطره</a:t>
            </a:r>
          </a:p>
          <a:p>
            <a:pPr marL="0" indent="0" algn="r">
              <a:buNone/>
            </a:pPr>
            <a:r>
              <a:rPr lang="fa-IR" dirty="0" smtClean="0">
                <a:solidFill>
                  <a:schemeClr val="bg1"/>
                </a:solidFill>
              </a:rPr>
              <a:t>به گونه ای است که گوینده حس می کند اتفاقات برای خود او رخ داده است.</a:t>
            </a:r>
          </a:p>
          <a:p>
            <a:pPr marL="0" indent="0" algn="r">
              <a:buNone/>
            </a:pPr>
            <a:r>
              <a:rPr lang="fa-IR" sz="2800" dirty="0" smtClean="0">
                <a:solidFill>
                  <a:srgbClr val="002060"/>
                </a:solidFill>
              </a:rPr>
              <a:t>لحن وطنی یا میهنی</a:t>
            </a:r>
          </a:p>
          <a:p>
            <a:pPr marL="0" indent="0" algn="r">
              <a:buNone/>
            </a:pPr>
            <a:r>
              <a:rPr lang="fa-IR" dirty="0" smtClean="0">
                <a:solidFill>
                  <a:schemeClr val="bg1"/>
                </a:solidFill>
              </a:rPr>
              <a:t>شعر یا متنی که در وصف وطن می باشد که با شور وحرارتی وصف ناپذیر مردم را به دفاع از وطن فرا می خواند.</a:t>
            </a:r>
          </a:p>
          <a:p>
            <a:pPr marL="0" indent="0" algn="r">
              <a:buNone/>
            </a:pPr>
            <a:r>
              <a:rPr lang="fa-IR" sz="2800" dirty="0" smtClean="0">
                <a:solidFill>
                  <a:srgbClr val="002060"/>
                </a:solidFill>
              </a:rPr>
              <a:t>لحن روایی</a:t>
            </a:r>
            <a:r>
              <a:rPr lang="fa-IR" sz="2800" dirty="0" smtClean="0">
                <a:solidFill>
                  <a:schemeClr val="bg2">
                    <a:lumMod val="20000"/>
                    <a:lumOff val="80000"/>
                  </a:schemeClr>
                </a:solidFill>
              </a:rPr>
              <a:t> </a:t>
            </a:r>
          </a:p>
          <a:p>
            <a:pPr marL="0" indent="0" algn="r">
              <a:buNone/>
            </a:pPr>
            <a:r>
              <a:rPr lang="fa-IR" dirty="0" smtClean="0">
                <a:solidFill>
                  <a:schemeClr val="bg1"/>
                </a:solidFill>
              </a:rPr>
              <a:t>با توجه به شخصیت های داستان ،لحن عوض می شود.</a:t>
            </a:r>
          </a:p>
          <a:p>
            <a:pPr marL="0" indent="0" algn="r">
              <a:buNone/>
            </a:pPr>
            <a:endParaRPr lang="fa-IR" dirty="0">
              <a:solidFill>
                <a:schemeClr val="bg1"/>
              </a:solidFill>
            </a:endParaRPr>
          </a:p>
          <a:p>
            <a:pPr marL="0" indent="0" algn="r">
              <a:buNone/>
            </a:pPr>
            <a:r>
              <a:rPr lang="fa-IR" sz="2400" dirty="0" smtClean="0">
                <a:solidFill>
                  <a:schemeClr val="bg1"/>
                </a:solidFill>
              </a:rPr>
              <a:t>(رعایت علائم نگارشی همواره مهم است.)</a:t>
            </a:r>
            <a:endParaRPr lang="en-US" sz="2400" dirty="0">
              <a:solidFill>
                <a:schemeClr val="bg1"/>
              </a:solidFill>
            </a:endParaRPr>
          </a:p>
        </p:txBody>
      </p:sp>
    </p:spTree>
    <p:extLst>
      <p:ext uri="{BB962C8B-B14F-4D97-AF65-F5344CB8AC3E}">
        <p14:creationId xmlns:p14="http://schemas.microsoft.com/office/powerpoint/2010/main" val="650236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57200"/>
            <a:ext cx="8229600" cy="5105400"/>
          </a:xfrm>
        </p:spPr>
        <p:txBody>
          <a:bodyPr>
            <a:normAutofit fontScale="92500" lnSpcReduction="10000"/>
          </a:bodyPr>
          <a:lstStyle/>
          <a:p>
            <a:pPr marL="0" indent="0" algn="r">
              <a:buNone/>
            </a:pPr>
            <a:r>
              <a:rPr lang="fa-IR" sz="3200" dirty="0" smtClean="0">
                <a:solidFill>
                  <a:srgbClr val="002060"/>
                </a:solidFill>
              </a:rPr>
              <a:t>بند نویسی</a:t>
            </a:r>
          </a:p>
          <a:p>
            <a:pPr marL="0" indent="0" algn="r">
              <a:buNone/>
            </a:pPr>
            <a:r>
              <a:rPr lang="fa-IR" dirty="0" smtClean="0">
                <a:solidFill>
                  <a:schemeClr val="bg1"/>
                </a:solidFill>
              </a:rPr>
              <a:t>ازپایه سوم شروع شده ودر پایه چهارم به صورت پیشرفته کار می شود</a:t>
            </a:r>
          </a:p>
          <a:p>
            <a:pPr marL="0" indent="0" algn="r">
              <a:buNone/>
            </a:pPr>
            <a:r>
              <a:rPr lang="fa-IR" sz="2800" dirty="0" smtClean="0">
                <a:solidFill>
                  <a:srgbClr val="002060"/>
                </a:solidFill>
              </a:rPr>
              <a:t>بند</a:t>
            </a:r>
            <a:r>
              <a:rPr lang="fa-IR" sz="2800" dirty="0" smtClean="0">
                <a:solidFill>
                  <a:schemeClr val="bg2">
                    <a:lumMod val="20000"/>
                    <a:lumOff val="80000"/>
                  </a:schemeClr>
                </a:solidFill>
              </a:rPr>
              <a:t>:</a:t>
            </a:r>
            <a:r>
              <a:rPr lang="fa-IR" dirty="0" smtClean="0">
                <a:solidFill>
                  <a:schemeClr val="bg1"/>
                </a:solidFill>
              </a:rPr>
              <a:t>از چند جمله درست شده است که ارتباط صحیح لفظی ومعنایی باهم دارند که سه اصل در آن رعایت می شود</a:t>
            </a:r>
          </a:p>
          <a:p>
            <a:pPr marL="0" indent="0" algn="r">
              <a:buNone/>
            </a:pPr>
            <a:r>
              <a:rPr lang="fa-IR" dirty="0" smtClean="0">
                <a:solidFill>
                  <a:schemeClr val="bg1"/>
                </a:solidFill>
              </a:rPr>
              <a:t>انتخاب موضوع-محدود کردن دامنه موضوع-نوشتن بند منسجم </a:t>
            </a:r>
          </a:p>
          <a:p>
            <a:pPr marL="0" indent="0" algn="r">
              <a:buNone/>
            </a:pPr>
            <a:r>
              <a:rPr lang="fa-IR" dirty="0" smtClean="0">
                <a:solidFill>
                  <a:schemeClr val="bg1"/>
                </a:solidFill>
              </a:rPr>
              <a:t>اول :انتخاب یک موضوع کلی</a:t>
            </a:r>
          </a:p>
          <a:p>
            <a:pPr marL="0" indent="0" algn="r">
              <a:buNone/>
            </a:pPr>
            <a:r>
              <a:rPr lang="fa-IR" dirty="0" smtClean="0">
                <a:solidFill>
                  <a:schemeClr val="bg1"/>
                </a:solidFill>
              </a:rPr>
              <a:t>دوم :خرد کردن موضوع     </a:t>
            </a:r>
          </a:p>
          <a:p>
            <a:pPr marL="0" indent="0" algn="r">
              <a:buNone/>
            </a:pPr>
            <a:r>
              <a:rPr lang="fa-IR" dirty="0" smtClean="0">
                <a:solidFill>
                  <a:schemeClr val="bg1"/>
                </a:solidFill>
              </a:rPr>
              <a:t>سوم :بند نویسی منسجم</a:t>
            </a:r>
          </a:p>
          <a:p>
            <a:pPr marL="0" indent="0" algn="r">
              <a:buNone/>
            </a:pPr>
            <a:r>
              <a:rPr lang="fa-IR" sz="2200" dirty="0" smtClean="0">
                <a:solidFill>
                  <a:srgbClr val="002060"/>
                </a:solidFill>
              </a:rPr>
              <a:t>مثال</a:t>
            </a:r>
            <a:r>
              <a:rPr lang="fa-IR" sz="2200" dirty="0" smtClean="0">
                <a:solidFill>
                  <a:schemeClr val="bg2">
                    <a:lumMod val="20000"/>
                    <a:lumOff val="80000"/>
                  </a:schemeClr>
                </a:solidFill>
              </a:rPr>
              <a:t> :</a:t>
            </a:r>
            <a:endParaRPr lang="fa-IR" sz="2200" dirty="0">
              <a:solidFill>
                <a:schemeClr val="bg2">
                  <a:lumMod val="20000"/>
                  <a:lumOff val="80000"/>
                </a:schemeClr>
              </a:solidFill>
            </a:endParaRPr>
          </a:p>
          <a:p>
            <a:pPr marL="0" indent="0" algn="r">
              <a:buNone/>
            </a:pPr>
            <a:r>
              <a:rPr lang="fa-IR" sz="2200" dirty="0" smtClean="0">
                <a:solidFill>
                  <a:schemeClr val="bg1"/>
                </a:solidFill>
              </a:rPr>
              <a:t>آب                                                           بهترین نان</a:t>
            </a:r>
          </a:p>
          <a:p>
            <a:pPr marL="0" indent="0" algn="r">
              <a:buNone/>
            </a:pPr>
            <a:r>
              <a:rPr lang="fa-IR" sz="2200" dirty="0" smtClean="0">
                <a:solidFill>
                  <a:schemeClr val="bg1"/>
                </a:solidFill>
              </a:rPr>
              <a:t>انواع منابع آب                                           انواع نان</a:t>
            </a:r>
          </a:p>
          <a:p>
            <a:pPr marL="0" indent="0" algn="r">
              <a:buNone/>
            </a:pPr>
            <a:r>
              <a:rPr lang="fa-IR" sz="2200" dirty="0" smtClean="0">
                <a:solidFill>
                  <a:schemeClr val="bg1"/>
                </a:solidFill>
              </a:rPr>
              <a:t>توضیح منابع آب و نتیجه گیری                      نتیجه گیری</a:t>
            </a:r>
          </a:p>
          <a:p>
            <a:pPr marL="0" indent="0" algn="r">
              <a:buNone/>
            </a:pPr>
            <a:endParaRPr lang="fa-IR" sz="2200" dirty="0">
              <a:solidFill>
                <a:schemeClr val="bg1"/>
              </a:solidFill>
            </a:endParaRPr>
          </a:p>
          <a:p>
            <a:pPr marL="0" indent="0" algn="r">
              <a:buNone/>
            </a:pPr>
            <a:endParaRPr lang="fa-IR" dirty="0" smtClean="0">
              <a:solidFill>
                <a:schemeClr val="bg1"/>
              </a:solidFill>
            </a:endParaRPr>
          </a:p>
          <a:p>
            <a:pPr marL="0" indent="0" algn="r">
              <a:buNone/>
            </a:pPr>
            <a:endParaRPr lang="fa-IR" dirty="0">
              <a:solidFill>
                <a:schemeClr val="bg1"/>
              </a:solidFill>
            </a:endParaRPr>
          </a:p>
          <a:p>
            <a:pPr marL="0" indent="0" algn="r">
              <a:buNone/>
            </a:pPr>
            <a:endParaRPr lang="fa-IR" dirty="0" smtClean="0">
              <a:solidFill>
                <a:schemeClr val="bg1"/>
              </a:solidFill>
            </a:endParaRPr>
          </a:p>
          <a:p>
            <a:pPr marL="0" indent="0" algn="r">
              <a:buNone/>
            </a:pPr>
            <a:endParaRPr lang="fa-IR" dirty="0">
              <a:solidFill>
                <a:schemeClr val="bg1"/>
              </a:solidFill>
            </a:endParaRPr>
          </a:p>
          <a:p>
            <a:pPr marL="0" indent="0" algn="r">
              <a:buNone/>
            </a:pPr>
            <a:endParaRPr lang="fa-IR" dirty="0" smtClean="0">
              <a:solidFill>
                <a:schemeClr val="bg1"/>
              </a:solidFill>
            </a:endParaRPr>
          </a:p>
          <a:p>
            <a:pPr marL="0" indent="0" algn="r">
              <a:buNone/>
            </a:pPr>
            <a:endParaRPr lang="fa-IR" dirty="0">
              <a:solidFill>
                <a:schemeClr val="bg1"/>
              </a:solidFill>
            </a:endParaRPr>
          </a:p>
          <a:p>
            <a:pPr marL="0" indent="0" algn="r">
              <a:buNone/>
            </a:pPr>
            <a:endParaRPr lang="fa-IR" dirty="0" smtClean="0">
              <a:solidFill>
                <a:schemeClr val="bg1"/>
              </a:solidFill>
            </a:endParaRPr>
          </a:p>
          <a:p>
            <a:pPr marL="0" indent="0" algn="r">
              <a:buNone/>
            </a:pPr>
            <a:endParaRPr lang="fa-IR" dirty="0">
              <a:solidFill>
                <a:schemeClr val="bg1"/>
              </a:solidFill>
            </a:endParaRPr>
          </a:p>
          <a:p>
            <a:pPr marL="0" indent="0" algn="r">
              <a:buNone/>
            </a:pPr>
            <a:endParaRPr lang="fa-IR" dirty="0" smtClean="0">
              <a:solidFill>
                <a:schemeClr val="bg1"/>
              </a:solidFill>
            </a:endParaRPr>
          </a:p>
          <a:p>
            <a:pPr marL="0" indent="0" algn="r">
              <a:buNone/>
            </a:pPr>
            <a:endParaRPr lang="fa-IR" dirty="0">
              <a:solidFill>
                <a:schemeClr val="bg1"/>
              </a:solidFill>
            </a:endParaRPr>
          </a:p>
          <a:p>
            <a:pPr marL="0" indent="0" algn="r">
              <a:buNone/>
            </a:pPr>
            <a:endParaRPr lang="fa-IR" dirty="0" smtClean="0">
              <a:solidFill>
                <a:schemeClr val="bg1"/>
              </a:solidFill>
            </a:endParaRPr>
          </a:p>
          <a:p>
            <a:pPr marL="0" indent="0" algn="r">
              <a:buNone/>
            </a:pPr>
            <a:endParaRPr lang="fa-IR" dirty="0" smtClean="0">
              <a:solidFill>
                <a:schemeClr val="bg1"/>
              </a:solidFill>
            </a:endParaRPr>
          </a:p>
        </p:txBody>
      </p:sp>
    </p:spTree>
    <p:extLst>
      <p:ext uri="{BB962C8B-B14F-4D97-AF65-F5344CB8AC3E}">
        <p14:creationId xmlns:p14="http://schemas.microsoft.com/office/powerpoint/2010/main" val="3933943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389</TotalTime>
  <Words>1431</Words>
  <Application>Microsoft Office PowerPoint</Application>
  <PresentationFormat>On-screen Show (4:3)</PresentationFormat>
  <Paragraphs>165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Paper</vt:lpstr>
      <vt:lpstr>PowerPoint Presentation</vt:lpstr>
      <vt:lpstr>املا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آموزش زبان فارسی</dc:title>
  <dc:creator>Nikafzar</dc:creator>
  <cp:lastModifiedBy>Nikafzar</cp:lastModifiedBy>
  <cp:revision>60</cp:revision>
  <dcterms:created xsi:type="dcterms:W3CDTF">2020-04-05T17:55:47Z</dcterms:created>
  <dcterms:modified xsi:type="dcterms:W3CDTF">2020-04-07T19:05:28Z</dcterms:modified>
</cp:coreProperties>
</file>