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18"/>
  </p:notesMasterIdLst>
  <p:sldIdLst>
    <p:sldId id="256" r:id="rId2"/>
    <p:sldId id="270" r:id="rId3"/>
    <p:sldId id="271" r:id="rId4"/>
    <p:sldId id="258" r:id="rId5"/>
    <p:sldId id="259" r:id="rId6"/>
    <p:sldId id="260" r:id="rId7"/>
    <p:sldId id="272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53" d="100"/>
          <a:sy n="53" d="100"/>
        </p:scale>
        <p:origin x="-960" y="4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D0CEFD-9CCB-4E4D-9925-C61C5FAB2086}" type="datetimeFigureOut">
              <a:rPr lang="en-US" smtClean="0"/>
              <a:t>4/17/2020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0EBE40-1A6D-46EA-989B-AB8F29F121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8480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0EBE40-1A6D-46EA-989B-AB8F29F1211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1160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0EBE40-1A6D-46EA-989B-AB8F29F1211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0790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0EBE40-1A6D-46EA-989B-AB8F29F1211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7242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0EBE40-1A6D-46EA-989B-AB8F29F1211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2134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85F3E-228E-41A8-8DC5-80AC53F5AC46}" type="datetimeFigureOut">
              <a:rPr lang="en-US" smtClean="0"/>
              <a:t>4/17/2020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EC79B-4A75-480C-948B-6E00C01E28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85F3E-228E-41A8-8DC5-80AC53F5AC46}" type="datetimeFigureOut">
              <a:rPr lang="en-US" smtClean="0"/>
              <a:t>4/17/2020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EC79B-4A75-480C-948B-6E00C01E28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85F3E-228E-41A8-8DC5-80AC53F5AC46}" type="datetimeFigureOut">
              <a:rPr lang="en-US" smtClean="0"/>
              <a:t>4/17/2020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EC79B-4A75-480C-948B-6E00C01E28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85F3E-228E-41A8-8DC5-80AC53F5AC46}" type="datetimeFigureOut">
              <a:rPr lang="en-US" smtClean="0"/>
              <a:t>4/17/2020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EC79B-4A75-480C-948B-6E00C01E28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85F3E-228E-41A8-8DC5-80AC53F5AC46}" type="datetimeFigureOut">
              <a:rPr lang="en-US" smtClean="0"/>
              <a:t>4/17/2020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EC79B-4A75-480C-948B-6E00C01E28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85F3E-228E-41A8-8DC5-80AC53F5AC46}" type="datetimeFigureOut">
              <a:rPr lang="en-US" smtClean="0"/>
              <a:t>4/17/2020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EC79B-4A75-480C-948B-6E00C01E284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85F3E-228E-41A8-8DC5-80AC53F5AC46}" type="datetimeFigureOut">
              <a:rPr lang="en-US" smtClean="0"/>
              <a:t>4/17/2020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EC79B-4A75-480C-948B-6E00C01E28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85F3E-228E-41A8-8DC5-80AC53F5AC46}" type="datetimeFigureOut">
              <a:rPr lang="en-US" smtClean="0"/>
              <a:t>4/17/2020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EC79B-4A75-480C-948B-6E00C01E28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85F3E-228E-41A8-8DC5-80AC53F5AC46}" type="datetimeFigureOut">
              <a:rPr lang="en-US" smtClean="0"/>
              <a:t>4/17/2020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EC79B-4A75-480C-948B-6E00C01E28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85F3E-228E-41A8-8DC5-80AC53F5AC46}" type="datetimeFigureOut">
              <a:rPr lang="en-US" smtClean="0"/>
              <a:t>4/17/2020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65EC79B-4A75-480C-948B-6E00C01E28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85F3E-228E-41A8-8DC5-80AC53F5AC46}" type="datetimeFigureOut">
              <a:rPr lang="en-US" smtClean="0"/>
              <a:t>4/17/2020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EC79B-4A75-480C-948B-6E00C01E28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71585F3E-228E-41A8-8DC5-80AC53F5AC46}" type="datetimeFigureOut">
              <a:rPr lang="en-US" smtClean="0"/>
              <a:t>4/17/2020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E65EC79B-4A75-480C-948B-6E00C01E284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85103" y="914400"/>
            <a:ext cx="6553200" cy="4953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fa-IR" sz="4800" dirty="0" smtClean="0">
                <a:solidFill>
                  <a:schemeClr val="tx1"/>
                </a:solidFill>
              </a:rPr>
              <a:t>سوالات تحلیل محتوای کتب(1)</a:t>
            </a:r>
          </a:p>
          <a:p>
            <a:pPr algn="ctr">
              <a:lnSpc>
                <a:spcPct val="150000"/>
              </a:lnSpc>
            </a:pPr>
            <a:r>
              <a:rPr lang="fa-IR" sz="4800" dirty="0" smtClean="0">
                <a:solidFill>
                  <a:schemeClr val="tx1"/>
                </a:solidFill>
              </a:rPr>
              <a:t>مدرس:</a:t>
            </a:r>
          </a:p>
          <a:p>
            <a:pPr algn="ctr">
              <a:lnSpc>
                <a:spcPct val="150000"/>
              </a:lnSpc>
            </a:pPr>
            <a:r>
              <a:rPr lang="fa-IR" sz="4000" b="1" dirty="0" smtClean="0">
                <a:solidFill>
                  <a:schemeClr val="tx1"/>
                </a:solidFill>
              </a:rPr>
              <a:t>قره دینگه</a:t>
            </a:r>
            <a:endParaRPr lang="en-US" sz="4000" b="1" dirty="0">
              <a:solidFill>
                <a:schemeClr val="tx1"/>
              </a:solidFill>
            </a:endParaRPr>
          </a:p>
        </p:txBody>
      </p:sp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10832" y="62092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787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21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914400"/>
            <a:ext cx="7520940" cy="2590800"/>
          </a:xfrm>
        </p:spPr>
        <p:txBody>
          <a:bodyPr/>
          <a:lstStyle/>
          <a:p>
            <a:pPr algn="ctr">
              <a:lnSpc>
                <a:spcPct val="200000"/>
              </a:lnSpc>
            </a:pPr>
            <a:r>
              <a:rPr lang="fa-IR" sz="3200" dirty="0" smtClean="0">
                <a:latin typeface="Calibri"/>
                <a:ea typeface="Calibri"/>
                <a:cs typeface="B Nazanin" pitchFamily="2" charset="-78"/>
              </a:rPr>
              <a:t/>
            </a:r>
            <a:br>
              <a:rPr lang="fa-IR" sz="3200" dirty="0" smtClean="0">
                <a:latin typeface="Calibri"/>
                <a:ea typeface="Calibri"/>
                <a:cs typeface="B Nazanin" pitchFamily="2" charset="-78"/>
              </a:rPr>
            </a:br>
            <a:r>
              <a:rPr lang="fa-IR" sz="3200" dirty="0" smtClean="0">
                <a:latin typeface="Calibri"/>
                <a:ea typeface="Calibri"/>
                <a:cs typeface="B Nazanin" pitchFamily="2" charset="-78"/>
              </a:rPr>
              <a:t>اصول </a:t>
            </a:r>
            <a:r>
              <a:rPr lang="fa-IR" sz="3200" dirty="0">
                <a:latin typeface="Calibri"/>
                <a:ea typeface="Calibri"/>
                <a:cs typeface="B Nazanin" pitchFamily="2" charset="-78"/>
              </a:rPr>
              <a:t>انتخاب تحلیل محتوا؟(ص36و37پنج مورد+مواردشش هفت وتوضیحات </a:t>
            </a:r>
            <a:r>
              <a:rPr lang="fa-IR" sz="3200" dirty="0" smtClean="0">
                <a:latin typeface="Calibri"/>
                <a:ea typeface="Calibri"/>
                <a:cs typeface="B Nazanin" pitchFamily="2" charset="-78"/>
              </a:rPr>
              <a:t>هرکدام مخصوصاموردشش وهفت).     </a:t>
            </a:r>
            <a:endParaRPr lang="en-US" sz="3200" dirty="0">
              <a:cs typeface="B Nazanin" pitchFamily="2" charset="-78"/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53400" y="4191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967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78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4587240"/>
          </a:xfrm>
        </p:spPr>
        <p:txBody>
          <a:bodyPr/>
          <a:lstStyle/>
          <a:p>
            <a:pPr marL="0" marR="0" algn="ctr" rtl="1">
              <a:lnSpc>
                <a:spcPct val="300000"/>
              </a:lnSpc>
              <a:spcBef>
                <a:spcPts val="0"/>
              </a:spcBef>
              <a:spcAft>
                <a:spcPts val="1000"/>
              </a:spcAft>
            </a:pPr>
            <a:r>
              <a:rPr lang="fa-IR" dirty="0" smtClean="0">
                <a:latin typeface="Calibri"/>
                <a:ea typeface="Calibri"/>
                <a:cs typeface="Arial"/>
              </a:rPr>
              <a:t>سوالات </a:t>
            </a:r>
            <a:r>
              <a:rPr lang="fa-IR" dirty="0">
                <a:latin typeface="Calibri"/>
                <a:ea typeface="Calibri"/>
                <a:cs typeface="Arial"/>
              </a:rPr>
              <a:t>پنجگانه اساسی درموردتحلیل محتوا؟(ص38و39).</a:t>
            </a:r>
            <a:r>
              <a:rPr lang="en-US" sz="1800" dirty="0">
                <a:latin typeface="Calibri"/>
                <a:ea typeface="Calibri"/>
                <a:cs typeface="Arial"/>
              </a:rPr>
              <a:t/>
            </a:r>
            <a:br>
              <a:rPr lang="en-US" sz="1800" dirty="0">
                <a:latin typeface="Calibri"/>
                <a:ea typeface="Calibri"/>
                <a:cs typeface="Arial"/>
              </a:rPr>
            </a:br>
            <a:endParaRPr lang="en-US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29600" y="4191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463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7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4815840"/>
          </a:xfrm>
        </p:spPr>
        <p:txBody>
          <a:bodyPr/>
          <a:lstStyle/>
          <a:p>
            <a:pPr algn="ctr"/>
            <a:r>
              <a:rPr lang="fa-IR" dirty="0" smtClean="0">
                <a:cs typeface="B Nazanin" pitchFamily="2" charset="-78"/>
              </a:rPr>
              <a:t>ملاکهای </a:t>
            </a:r>
            <a:r>
              <a:rPr lang="fa-IR" dirty="0">
                <a:cs typeface="B Nazanin" pitchFamily="2" charset="-78"/>
              </a:rPr>
              <a:t>قانونمندی محتوا؟(تعادل وانسجام وتعریف هرکدام).</a:t>
            </a:r>
            <a:r>
              <a:rPr lang="en-US" dirty="0">
                <a:cs typeface="B Nazanin" pitchFamily="2" charset="-78"/>
              </a:rPr>
              <a:t/>
            </a:r>
            <a:br>
              <a:rPr lang="en-US" dirty="0">
                <a:cs typeface="B Nazanin" pitchFamily="2" charset="-78"/>
              </a:rPr>
            </a:br>
            <a:endParaRPr lang="en-US" dirty="0">
              <a:cs typeface="B Nazanin" pitchFamily="2" charset="-78"/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29600" y="4343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261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7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4587240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cs typeface="B Nazanin" pitchFamily="2" charset="-78"/>
              </a:rPr>
              <a:t/>
            </a:r>
            <a:br>
              <a:rPr lang="fa-IR" sz="3200" dirty="0" smtClean="0">
                <a:cs typeface="B Nazanin" pitchFamily="2" charset="-78"/>
              </a:rPr>
            </a:br>
            <a:r>
              <a:rPr lang="fa-IR" sz="3200" dirty="0" smtClean="0">
                <a:cs typeface="B Nazanin" pitchFamily="2" charset="-78"/>
              </a:rPr>
              <a:t>گزینش </a:t>
            </a:r>
            <a:r>
              <a:rPr lang="fa-IR" sz="3200" dirty="0">
                <a:cs typeface="B Nazanin" pitchFamily="2" charset="-78"/>
              </a:rPr>
              <a:t>محتواباتوجه به چه ملاکهایی انجام میگیرد؟(ص39،چهارمورد).</a:t>
            </a:r>
            <a:r>
              <a:rPr lang="en-US" sz="3200" dirty="0">
                <a:cs typeface="B Nazanin" pitchFamily="2" charset="-78"/>
              </a:rPr>
              <a:t/>
            </a:r>
            <a:br>
              <a:rPr lang="en-US" sz="3200" dirty="0">
                <a:cs typeface="B Nazanin" pitchFamily="2" charset="-78"/>
              </a:rPr>
            </a:br>
            <a:endParaRPr lang="en-US" sz="3200" dirty="0">
              <a:cs typeface="B Nazanin" pitchFamily="2" charset="-78"/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77200" y="4114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793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3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3215640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fa-IR" sz="3200" dirty="0">
                <a:cs typeface="B Nazanin" pitchFamily="2" charset="-78"/>
              </a:rPr>
              <a:t>عامل مهمی که امروزه محتوای برنامه درسی راتحت تاثیرقرارداده؟(</a:t>
            </a:r>
            <a:r>
              <a:rPr lang="fa-IR" sz="3200" dirty="0" smtClean="0">
                <a:cs typeface="B Nazanin" pitchFamily="2" charset="-78"/>
              </a:rPr>
              <a:t>ص40)</a:t>
            </a:r>
            <a:endParaRPr lang="en-US" sz="3200" dirty="0">
              <a:cs typeface="B Nazanin" pitchFamily="2" charset="-78"/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53400" y="4343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993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6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9342" y="1880795"/>
            <a:ext cx="7520940" cy="3139440"/>
          </a:xfrm>
        </p:spPr>
        <p:txBody>
          <a:bodyPr/>
          <a:lstStyle/>
          <a:p>
            <a:pPr algn="ctr"/>
            <a:r>
              <a:rPr lang="fa-IR" sz="3200" dirty="0">
                <a:cs typeface="B Nazanin" pitchFamily="2" charset="-78"/>
              </a:rPr>
              <a:t>هدف ازبرنامه درسی چیست وچه اهمیتی دارد؟(</a:t>
            </a:r>
            <a:r>
              <a:rPr lang="fa-IR" sz="3200" dirty="0" smtClean="0">
                <a:cs typeface="B Nazanin" pitchFamily="2" charset="-78"/>
              </a:rPr>
              <a:t>ص41)</a:t>
            </a:r>
            <a:endParaRPr lang="en-US" sz="3200" dirty="0">
              <a:cs typeface="B Nazanin" pitchFamily="2" charset="-78"/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05800" y="441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345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9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457200"/>
            <a:ext cx="7520940" cy="3581400"/>
          </a:xfrm>
        </p:spPr>
        <p:txBody>
          <a:bodyPr/>
          <a:lstStyle/>
          <a:p>
            <a:pPr algn="ctr"/>
            <a:r>
              <a:rPr lang="fa-IR" sz="8000" dirty="0" smtClean="0">
                <a:cs typeface="B Nazanin" pitchFamily="2" charset="-78"/>
              </a:rPr>
              <a:t>باسپاس</a:t>
            </a:r>
            <a:endParaRPr lang="en-US" sz="8000" dirty="0">
              <a:cs typeface="B Nazanin" pitchFamily="2" charset="-78"/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05800" y="4267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349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7260" y="914400"/>
            <a:ext cx="7520940" cy="4114800"/>
          </a:xfrm>
        </p:spPr>
        <p:txBody>
          <a:bodyPr/>
          <a:lstStyle/>
          <a:p>
            <a:pPr algn="ctr"/>
            <a:r>
              <a:rPr lang="fa-IR" sz="3600" dirty="0">
                <a:cs typeface="B Nazanin" pitchFamily="2" charset="-78"/>
              </a:rPr>
              <a:t>تعریف تحلیل محتواازنظربرلسن واجزای آن؟(ص 24)</a:t>
            </a:r>
            <a:endParaRPr lang="en-US" sz="3600" dirty="0">
              <a:cs typeface="B Nazanin" pitchFamily="2" charset="-78"/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53400" y="4267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242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7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609600"/>
            <a:ext cx="7520940" cy="4343400"/>
          </a:xfrm>
        </p:spPr>
        <p:txBody>
          <a:bodyPr/>
          <a:lstStyle/>
          <a:p>
            <a:pPr algn="ctr"/>
            <a:r>
              <a:rPr lang="fa-IR" sz="4400" dirty="0" smtClean="0">
                <a:cs typeface="B Nazanin" pitchFamily="2" charset="-78"/>
              </a:rPr>
              <a:t>ضرورتهای </a:t>
            </a:r>
            <a:r>
              <a:rPr lang="fa-IR" sz="4400" dirty="0">
                <a:cs typeface="B Nazanin" pitchFamily="2" charset="-78"/>
              </a:rPr>
              <a:t>تحلیل محتوا؟(ص 28)</a:t>
            </a:r>
            <a:endParaRPr lang="en-US" sz="4400" dirty="0">
              <a:cs typeface="B Nazanin" pitchFamily="2" charset="-78"/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29600" y="4114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974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0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38400" y="762000"/>
            <a:ext cx="5105400" cy="381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300000"/>
              </a:lnSpc>
            </a:pPr>
            <a:r>
              <a:rPr lang="fa-IR" sz="3200" dirty="0" smtClean="0">
                <a:solidFill>
                  <a:schemeClr val="tx1"/>
                </a:solidFill>
                <a:cs typeface="B Nazanin" pitchFamily="2" charset="-78"/>
              </a:rPr>
              <a:t>دوکاربرداساسی تحلیل محتوا؟(ص28).</a:t>
            </a:r>
            <a:endParaRPr lang="en-US" sz="3200" dirty="0">
              <a:solidFill>
                <a:schemeClr val="tx1"/>
              </a:solidFill>
              <a:cs typeface="B Nazanin" pitchFamily="2" charset="-78"/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05800" y="4267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532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5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271" y="4343400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81199" y="2209800"/>
            <a:ext cx="566373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a-IR" sz="4400" dirty="0" smtClean="0">
                <a:cs typeface="B Nazanin" pitchFamily="2" charset="-78"/>
              </a:rPr>
              <a:t>ویژگیهای </a:t>
            </a:r>
            <a:r>
              <a:rPr lang="fa-IR" sz="4400" dirty="0">
                <a:cs typeface="B Nazanin" pitchFamily="2" charset="-78"/>
              </a:rPr>
              <a:t>تحلیل محتوا</a:t>
            </a:r>
            <a:r>
              <a:rPr lang="fa-IR" sz="4400" dirty="0" smtClean="0">
                <a:cs typeface="B Nazanin" pitchFamily="2" charset="-78"/>
              </a:rPr>
              <a:t>؟(ص33)</a:t>
            </a:r>
            <a:endParaRPr lang="en-US" sz="4400" dirty="0">
              <a:cs typeface="B Nazanin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523503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55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71600"/>
            <a:ext cx="7520940" cy="3352800"/>
          </a:xfrm>
        </p:spPr>
        <p:txBody>
          <a:bodyPr/>
          <a:lstStyle/>
          <a:p>
            <a:pPr algn="ctr"/>
            <a:r>
              <a:rPr lang="fa-IR" sz="3600" dirty="0" smtClean="0">
                <a:cs typeface="B Nazanin" pitchFamily="2" charset="-78"/>
              </a:rPr>
              <a:t>انتقادات واردبرتحلیل محتوا؟(ص34)         </a:t>
            </a:r>
            <a:endParaRPr lang="en-US" sz="3600" dirty="0">
              <a:cs typeface="B Nazanin" pitchFamily="2" charset="-78"/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4267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571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1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9296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4892040"/>
          </a:xfrm>
        </p:spPr>
        <p:txBody>
          <a:bodyPr/>
          <a:lstStyle/>
          <a:p>
            <a:pPr algn="ctr"/>
            <a:r>
              <a:rPr lang="fa-IR" sz="3600" dirty="0">
                <a:cs typeface="B Nazanin" pitchFamily="2" charset="-78"/>
              </a:rPr>
              <a:t>آیامنظورازمحتواهمان چیزی است که تدریس </a:t>
            </a:r>
            <a:r>
              <a:rPr lang="fa-IR" sz="3600" dirty="0" smtClean="0">
                <a:cs typeface="B Nazanin" pitchFamily="2" charset="-78"/>
              </a:rPr>
              <a:t/>
            </a:r>
            <a:br>
              <a:rPr lang="fa-IR" sz="3600" dirty="0" smtClean="0">
                <a:cs typeface="B Nazanin" pitchFamily="2" charset="-78"/>
              </a:rPr>
            </a:br>
            <a:r>
              <a:rPr lang="fa-IR" sz="3600" dirty="0" smtClean="0">
                <a:cs typeface="B Nazanin" pitchFamily="2" charset="-78"/>
              </a:rPr>
              <a:t>می </a:t>
            </a:r>
            <a:r>
              <a:rPr lang="fa-IR" sz="3600" dirty="0">
                <a:cs typeface="B Nazanin" pitchFamily="2" charset="-78"/>
              </a:rPr>
              <a:t>شود؟(</a:t>
            </a:r>
            <a:r>
              <a:rPr lang="fa-IR" sz="3600" dirty="0" smtClean="0">
                <a:cs typeface="B Nazanin" pitchFamily="2" charset="-78"/>
              </a:rPr>
              <a:t>ص36)</a:t>
            </a:r>
            <a:endParaRPr lang="en-US" sz="3600" dirty="0">
              <a:cs typeface="B Nazanin" pitchFamily="2" charset="-78"/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05800" y="4267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881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0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62000"/>
            <a:ext cx="7406640" cy="4267200"/>
          </a:xfrm>
        </p:spPr>
        <p:txBody>
          <a:bodyPr/>
          <a:lstStyle/>
          <a:p>
            <a:pPr algn="r"/>
            <a:r>
              <a:rPr lang="fa-IR" dirty="0" smtClean="0">
                <a:cs typeface="B Nazanin" pitchFamily="2" charset="-78"/>
              </a:rPr>
              <a:t>متون کتب درسی براساس چه اهدافی تحلیل  می شوند؟(ص30)</a:t>
            </a:r>
            <a:endParaRPr lang="en-US" dirty="0">
              <a:cs typeface="B Nazanin" pitchFamily="2" charset="-78"/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05800" y="4267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810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47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ngles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455</TotalTime>
  <Words>104</Words>
  <Application>Microsoft Office PowerPoint</Application>
  <PresentationFormat>On-screen Show (4:3)</PresentationFormat>
  <Paragraphs>21</Paragraphs>
  <Slides>16</Slides>
  <Notes>4</Notes>
  <HiddenSlides>0</HiddenSlides>
  <MMClips>15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Angles</vt:lpstr>
      <vt:lpstr>PowerPoint Presentation</vt:lpstr>
      <vt:lpstr>تعریف تحلیل محتواازنظربرلسن واجزای آن؟(ص 24)</vt:lpstr>
      <vt:lpstr>ضرورتهای تحلیل محتوا؟(ص 28)</vt:lpstr>
      <vt:lpstr>PowerPoint Presentation</vt:lpstr>
      <vt:lpstr>PowerPoint Presentation</vt:lpstr>
      <vt:lpstr>انتقادات واردبرتحلیل محتوا؟(ص34)         </vt:lpstr>
      <vt:lpstr>PowerPoint Presentation</vt:lpstr>
      <vt:lpstr>آیامنظورازمحتواهمان چیزی است که تدریس  می شود؟(ص36)</vt:lpstr>
      <vt:lpstr>متون کتب درسی براساس چه اهدافی تحلیل  می شوند؟(ص30)</vt:lpstr>
      <vt:lpstr> اصول انتخاب تحلیل محتوا؟(ص36و37پنج مورد+مواردشش هفت وتوضیحات هرکدام مخصوصاموردشش وهفت).     </vt:lpstr>
      <vt:lpstr>سوالات پنجگانه اساسی درموردتحلیل محتوا؟(ص38و39). </vt:lpstr>
      <vt:lpstr>ملاکهای قانونمندی محتوا؟(تعادل وانسجام وتعریف هرکدام). </vt:lpstr>
      <vt:lpstr> گزینش محتواباتوجه به چه ملاکهایی انجام میگیرد؟(ص39،چهارمورد). </vt:lpstr>
      <vt:lpstr>عامل مهمی که امروزه محتوای برنامه درسی راتحت تاثیرقرارداده؟(ص40)</vt:lpstr>
      <vt:lpstr>هدف ازبرنامه درسی چیست وچه اهمیتی دارد؟(ص41)</vt:lpstr>
      <vt:lpstr>باسپاس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7</dc:creator>
  <cp:lastModifiedBy>Windows 7</cp:lastModifiedBy>
  <cp:revision>28</cp:revision>
  <dcterms:created xsi:type="dcterms:W3CDTF">2020-04-15T08:03:07Z</dcterms:created>
  <dcterms:modified xsi:type="dcterms:W3CDTF">2020-04-17T18:11:02Z</dcterms:modified>
</cp:coreProperties>
</file>