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2" r:id="rId3"/>
    <p:sldId id="276" r:id="rId4"/>
    <p:sldId id="277" r:id="rId5"/>
    <p:sldId id="278" r:id="rId6"/>
    <p:sldId id="279" r:id="rId7"/>
    <p:sldId id="281" r:id="rId8"/>
    <p:sldId id="280" r:id="rId9"/>
    <p:sldId id="282" r:id="rId10"/>
    <p:sldId id="283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46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5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46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3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59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3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393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14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5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37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2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3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7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91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3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F445C7-9C8A-496F-BBCF-87E20AE6A4CA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7904CD-9F11-4E6E-87A2-FAA2BF096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59531-8DC9-4EC1-8A45-4CABD76DF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9131" y="2838540"/>
            <a:ext cx="7553738" cy="3323721"/>
          </a:xfrm>
        </p:spPr>
        <p:txBody>
          <a:bodyPr/>
          <a:lstStyle/>
          <a:p>
            <a:r>
              <a:rPr lang="fa-IR" sz="7200" dirty="0">
                <a:cs typeface="B Titr" panose="00000700000000000000" pitchFamily="2" charset="-78"/>
              </a:rPr>
              <a:t>کاربرد زبان در تربیت</a:t>
            </a:r>
            <a:br>
              <a:rPr lang="fa-IR" sz="7200" dirty="0">
                <a:cs typeface="B Titr" panose="00000700000000000000" pitchFamily="2" charset="-78"/>
              </a:rPr>
            </a:br>
            <a:r>
              <a:rPr lang="en-US" sz="7200" dirty="0">
                <a:cs typeface="B Titr" panose="00000700000000000000" pitchFamily="2" charset="-78"/>
              </a:rPr>
              <a:t/>
            </a:r>
            <a:br>
              <a:rPr lang="en-US" sz="7200" dirty="0">
                <a:cs typeface="B Titr" panose="00000700000000000000" pitchFamily="2" charset="-78"/>
              </a:rPr>
            </a:br>
            <a:r>
              <a:rPr lang="fa-IR" sz="7200" dirty="0">
                <a:cs typeface="B Titr" panose="00000700000000000000" pitchFamily="2" charset="-78"/>
              </a:rPr>
              <a:t>دانشگاه فرهنگیان</a:t>
            </a:r>
            <a:br>
              <a:rPr lang="fa-IR" sz="7200" dirty="0">
                <a:cs typeface="B Titr" panose="00000700000000000000" pitchFamily="2" charset="-78"/>
              </a:rPr>
            </a:br>
            <a:endParaRPr lang="en-US" sz="7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685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E39C6-7EE7-4863-BAD7-FC7D90F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6000" dirty="0">
                <a:cs typeface="B Titr" panose="00000700000000000000" pitchFamily="2" charset="-78"/>
              </a:rPr>
              <a:t>رشد و تکامل زبان- ادامه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84BEA-5315-4FA7-A24F-419E1C0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932"/>
            <a:ext cx="10534650" cy="3318936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cs typeface="B Nazanin" panose="00000400000000000000" pitchFamily="2" charset="-78"/>
              </a:rPr>
              <a:t>7- سوال، منفی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2 سال و سه ماهگی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8-ساختمان های پیچیده یا نادر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5 سالگی</a:t>
            </a:r>
          </a:p>
        </p:txBody>
      </p:sp>
    </p:spTree>
    <p:extLst>
      <p:ext uri="{BB962C8B-B14F-4D97-AF65-F5344CB8AC3E}">
        <p14:creationId xmlns:p14="http://schemas.microsoft.com/office/powerpoint/2010/main" val="18914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E39C6-7EE7-4863-BAD7-FC7D90F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6000" dirty="0">
                <a:cs typeface="B Titr" panose="00000700000000000000" pitchFamily="2" charset="-78"/>
              </a:rPr>
              <a:t>رشد و تکامل زبان- ادامه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84BEA-5315-4FA7-A24F-419E1C0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932"/>
            <a:ext cx="10534650" cy="3318936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cs typeface="B Nazanin" panose="00000400000000000000" pitchFamily="2" charset="-78"/>
              </a:rPr>
              <a:t>9- گفتار پخته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10 سالگی</a:t>
            </a:r>
          </a:p>
          <a:p>
            <a:pPr marL="0" indent="0" algn="ctr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نمای کلی قضیه و سن ها جنبه ی راهنمایی و احتمال تداخل دارند</a:t>
            </a:r>
          </a:p>
          <a:p>
            <a:pPr marL="0" indent="0" algn="ctr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از باب تصویر احتمالی پیشرفت ارائه  شده اند.</a:t>
            </a:r>
          </a:p>
        </p:txBody>
      </p:sp>
    </p:spTree>
    <p:extLst>
      <p:ext uri="{BB962C8B-B14F-4D97-AF65-F5344CB8AC3E}">
        <p14:creationId xmlns:p14="http://schemas.microsoft.com/office/powerpoint/2010/main" val="32333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E39C6-7EE7-4863-BAD7-FC7D90F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6000" dirty="0">
                <a:cs typeface="B Titr" panose="00000700000000000000" pitchFamily="2" charset="-78"/>
              </a:rPr>
              <a:t>علل آغاز رشد زبان با تاخیر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84BEA-5315-4FA7-A24F-419E1C0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9350"/>
            <a:ext cx="10534650" cy="3962400"/>
          </a:xfrm>
        </p:spPr>
        <p:txBody>
          <a:bodyPr>
            <a:normAutofit fontScale="77500" lnSpcReduction="20000"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cs typeface="B Nazanin" panose="00000400000000000000" pitchFamily="2" charset="-78"/>
              </a:rPr>
              <a:t>عقب ماندگی ذهنی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عوامل خانوادگی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حاملگی های چندگانه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محرومیت عاطفی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ناشنوایی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تاخیر در رشد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فلج مغزی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عوامل ناشناخته ی دیگر</a:t>
            </a:r>
          </a:p>
        </p:txBody>
      </p:sp>
    </p:spTree>
    <p:extLst>
      <p:ext uri="{BB962C8B-B14F-4D97-AF65-F5344CB8AC3E}">
        <p14:creationId xmlns:p14="http://schemas.microsoft.com/office/powerpoint/2010/main" val="41563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E39C6-7EE7-4863-BAD7-FC7D90F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 smtClean="0">
                <a:cs typeface="B Titr" panose="00000700000000000000" pitchFamily="2" charset="-78"/>
              </a:rPr>
              <a:t>ادامه نظریه ها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84BEA-5315-4FA7-A24F-419E1C03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600" dirty="0">
                <a:cs typeface="B Nazanin" panose="00000400000000000000" pitchFamily="2" charset="-78"/>
              </a:rPr>
              <a:t>شناختی ها</a:t>
            </a:r>
          </a:p>
          <a:p>
            <a:pPr marL="0" indent="0" algn="ctr" rtl="1">
              <a:buNone/>
            </a:pPr>
            <a:r>
              <a:rPr lang="fa-IR" sz="3600" u="sng" dirty="0">
                <a:latin typeface="Times New Roman" panose="02020603050405020304" pitchFamily="18" charset="0"/>
                <a:cs typeface="B Nazanin" panose="00000400000000000000" pitchFamily="2" charset="-78"/>
              </a:rPr>
              <a:t>برونر و پیاژه</a:t>
            </a:r>
          </a:p>
          <a:p>
            <a:pPr marL="0" indent="0" algn="ctr" rtl="1">
              <a:buNone/>
            </a:pPr>
            <a:r>
              <a:rPr lang="fa-IR" sz="3600" u="sng" dirty="0">
                <a:latin typeface="Times New Roman" panose="02020603050405020304" pitchFamily="18" charset="0"/>
                <a:cs typeface="B Nazanin" panose="00000400000000000000" pitchFamily="2" charset="-78"/>
              </a:rPr>
              <a:t>رشد و کارکرد مغز</a:t>
            </a:r>
            <a:endParaRPr lang="fa-IR" sz="6000" u="sng" dirty="0">
              <a:latin typeface="Times New Roman" panose="02020603050405020304" pitchFamily="18" charset="0"/>
              <a:cs typeface="B Kidnap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11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E39C6-7EE7-4863-BAD7-FC7D90F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6000" dirty="0">
                <a:cs typeface="B Titr" panose="00000700000000000000" pitchFamily="2" charset="-78"/>
              </a:rPr>
              <a:t>دلایل عملی و نظری رد نظریه اکتسابی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84BEA-5315-4FA7-A24F-419E1C0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932"/>
            <a:ext cx="10534650" cy="3318936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cs typeface="B Nazanin" panose="00000400000000000000" pitchFamily="2" charset="-78"/>
              </a:rPr>
              <a:t>در هر زبان تقریبا 10 به توان 20 جمله ی بیست کلمه ای وجود دارد.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طبق نظریه اکتسابی ها: باید کودک تمام این جملات را از اطرافیان یاد می گرفت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مدت زمان تقریبی: هزار برابر عمر کره ی زمین ( فقط گوش بدهد)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E39C6-7EE7-4863-BAD7-FC7D90F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>
                <a:cs typeface="B Titr" panose="00000700000000000000" pitchFamily="2" charset="-78"/>
              </a:rPr>
              <a:t>ویژگی های زبان- چارلز هاکت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84BEA-5315-4FA7-A24F-419E1C0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932"/>
            <a:ext cx="10534650" cy="331893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3600" dirty="0">
                <a:cs typeface="B Nazanin" panose="00000400000000000000" pitchFamily="2" charset="-78"/>
              </a:rPr>
              <a:t>1- استفاده از مجرای گویایی-شنوایی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2-اختیاری بودن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3-معنی دار بودن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4- انتقال فرهنگی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E39C6-7EE7-4863-BAD7-FC7D90F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>
                <a:cs typeface="B Titr" panose="00000700000000000000" pitchFamily="2" charset="-78"/>
              </a:rPr>
              <a:t>ویژگی های زبان- ادامه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84BEA-5315-4FA7-A24F-419E1C0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932"/>
            <a:ext cx="10534650" cy="331893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3600" dirty="0">
                <a:cs typeface="B Nazanin" panose="00000400000000000000" pitchFamily="2" charset="-78"/>
              </a:rPr>
              <a:t>5-کاربرد آزادانه(خلق الساعه)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6-رعایت نوبت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7-دوگانگی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8-بعد زمانی و مکانی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E39C6-7EE7-4863-BAD7-FC7D90F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>
                <a:cs typeface="B Titr" panose="00000700000000000000" pitchFamily="2" charset="-78"/>
              </a:rPr>
              <a:t>ویژگی های زبان- ادامه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84BEA-5315-4FA7-A24F-419E1C0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932"/>
            <a:ext cx="10534650" cy="331893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3600" dirty="0">
                <a:cs typeface="B Nazanin" panose="00000400000000000000" pitchFamily="2" charset="-78"/>
              </a:rPr>
              <a:t>9-ساخت-وابستگی-درک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10-خلاقیت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E39C6-7EE7-4863-BAD7-FC7D90F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sz="6000" dirty="0">
                <a:cs typeface="B Titr" panose="00000700000000000000" pitchFamily="2" charset="-78"/>
              </a:rPr>
              <a:t>رشد و تکامل زبان- خصیصه بیولوژیکی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84BEA-5315-4FA7-A24F-419E1C0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932"/>
            <a:ext cx="10534650" cy="3318936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cs typeface="B Nazanin" panose="00000400000000000000" pitchFamily="2" charset="-78"/>
              </a:rPr>
              <a:t>1- گریه کردن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تولد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2-غن و غون کردن( ورور کردن)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6 ماهگی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E39C6-7EE7-4863-BAD7-FC7D90F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6000" dirty="0">
                <a:cs typeface="B Titr" panose="00000700000000000000" pitchFamily="2" charset="-78"/>
              </a:rPr>
              <a:t>رشد و تکامل زبان- ادامه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84BEA-5315-4FA7-A24F-419E1C0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932"/>
            <a:ext cx="10534650" cy="3318936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cs typeface="B Nazanin" panose="00000400000000000000" pitchFamily="2" charset="-78"/>
              </a:rPr>
              <a:t>3- ایجاد الگوهای آهنگین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8 ماهگی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4-گفتار های یک کلمه  ای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یک سالگی</a:t>
            </a:r>
          </a:p>
        </p:txBody>
      </p:sp>
    </p:spTree>
    <p:extLst>
      <p:ext uri="{BB962C8B-B14F-4D97-AF65-F5344CB8AC3E}">
        <p14:creationId xmlns:p14="http://schemas.microsoft.com/office/powerpoint/2010/main" val="26040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E39C6-7EE7-4863-BAD7-FC7D90FE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6000" dirty="0">
                <a:cs typeface="B Titr" panose="00000700000000000000" pitchFamily="2" charset="-78"/>
              </a:rPr>
              <a:t>رشد و تکامل زبان- ادامه</a:t>
            </a:r>
            <a:endParaRPr lang="en-US" sz="6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84BEA-5315-4FA7-A24F-419E1C0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932"/>
            <a:ext cx="10534650" cy="3318936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cs typeface="B Nazanin" panose="00000400000000000000" pitchFamily="2" charset="-78"/>
              </a:rPr>
              <a:t>5- گفتار های دو کلمه ای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18 ماهگی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6-صرف کلمات</a:t>
            </a:r>
          </a:p>
          <a:p>
            <a:pPr marL="0" indent="0" algn="just" rtl="1">
              <a:buNone/>
            </a:pPr>
            <a:r>
              <a:rPr lang="fa-IR" sz="3600" dirty="0">
                <a:latin typeface="Times New Roman" panose="02020603050405020304" pitchFamily="18" charset="0"/>
                <a:cs typeface="B Nazanin" panose="00000400000000000000" pitchFamily="2" charset="-78"/>
              </a:rPr>
              <a:t>دو سالگی</a:t>
            </a:r>
          </a:p>
        </p:txBody>
      </p:sp>
    </p:spTree>
    <p:extLst>
      <p:ext uri="{BB962C8B-B14F-4D97-AF65-F5344CB8AC3E}">
        <p14:creationId xmlns:p14="http://schemas.microsoft.com/office/powerpoint/2010/main" val="3699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243</Words>
  <Application>Microsoft Office PowerPoint</Application>
  <PresentationFormat>Custom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کاربرد زبان در تربیت  دانشگاه فرهنگیان </vt:lpstr>
      <vt:lpstr>ادامه نظریه ها</vt:lpstr>
      <vt:lpstr>دلایل عملی و نظری رد نظریه اکتسابی</vt:lpstr>
      <vt:lpstr>ویژگی های زبان- چارلز هاکت</vt:lpstr>
      <vt:lpstr>ویژگی های زبان- ادامه</vt:lpstr>
      <vt:lpstr>ویژگی های زبان- ادامه</vt:lpstr>
      <vt:lpstr>رشد و تکامل زبان- خصیصه بیولوژیکی</vt:lpstr>
      <vt:lpstr>رشد و تکامل زبان- ادامه</vt:lpstr>
      <vt:lpstr>رشد و تکامل زبان- ادامه</vt:lpstr>
      <vt:lpstr>رشد و تکامل زبان- ادامه</vt:lpstr>
      <vt:lpstr>رشد و تکامل زبان- ادامه</vt:lpstr>
      <vt:lpstr>علل آغاز رشد زبان با تاخیر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کاربرد زبان در تربیت  دانشگاه فرهنگیان </dc:title>
  <dc:creator>Dr Bardel</dc:creator>
  <cp:lastModifiedBy>hasan</cp:lastModifiedBy>
  <cp:revision>2</cp:revision>
  <dcterms:created xsi:type="dcterms:W3CDTF">2020-04-18T11:58:07Z</dcterms:created>
  <dcterms:modified xsi:type="dcterms:W3CDTF">2020-04-18T13:20:00Z</dcterms:modified>
</cp:coreProperties>
</file>