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6" r:id="rId2"/>
    <p:sldId id="281" r:id="rId3"/>
    <p:sldId id="267" r:id="rId4"/>
    <p:sldId id="295" r:id="rId5"/>
    <p:sldId id="283" r:id="rId6"/>
    <p:sldId id="268" r:id="rId7"/>
    <p:sldId id="269" r:id="rId8"/>
    <p:sldId id="270" r:id="rId9"/>
    <p:sldId id="272" r:id="rId10"/>
    <p:sldId id="273" r:id="rId11"/>
    <p:sldId id="274" r:id="rId12"/>
    <p:sldId id="284" r:id="rId13"/>
    <p:sldId id="275" r:id="rId14"/>
    <p:sldId id="276" r:id="rId15"/>
    <p:sldId id="277" r:id="rId16"/>
    <p:sldId id="285" r:id="rId17"/>
    <p:sldId id="278" r:id="rId18"/>
    <p:sldId id="286" r:id="rId19"/>
    <p:sldId id="287" r:id="rId20"/>
    <p:sldId id="288" r:id="rId21"/>
    <p:sldId id="289" r:id="rId22"/>
    <p:sldId id="290" r:id="rId23"/>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498"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9783BA2E-08F2-4D35-9283-C73CF2663AA9}" type="datetimeFigureOut">
              <a:rPr lang="fa-IR" smtClean="0"/>
              <a:pPr/>
              <a:t>08/25/1441</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5D3E82D5-9CCA-4805-A5EB-B48C37394567}" type="slidenum">
              <a:rPr lang="fa-IR" smtClean="0"/>
              <a:pPr/>
              <a:t>‹#›</a:t>
            </a:fld>
            <a:endParaRPr lang="fa-IR"/>
          </a:p>
        </p:txBody>
      </p:sp>
    </p:spTree>
    <p:extLst>
      <p:ext uri="{BB962C8B-B14F-4D97-AF65-F5344CB8AC3E}">
        <p14:creationId xmlns="" xmlns:p14="http://schemas.microsoft.com/office/powerpoint/2010/main" val="837133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8FF6E275-2390-4B8E-8C4F-7B354756B2C0}" type="datetime8">
              <a:rPr lang="fa-IR" smtClean="0"/>
              <a:pPr/>
              <a:t>آوريل 18، 20</a:t>
            </a:fld>
            <a:endParaRPr lang="fa-IR"/>
          </a:p>
        </p:txBody>
      </p:sp>
      <p:sp>
        <p:nvSpPr>
          <p:cNvPr id="5" name="Footer Placeholder 4"/>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6" name="Slide Number Placeholder 5"/>
          <p:cNvSpPr>
            <a:spLocks noGrp="1"/>
          </p:cNvSpPr>
          <p:nvPr>
            <p:ph type="sldNum" sz="quarter" idx="12"/>
          </p:nvPr>
        </p:nvSpPr>
        <p:spPr/>
        <p:txBody>
          <a:bodyPr/>
          <a:lstStyle/>
          <a:p>
            <a:fld id="{08D2D107-A927-44B4-B3CF-7CBECDC1DA5C}" type="slidenum">
              <a:rPr lang="fa-IR" smtClean="0"/>
              <a:pPr/>
              <a:t>‹#›</a:t>
            </a:fld>
            <a:endParaRPr lang="fa-IR"/>
          </a:p>
        </p:txBody>
      </p:sp>
    </p:spTree>
    <p:extLst>
      <p:ext uri="{BB962C8B-B14F-4D97-AF65-F5344CB8AC3E}">
        <p14:creationId xmlns="" xmlns:p14="http://schemas.microsoft.com/office/powerpoint/2010/main" val="1147291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F0D180E-6A67-4E1A-A3B8-BFF0C4088425}" type="datetime8">
              <a:rPr lang="fa-IR" smtClean="0"/>
              <a:pPr/>
              <a:t>آوريل 18، 20</a:t>
            </a:fld>
            <a:endParaRPr lang="fa-IR"/>
          </a:p>
        </p:txBody>
      </p:sp>
      <p:sp>
        <p:nvSpPr>
          <p:cNvPr id="5" name="Footer Placeholder 4"/>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6" name="Slide Number Placeholder 5"/>
          <p:cNvSpPr>
            <a:spLocks noGrp="1"/>
          </p:cNvSpPr>
          <p:nvPr>
            <p:ph type="sldNum" sz="quarter" idx="12"/>
          </p:nvPr>
        </p:nvSpPr>
        <p:spPr/>
        <p:txBody>
          <a:bodyPr/>
          <a:lstStyle/>
          <a:p>
            <a:fld id="{08D2D107-A927-44B4-B3CF-7CBECDC1DA5C}" type="slidenum">
              <a:rPr lang="fa-IR" smtClean="0"/>
              <a:pPr/>
              <a:t>‹#›</a:t>
            </a:fld>
            <a:endParaRPr lang="fa-IR"/>
          </a:p>
        </p:txBody>
      </p:sp>
    </p:spTree>
    <p:extLst>
      <p:ext uri="{BB962C8B-B14F-4D97-AF65-F5344CB8AC3E}">
        <p14:creationId xmlns="" xmlns:p14="http://schemas.microsoft.com/office/powerpoint/2010/main" val="868501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5E0CC3A7-1C89-449A-82DA-F8370B52CF8D}" type="datetime8">
              <a:rPr lang="fa-IR" smtClean="0"/>
              <a:pPr/>
              <a:t>آوريل 18، 20</a:t>
            </a:fld>
            <a:endParaRPr lang="fa-IR"/>
          </a:p>
        </p:txBody>
      </p:sp>
      <p:sp>
        <p:nvSpPr>
          <p:cNvPr id="5" name="Footer Placeholder 4"/>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6" name="Slide Number Placeholder 5"/>
          <p:cNvSpPr>
            <a:spLocks noGrp="1"/>
          </p:cNvSpPr>
          <p:nvPr>
            <p:ph type="sldNum" sz="quarter" idx="12"/>
          </p:nvPr>
        </p:nvSpPr>
        <p:spPr/>
        <p:txBody>
          <a:bodyPr/>
          <a:lstStyle/>
          <a:p>
            <a:fld id="{08D2D107-A927-44B4-B3CF-7CBECDC1DA5C}" type="slidenum">
              <a:rPr lang="fa-IR" smtClean="0"/>
              <a:pPr/>
              <a:t>‹#›</a:t>
            </a:fld>
            <a:endParaRPr lang="fa-IR"/>
          </a:p>
        </p:txBody>
      </p:sp>
    </p:spTree>
    <p:extLst>
      <p:ext uri="{BB962C8B-B14F-4D97-AF65-F5344CB8AC3E}">
        <p14:creationId xmlns="" xmlns:p14="http://schemas.microsoft.com/office/powerpoint/2010/main" val="938753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01E86B03-0155-4CA3-B461-AB928086070E}" type="datetime8">
              <a:rPr lang="fa-IR" smtClean="0"/>
              <a:pPr/>
              <a:t>آوريل 18، 20</a:t>
            </a:fld>
            <a:endParaRPr lang="fa-IR"/>
          </a:p>
        </p:txBody>
      </p:sp>
      <p:sp>
        <p:nvSpPr>
          <p:cNvPr id="5" name="Footer Placeholder 4"/>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6" name="Slide Number Placeholder 5"/>
          <p:cNvSpPr>
            <a:spLocks noGrp="1"/>
          </p:cNvSpPr>
          <p:nvPr>
            <p:ph type="sldNum" sz="quarter" idx="12"/>
          </p:nvPr>
        </p:nvSpPr>
        <p:spPr/>
        <p:txBody>
          <a:bodyPr/>
          <a:lstStyle/>
          <a:p>
            <a:fld id="{08D2D107-A927-44B4-B3CF-7CBECDC1DA5C}" type="slidenum">
              <a:rPr lang="fa-IR" smtClean="0"/>
              <a:pPr/>
              <a:t>‹#›</a:t>
            </a:fld>
            <a:endParaRPr lang="fa-IR"/>
          </a:p>
        </p:txBody>
      </p:sp>
    </p:spTree>
    <p:extLst>
      <p:ext uri="{BB962C8B-B14F-4D97-AF65-F5344CB8AC3E}">
        <p14:creationId xmlns="" xmlns:p14="http://schemas.microsoft.com/office/powerpoint/2010/main" val="4168847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A1F2AF-2F74-4E20-A376-718D8EDAD1AC}" type="datetime8">
              <a:rPr lang="fa-IR" smtClean="0"/>
              <a:pPr/>
              <a:t>آوريل 18، 20</a:t>
            </a:fld>
            <a:endParaRPr lang="fa-IR"/>
          </a:p>
        </p:txBody>
      </p:sp>
      <p:sp>
        <p:nvSpPr>
          <p:cNvPr id="5" name="Footer Placeholder 4"/>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6" name="Slide Number Placeholder 5"/>
          <p:cNvSpPr>
            <a:spLocks noGrp="1"/>
          </p:cNvSpPr>
          <p:nvPr>
            <p:ph type="sldNum" sz="quarter" idx="12"/>
          </p:nvPr>
        </p:nvSpPr>
        <p:spPr/>
        <p:txBody>
          <a:bodyPr/>
          <a:lstStyle/>
          <a:p>
            <a:fld id="{08D2D107-A927-44B4-B3CF-7CBECDC1DA5C}" type="slidenum">
              <a:rPr lang="fa-IR" smtClean="0"/>
              <a:pPr/>
              <a:t>‹#›</a:t>
            </a:fld>
            <a:endParaRPr lang="fa-IR"/>
          </a:p>
        </p:txBody>
      </p:sp>
    </p:spTree>
    <p:extLst>
      <p:ext uri="{BB962C8B-B14F-4D97-AF65-F5344CB8AC3E}">
        <p14:creationId xmlns="" xmlns:p14="http://schemas.microsoft.com/office/powerpoint/2010/main" val="438394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A2F41906-8590-4137-8524-B2B7927D1590}" type="datetime8">
              <a:rPr lang="fa-IR" smtClean="0"/>
              <a:pPr/>
              <a:t>آوريل 18، 20</a:t>
            </a:fld>
            <a:endParaRPr lang="fa-IR"/>
          </a:p>
        </p:txBody>
      </p:sp>
      <p:sp>
        <p:nvSpPr>
          <p:cNvPr id="6" name="Footer Placeholder 5"/>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7" name="Slide Number Placeholder 6"/>
          <p:cNvSpPr>
            <a:spLocks noGrp="1"/>
          </p:cNvSpPr>
          <p:nvPr>
            <p:ph type="sldNum" sz="quarter" idx="12"/>
          </p:nvPr>
        </p:nvSpPr>
        <p:spPr/>
        <p:txBody>
          <a:bodyPr/>
          <a:lstStyle/>
          <a:p>
            <a:fld id="{08D2D107-A927-44B4-B3CF-7CBECDC1DA5C}" type="slidenum">
              <a:rPr lang="fa-IR" smtClean="0"/>
              <a:pPr/>
              <a:t>‹#›</a:t>
            </a:fld>
            <a:endParaRPr lang="fa-IR"/>
          </a:p>
        </p:txBody>
      </p:sp>
    </p:spTree>
    <p:extLst>
      <p:ext uri="{BB962C8B-B14F-4D97-AF65-F5344CB8AC3E}">
        <p14:creationId xmlns="" xmlns:p14="http://schemas.microsoft.com/office/powerpoint/2010/main" val="3758981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A028223E-0B61-4B18-A0E1-FE195BE8E2AA}" type="datetime8">
              <a:rPr lang="fa-IR" smtClean="0"/>
              <a:pPr/>
              <a:t>آوريل 18، 20</a:t>
            </a:fld>
            <a:endParaRPr lang="fa-IR"/>
          </a:p>
        </p:txBody>
      </p:sp>
      <p:sp>
        <p:nvSpPr>
          <p:cNvPr id="8" name="Footer Placeholder 7"/>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9" name="Slide Number Placeholder 8"/>
          <p:cNvSpPr>
            <a:spLocks noGrp="1"/>
          </p:cNvSpPr>
          <p:nvPr>
            <p:ph type="sldNum" sz="quarter" idx="12"/>
          </p:nvPr>
        </p:nvSpPr>
        <p:spPr/>
        <p:txBody>
          <a:bodyPr/>
          <a:lstStyle/>
          <a:p>
            <a:fld id="{08D2D107-A927-44B4-B3CF-7CBECDC1DA5C}" type="slidenum">
              <a:rPr lang="fa-IR" smtClean="0"/>
              <a:pPr/>
              <a:t>‹#›</a:t>
            </a:fld>
            <a:endParaRPr lang="fa-IR"/>
          </a:p>
        </p:txBody>
      </p:sp>
    </p:spTree>
    <p:extLst>
      <p:ext uri="{BB962C8B-B14F-4D97-AF65-F5344CB8AC3E}">
        <p14:creationId xmlns="" xmlns:p14="http://schemas.microsoft.com/office/powerpoint/2010/main" val="861504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7CE0706E-D64E-4EBB-ADD4-DA11504EC9BD}" type="datetime8">
              <a:rPr lang="fa-IR" smtClean="0"/>
              <a:pPr/>
              <a:t>آوريل 18، 20</a:t>
            </a:fld>
            <a:endParaRPr lang="fa-I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a:t>
            </a:fld>
            <a:endParaRPr lang="fa-IR"/>
          </a:p>
        </p:txBody>
      </p:sp>
    </p:spTree>
    <p:extLst>
      <p:ext uri="{BB962C8B-B14F-4D97-AF65-F5344CB8AC3E}">
        <p14:creationId xmlns="" xmlns:p14="http://schemas.microsoft.com/office/powerpoint/2010/main" val="2580570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E899AE-D86C-475C-96FB-D976350A9D16}" type="datetime8">
              <a:rPr lang="fa-IR" smtClean="0"/>
              <a:pPr/>
              <a:t>آوريل 18، 20</a:t>
            </a:fld>
            <a:endParaRPr lang="fa-IR"/>
          </a:p>
        </p:txBody>
      </p:sp>
      <p:sp>
        <p:nvSpPr>
          <p:cNvPr id="3" name="Footer Placeholder 2"/>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4" name="Slide Number Placeholder 3"/>
          <p:cNvSpPr>
            <a:spLocks noGrp="1"/>
          </p:cNvSpPr>
          <p:nvPr>
            <p:ph type="sldNum" sz="quarter" idx="12"/>
          </p:nvPr>
        </p:nvSpPr>
        <p:spPr/>
        <p:txBody>
          <a:bodyPr/>
          <a:lstStyle/>
          <a:p>
            <a:fld id="{08D2D107-A927-44B4-B3CF-7CBECDC1DA5C}" type="slidenum">
              <a:rPr lang="fa-IR" smtClean="0"/>
              <a:pPr/>
              <a:t>‹#›</a:t>
            </a:fld>
            <a:endParaRPr lang="fa-IR"/>
          </a:p>
        </p:txBody>
      </p:sp>
    </p:spTree>
    <p:extLst>
      <p:ext uri="{BB962C8B-B14F-4D97-AF65-F5344CB8AC3E}">
        <p14:creationId xmlns="" xmlns:p14="http://schemas.microsoft.com/office/powerpoint/2010/main" val="297434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E0989EE-E7B8-4476-BDBF-5B9B3E8D627C}" type="datetime8">
              <a:rPr lang="fa-IR" smtClean="0"/>
              <a:pPr/>
              <a:t>آوريل 18، 20</a:t>
            </a:fld>
            <a:endParaRPr lang="fa-IR"/>
          </a:p>
        </p:txBody>
      </p:sp>
      <p:sp>
        <p:nvSpPr>
          <p:cNvPr id="6" name="Footer Placeholder 5"/>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7" name="Slide Number Placeholder 6"/>
          <p:cNvSpPr>
            <a:spLocks noGrp="1"/>
          </p:cNvSpPr>
          <p:nvPr>
            <p:ph type="sldNum" sz="quarter" idx="12"/>
          </p:nvPr>
        </p:nvSpPr>
        <p:spPr/>
        <p:txBody>
          <a:bodyPr/>
          <a:lstStyle/>
          <a:p>
            <a:fld id="{08D2D107-A927-44B4-B3CF-7CBECDC1DA5C}" type="slidenum">
              <a:rPr lang="fa-IR" smtClean="0"/>
              <a:pPr/>
              <a:t>‹#›</a:t>
            </a:fld>
            <a:endParaRPr lang="fa-IR"/>
          </a:p>
        </p:txBody>
      </p:sp>
    </p:spTree>
    <p:extLst>
      <p:ext uri="{BB962C8B-B14F-4D97-AF65-F5344CB8AC3E}">
        <p14:creationId xmlns="" xmlns:p14="http://schemas.microsoft.com/office/powerpoint/2010/main" val="1177651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007CBB2-7A35-4822-AE9C-BF15C02C0D6C}" type="datetime8">
              <a:rPr lang="fa-IR" smtClean="0"/>
              <a:pPr/>
              <a:t>آوريل 18، 20</a:t>
            </a:fld>
            <a:endParaRPr lang="fa-IR"/>
          </a:p>
        </p:txBody>
      </p:sp>
      <p:sp>
        <p:nvSpPr>
          <p:cNvPr id="6" name="Footer Placeholder 5"/>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7" name="Slide Number Placeholder 6"/>
          <p:cNvSpPr>
            <a:spLocks noGrp="1"/>
          </p:cNvSpPr>
          <p:nvPr>
            <p:ph type="sldNum" sz="quarter" idx="12"/>
          </p:nvPr>
        </p:nvSpPr>
        <p:spPr/>
        <p:txBody>
          <a:bodyPr/>
          <a:lstStyle/>
          <a:p>
            <a:fld id="{08D2D107-A927-44B4-B3CF-7CBECDC1DA5C}" type="slidenum">
              <a:rPr lang="fa-IR" smtClean="0"/>
              <a:pPr/>
              <a:t>‹#›</a:t>
            </a:fld>
            <a:endParaRPr lang="fa-IR"/>
          </a:p>
        </p:txBody>
      </p:sp>
    </p:spTree>
    <p:extLst>
      <p:ext uri="{BB962C8B-B14F-4D97-AF65-F5344CB8AC3E}">
        <p14:creationId xmlns="" xmlns:p14="http://schemas.microsoft.com/office/powerpoint/2010/main" val="398823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40042-C155-424B-9B3D-798F94926800}" type="datetime8">
              <a:rPr lang="fa-IR" smtClean="0"/>
              <a:pPr/>
              <a:t>آوريل 18، 20</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a-IR" smtClean="0"/>
              <a:t>دکتر ولی نژاد و دکتر زارعی (دانشگاه فرهنگیان خوی)</a:t>
            </a:r>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2D107-A927-44B4-B3CF-7CBECDC1DA5C}" type="slidenum">
              <a:rPr lang="fa-IR" smtClean="0"/>
              <a:pPr/>
              <a:t>‹#›</a:t>
            </a:fld>
            <a:endParaRPr lang="fa-IR"/>
          </a:p>
        </p:txBody>
      </p:sp>
    </p:spTree>
    <p:extLst>
      <p:ext uri="{BB962C8B-B14F-4D97-AF65-F5344CB8AC3E}">
        <p14:creationId xmlns="" xmlns:p14="http://schemas.microsoft.com/office/powerpoint/2010/main" val="964101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9.wav"/></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media/audio11.wav"/></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media/audio15.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7.wav"/></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8.wav"/></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9.wav"/></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0.wav"/></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audio" Target="../media/audio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دورنمای عمر: دیدگاهی متعادل</a:t>
            </a:r>
            <a:endParaRPr lang="fa-IR" dirty="0"/>
          </a:p>
        </p:txBody>
      </p:sp>
      <p:sp>
        <p:nvSpPr>
          <p:cNvPr id="3" name="Content Placeholder 2"/>
          <p:cNvSpPr>
            <a:spLocks noGrp="1"/>
          </p:cNvSpPr>
          <p:nvPr>
            <p:ph idx="1"/>
          </p:nvPr>
        </p:nvSpPr>
        <p:spPr/>
        <p:txBody>
          <a:bodyPr>
            <a:normAutofit/>
          </a:bodyPr>
          <a:lstStyle/>
          <a:p>
            <a:pPr algn="just" rtl="1"/>
            <a:r>
              <a:rPr lang="fa-IR" dirty="0" smtClean="0">
                <a:cs typeface="B Nazanin" panose="00000400000000000000" pitchFamily="2" charset="-78"/>
              </a:rPr>
              <a:t>دیدگاه عمر یک دیدگاه متعادل است و مثل نظریه های مطرح شده در اسلایدهای قبلی به صورت صفر و یک نیست. دیدگاه این نظریه پردازان تند و افراطی نیست بلکه ملایم تر است. برای مثال نظریه پردازان امروزی معتقدند که هر دو تغییرات پیوسته و ناپیوسته روی می دهند و رشد ویژگیهای عمومی و ویژگی های خاص هر فرد به خود فرد و موقیعت های او بستگی دارد. و وراثت و محیط را به صورت در هم تنیده در نظر می گیرند که هر یک توان دیگری را برای تغییر دادن صفات و قابلیت های کودک تحت تاثیر قرار می دهد.</a:t>
            </a:r>
          </a:p>
          <a:p>
            <a:pPr algn="just" rtl="1"/>
            <a:r>
              <a:rPr lang="fa-IR" dirty="0" smtClean="0">
                <a:cs typeface="B Nazanin" panose="00000400000000000000" pitchFamily="2" charset="-78"/>
              </a:rPr>
              <a:t>دیدگاه عمرمعنقد است که رشد در طول عمر صورت می گیرد و منحصر به دوران کودکی و نوجوانی نیست. و این نظریه پردازان رشد را به صورت سیستم پویا در نظر می گیرند-فرایندی که پیوسته جریان داشته و از لقاح تا مرگ گسترش دار و شبک پیچیده تاثیرات زیستی، روان شناختی و اجتماعی آن را شکل می دهد.  ادامه .....</a:t>
            </a:r>
            <a:endParaRPr lang="fa-IR" dirty="0">
              <a:cs typeface="B Nazanin"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1</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989462" y="519752"/>
            <a:ext cx="1153236" cy="1153236"/>
          </a:xfrm>
          <a:prstGeom prst="rect">
            <a:avLst/>
          </a:prstGeom>
        </p:spPr>
      </p:pic>
    </p:spTree>
    <p:extLst>
      <p:ext uri="{BB962C8B-B14F-4D97-AF65-F5344CB8AC3E}">
        <p14:creationId xmlns="" xmlns:p14="http://schemas.microsoft.com/office/powerpoint/2010/main" val="2237995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715"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تاثیرات مربوط به تاریخ</a:t>
            </a:r>
            <a:endParaRPr lang="fa-IR" dirty="0"/>
          </a:p>
        </p:txBody>
      </p:sp>
      <p:sp>
        <p:nvSpPr>
          <p:cNvPr id="3" name="Content Placeholder 2"/>
          <p:cNvSpPr>
            <a:spLocks noGrp="1"/>
          </p:cNvSpPr>
          <p:nvPr>
            <p:ph idx="1"/>
          </p:nvPr>
        </p:nvSpPr>
        <p:spPr/>
        <p:txBody>
          <a:bodyPr/>
          <a:lstStyle/>
          <a:p>
            <a:pPr algn="just" rtl="1"/>
            <a:r>
              <a:rPr lang="fa-IR" dirty="0">
                <a:cs typeface="B Nazanin" panose="00000400000000000000" pitchFamily="2" charset="-78"/>
              </a:rPr>
              <a:t>رشد همچنین عمیقا تحت تاثیر نیروهایی قرار دارد که منحصر به دوره تاریخی خاصی هستند. نمونه های آن عبارتند از بیماری های همه گیر همچون کرونا، جنگ ها(جنگ سوریه) و دوره های رونق  یا رکود اقتصادی، پیشرفت های تکنولوژیمانند رواج تلویزیون، کامپیوتر، و شبکه های مجازی و تغییرات ارزش های فرهنگی مثل نگرش ها نسبت به زنان و اقلیت های قومی.</a:t>
            </a:r>
          </a:p>
          <a:p>
            <a:pPr algn="just" rtl="1"/>
            <a:r>
              <a:rPr lang="fa-IR" dirty="0">
                <a:cs typeface="B Nazanin" panose="00000400000000000000" pitchFamily="2" charset="-78"/>
              </a:rPr>
              <a:t>تاثیرات مربوط به تاریخ توضیح می دهد که چرا همدوره ها یا هم نسل ها با همدیگر شباهت دارند</a:t>
            </a:r>
            <a:r>
              <a:rPr lang="fa-IR" dirty="0"/>
              <a:t>.</a:t>
            </a:r>
          </a:p>
          <a:p>
            <a:endParaRPr lang="fa-IR" dirty="0"/>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10</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1098645" y="547048"/>
            <a:ext cx="907576" cy="907576"/>
          </a:xfrm>
          <a:prstGeom prst="rect">
            <a:avLst/>
          </a:prstGeom>
        </p:spPr>
      </p:pic>
    </p:spTree>
    <p:extLst>
      <p:ext uri="{BB962C8B-B14F-4D97-AF65-F5344CB8AC3E}">
        <p14:creationId xmlns="" xmlns:p14="http://schemas.microsoft.com/office/powerpoint/2010/main" val="395340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55"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تاثیرات غیرهنجاری</a:t>
            </a:r>
            <a:endParaRPr lang="fa-IR" dirty="0"/>
          </a:p>
        </p:txBody>
      </p:sp>
      <p:sp>
        <p:nvSpPr>
          <p:cNvPr id="3" name="Content Placeholder 2"/>
          <p:cNvSpPr>
            <a:spLocks noGrp="1"/>
          </p:cNvSpPr>
          <p:nvPr>
            <p:ph idx="1"/>
          </p:nvPr>
        </p:nvSpPr>
        <p:spPr/>
        <p:txBody>
          <a:bodyPr/>
          <a:lstStyle/>
          <a:p>
            <a:pPr marL="0" indent="0" algn="just" rtl="1">
              <a:buNone/>
            </a:pPr>
            <a:r>
              <a:rPr lang="fa-IR" dirty="0" smtClean="0">
                <a:cs typeface="B Nazanin" panose="00000400000000000000" pitchFamily="2" charset="-78"/>
              </a:rPr>
              <a:t>تاثیرات مربوط به سن و تاریخ هنجاری هستند-به معنی عادی و معمولی- زیرا هریک بر تعداد زیادی از افراد به شیوه مشابه تاثیر می گذارد. تاثیرات غیرهنجاری رویدادهای غیرعادی هستند: آنها فقط برای یک یا چند نفر اتفاق می افتند و از جدول زمان بندی قابل پیش بینی تبعیت نمی کنند.در نتیجه آنها چند جهتی بودن رشد را افزایش می دهند.</a:t>
            </a:r>
          </a:p>
          <a:p>
            <a:pPr marL="0" indent="0" algn="just" rtl="1">
              <a:buNone/>
            </a:pPr>
            <a:r>
              <a:rPr lang="fa-IR" dirty="0" smtClean="0">
                <a:cs typeface="B Nazanin" panose="00000400000000000000" pitchFamily="2" charset="-78"/>
              </a:rPr>
              <a:t>تاثیرات غیرهنجاری در رشد بزرگسالان امروزی قوی تر شده و تاثیرات مربوط به سن ضعیف تر شده اند.</a:t>
            </a:r>
            <a:endParaRPr lang="fa-IR" dirty="0">
              <a:cs typeface="B Nazanin"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11</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743802" y="328684"/>
            <a:ext cx="1303362" cy="1303362"/>
          </a:xfrm>
          <a:prstGeom prst="rect">
            <a:avLst/>
          </a:prstGeom>
        </p:spPr>
      </p:pic>
    </p:spTree>
    <p:extLst>
      <p:ext uri="{BB962C8B-B14F-4D97-AF65-F5344CB8AC3E}">
        <p14:creationId xmlns="" xmlns:p14="http://schemas.microsoft.com/office/powerpoint/2010/main" val="3153842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882"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8231" y="3244334"/>
            <a:ext cx="6505730" cy="1323439"/>
          </a:xfrm>
          <a:prstGeom prst="rect">
            <a:avLst/>
          </a:prstGeom>
        </p:spPr>
        <p:txBody>
          <a:bodyPr wrap="square">
            <a:spAutoFit/>
          </a:bodyPr>
          <a:lstStyle/>
          <a:p>
            <a:pPr algn="ctr" rtl="1"/>
            <a:r>
              <a:rPr lang="fa-IR" sz="8000" dirty="0"/>
              <a:t>سرآغاز علمی</a:t>
            </a:r>
          </a:p>
        </p:txBody>
      </p:sp>
      <p:sp>
        <p:nvSpPr>
          <p:cNvPr id="3" name="Footer Placeholder 2"/>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4" name="Slide Number Placeholder 3"/>
          <p:cNvSpPr>
            <a:spLocks noGrp="1"/>
          </p:cNvSpPr>
          <p:nvPr>
            <p:ph type="sldNum" sz="quarter" idx="12"/>
          </p:nvPr>
        </p:nvSpPr>
        <p:spPr/>
        <p:txBody>
          <a:bodyPr/>
          <a:lstStyle/>
          <a:p>
            <a:fld id="{08D2D107-A927-44B4-B3CF-7CBECDC1DA5C}" type="slidenum">
              <a:rPr lang="fa-IR" smtClean="0"/>
              <a:pPr/>
              <a:t>12</a:t>
            </a:fld>
            <a:endParaRPr lang="fa-IR"/>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1876566" y="1420504"/>
            <a:ext cx="1077035" cy="1077035"/>
          </a:xfrm>
          <a:prstGeom prst="rect">
            <a:avLst/>
          </a:prstGeom>
        </p:spPr>
      </p:pic>
    </p:spTree>
    <p:extLst>
      <p:ext uri="{BB962C8B-B14F-4D97-AF65-F5344CB8AC3E}">
        <p14:creationId xmlns="" xmlns:p14="http://schemas.microsoft.com/office/powerpoint/2010/main" val="27543550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0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
            </a:r>
            <a:br>
              <a:rPr lang="fa-IR" dirty="0" smtClean="0"/>
            </a:br>
            <a:r>
              <a:rPr lang="fa-IR" dirty="0" smtClean="0"/>
              <a:t>داروین: پیشگام بررسی علمی کودک</a:t>
            </a:r>
            <a:endParaRPr lang="fa-IR" dirty="0"/>
          </a:p>
        </p:txBody>
      </p:sp>
      <p:sp>
        <p:nvSpPr>
          <p:cNvPr id="3" name="Content Placeholder 2"/>
          <p:cNvSpPr>
            <a:spLocks noGrp="1"/>
          </p:cNvSpPr>
          <p:nvPr>
            <p:ph idx="1"/>
          </p:nvPr>
        </p:nvSpPr>
        <p:spPr/>
        <p:txBody>
          <a:bodyPr/>
          <a:lstStyle/>
          <a:p>
            <a:pPr algn="r" rtl="1"/>
            <a:r>
              <a:rPr lang="fa-IR" dirty="0" smtClean="0">
                <a:cs typeface="B Nazanin" panose="00000400000000000000" pitchFamily="2" charset="-78"/>
              </a:rPr>
              <a:t>چارلز داروین طبیعت شناش بریتانیایی تنوع بی نهایتی را در گونه های گیاهی و حیوانی مشاهده کرد. نظریه داروین بر </a:t>
            </a:r>
            <a:r>
              <a:rPr lang="fa-IR" b="1" dirty="0" smtClean="0">
                <a:cs typeface="B Nazanin" panose="00000400000000000000" pitchFamily="2" charset="-78"/>
              </a:rPr>
              <a:t>انتخاب طبیعی و بقای اصلح </a:t>
            </a:r>
            <a:r>
              <a:rPr lang="fa-IR" dirty="0" smtClean="0">
                <a:cs typeface="B Nazanin" panose="00000400000000000000" pitchFamily="2" charset="-78"/>
              </a:rPr>
              <a:t>تاکید دارد.</a:t>
            </a:r>
          </a:p>
          <a:p>
            <a:pPr algn="r" rtl="1"/>
            <a:r>
              <a:rPr lang="fa-IR" dirty="0" smtClean="0">
                <a:cs typeface="B Nazanin" panose="00000400000000000000" pitchFamily="2" charset="-78"/>
              </a:rPr>
              <a:t>نظریه تکامل داروین بر ارزش انطباقی ویژگی های جسمانی و رفتار تاکید دارد. محبت و </a:t>
            </a:r>
            <a:r>
              <a:rPr lang="fa-IR" dirty="0" smtClean="0">
                <a:cs typeface="B Nazanin" panose="00000400000000000000" pitchFamily="2" charset="-78"/>
              </a:rPr>
              <a:t>مراقبت در </a:t>
            </a:r>
            <a:r>
              <a:rPr lang="fa-IR" dirty="0" smtClean="0">
                <a:cs typeface="B Nazanin" panose="00000400000000000000" pitchFamily="2" charset="-78"/>
              </a:rPr>
              <a:t>خانواده ها به بقا و سلامت روانی در طول عمر کمک می کند.</a:t>
            </a:r>
            <a:endParaRPr lang="fa-IR" dirty="0">
              <a:cs typeface="B Nazanin"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13</a:t>
            </a:fld>
            <a:endParaRPr lang="fa-IR"/>
          </a:p>
        </p:txBody>
      </p:sp>
      <p:pic>
        <p:nvPicPr>
          <p:cNvPr id="7" name="Recorded Sound">
            <a:hlinkClick r:id="" action="ppaction://media"/>
          </p:cNvPr>
          <p:cNvPicPr>
            <a:picLocks noRot="1" noChangeAspect="1"/>
          </p:cNvPicPr>
          <p:nvPr>
            <a:wavAudioFile r:embed="rId1" name="Recorded Sound"/>
          </p:nvPr>
        </p:nvPicPr>
        <p:blipFill>
          <a:blip r:embed="rId3" cstate="print"/>
          <a:stretch>
            <a:fillRect/>
          </a:stretch>
        </p:blipFill>
        <p:spPr>
          <a:xfrm>
            <a:off x="866631" y="301386"/>
            <a:ext cx="1240809" cy="1240809"/>
          </a:xfrm>
          <a:prstGeom prst="rect">
            <a:avLst/>
          </a:prstGeom>
        </p:spPr>
      </p:pic>
    </p:spTree>
    <p:extLst>
      <p:ext uri="{BB962C8B-B14F-4D97-AF65-F5344CB8AC3E}">
        <p14:creationId xmlns="" xmlns:p14="http://schemas.microsoft.com/office/powerpoint/2010/main" val="3681440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848"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دوره هنجاری</a:t>
            </a:r>
            <a:endParaRPr lang="fa-IR" dirty="0"/>
          </a:p>
        </p:txBody>
      </p:sp>
      <p:sp>
        <p:nvSpPr>
          <p:cNvPr id="3" name="Content Placeholder 2"/>
          <p:cNvSpPr>
            <a:spLocks noGrp="1"/>
          </p:cNvSpPr>
          <p:nvPr>
            <p:ph idx="1"/>
          </p:nvPr>
        </p:nvSpPr>
        <p:spPr/>
        <p:txBody>
          <a:bodyPr/>
          <a:lstStyle/>
          <a:p>
            <a:pPr algn="just" rtl="1"/>
            <a:r>
              <a:rPr lang="fa-IR" dirty="0" smtClean="0">
                <a:cs typeface="B Nazanin" panose="00000400000000000000" pitchFamily="2" charset="-78"/>
              </a:rPr>
              <a:t>جی استنلی هال روان شناس معروف امریکایی بنیانگذارجنبش بررسی کودک محسوب می شود. هال و شاگرد مشهور وی آرنولد گزل با الهام گرفتن از نظریه داروین، نظریه هایی را براساس دیدگاه تکامل ساختند.</a:t>
            </a:r>
          </a:p>
          <a:p>
            <a:pPr algn="just" rtl="1"/>
            <a:r>
              <a:rPr lang="fa-IR" dirty="0" smtClean="0">
                <a:cs typeface="B Nazanin" panose="00000400000000000000" pitchFamily="2" charset="-78"/>
              </a:rPr>
              <a:t>آنها رشد را به صورت </a:t>
            </a:r>
            <a:r>
              <a:rPr lang="fa-IR" b="1" dirty="0" smtClean="0">
                <a:cs typeface="B Nazanin" panose="00000400000000000000" pitchFamily="2" charset="-78"/>
              </a:rPr>
              <a:t>فرایند رسش </a:t>
            </a:r>
            <a:r>
              <a:rPr lang="fa-IR" dirty="0" smtClean="0">
                <a:cs typeface="B Nazanin" panose="00000400000000000000" pitchFamily="2" charset="-78"/>
              </a:rPr>
              <a:t>در نظر گرفتند که به صورت ژنتیکی تعیین شده و خیلی شبیه به گل به طور خودکار شکوفا می شود.</a:t>
            </a:r>
          </a:p>
          <a:p>
            <a:pPr algn="just" rtl="1"/>
            <a:r>
              <a:rPr lang="fa-IR" dirty="0" smtClean="0">
                <a:cs typeface="B Nazanin" panose="00000400000000000000" pitchFamily="2" charset="-78"/>
              </a:rPr>
              <a:t>در این رویکرد از تعداد زیادی از کودکان ارزیابی رفتاری و اندازه گیری های جسمانی انجام می شود و برای نشان دادن رشد عادی میانگین های مربوط به هر سن محاسبه می شوند.</a:t>
            </a:r>
          </a:p>
          <a:p>
            <a:pPr algn="just" rtl="1"/>
            <a:r>
              <a:rPr lang="fa-IR" dirty="0" smtClean="0">
                <a:cs typeface="B Nazanin" panose="00000400000000000000" pitchFamily="2" charset="-78"/>
              </a:rPr>
              <a:t>هنجار در لغت به معنی حد وسط یا متوسط یک چیزی است.</a:t>
            </a:r>
            <a:endParaRPr lang="fa-IR" dirty="0">
              <a:cs typeface="B Nazanin"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14</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975815" y="519752"/>
            <a:ext cx="1044054" cy="1044054"/>
          </a:xfrm>
          <a:prstGeom prst="rect">
            <a:avLst/>
          </a:prstGeom>
        </p:spPr>
      </p:pic>
    </p:spTree>
    <p:extLst>
      <p:ext uri="{BB962C8B-B14F-4D97-AF65-F5344CB8AC3E}">
        <p14:creationId xmlns="" xmlns:p14="http://schemas.microsoft.com/office/powerpoint/2010/main" val="3463915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694"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جنبش ازمون روانی</a:t>
            </a:r>
            <a:endParaRPr lang="fa-IR" dirty="0"/>
          </a:p>
        </p:txBody>
      </p:sp>
      <p:sp>
        <p:nvSpPr>
          <p:cNvPr id="3" name="Content Placeholder 2"/>
          <p:cNvSpPr>
            <a:spLocks noGrp="1"/>
          </p:cNvSpPr>
          <p:nvPr>
            <p:ph idx="1"/>
          </p:nvPr>
        </p:nvSpPr>
        <p:spPr/>
        <p:txBody>
          <a:bodyPr/>
          <a:lstStyle/>
          <a:p>
            <a:pPr algn="just" rtl="1"/>
            <a:r>
              <a:rPr lang="fa-IR" dirty="0" smtClean="0">
                <a:cs typeface="B Nazanin" panose="00000400000000000000" pitchFamily="2" charset="-78"/>
              </a:rPr>
              <a:t>روان شناس فرانسوی آلفرد بینه از رویکرد هنجاری برای رشد کودک ولی بنا به دلایل متفاوت از هال و گزل استفاده کرد.</a:t>
            </a:r>
          </a:p>
          <a:p>
            <a:pPr algn="just" rtl="1"/>
            <a:r>
              <a:rPr lang="fa-IR" dirty="0" smtClean="0">
                <a:cs typeface="B Nazanin" panose="00000400000000000000" pitchFamily="2" charset="-78"/>
              </a:rPr>
              <a:t>هال و گزل بیشتر برای ویژگی های جسمی از رویکرد هنجاری استفاده می کردند در حالی که بینه و سیمون از رویکرد هنجاری برای سنجش هوش کودکان بهره بردند و </a:t>
            </a:r>
          </a:p>
          <a:p>
            <a:pPr algn="just" rtl="1"/>
            <a:r>
              <a:rPr lang="fa-IR" dirty="0" smtClean="0">
                <a:cs typeface="B Nazanin" panose="00000400000000000000" pitchFamily="2" charset="-78"/>
              </a:rPr>
              <a:t>اولین آزمون هوش را ساختند</a:t>
            </a:r>
            <a:endParaRPr lang="fa-IR" dirty="0">
              <a:cs typeface="B Nazanin"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15</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1494430" y="0"/>
            <a:ext cx="1125940" cy="1125940"/>
          </a:xfrm>
          <a:prstGeom prst="rect">
            <a:avLst/>
          </a:prstGeom>
        </p:spPr>
      </p:pic>
    </p:spTree>
    <p:extLst>
      <p:ext uri="{BB962C8B-B14F-4D97-AF65-F5344CB8AC3E}">
        <p14:creationId xmlns="" xmlns:p14="http://schemas.microsoft.com/office/powerpoint/2010/main" val="20280989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533"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8367" y="3244334"/>
            <a:ext cx="6295869" cy="830997"/>
          </a:xfrm>
          <a:prstGeom prst="rect">
            <a:avLst/>
          </a:prstGeom>
        </p:spPr>
        <p:txBody>
          <a:bodyPr wrap="square">
            <a:spAutoFit/>
          </a:bodyPr>
          <a:lstStyle/>
          <a:p>
            <a:r>
              <a:rPr lang="fa-IR" sz="4800" dirty="0"/>
              <a:t>نظریه های اواسط قرن بیستم:</a:t>
            </a:r>
          </a:p>
        </p:txBody>
      </p:sp>
      <p:sp>
        <p:nvSpPr>
          <p:cNvPr id="3" name="Footer Placeholder 2"/>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4" name="Slide Number Placeholder 3"/>
          <p:cNvSpPr>
            <a:spLocks noGrp="1"/>
          </p:cNvSpPr>
          <p:nvPr>
            <p:ph type="sldNum" sz="quarter" idx="12"/>
          </p:nvPr>
        </p:nvSpPr>
        <p:spPr/>
        <p:txBody>
          <a:bodyPr/>
          <a:lstStyle/>
          <a:p>
            <a:fld id="{08D2D107-A927-44B4-B3CF-7CBECDC1DA5C}" type="slidenum">
              <a:rPr lang="fa-IR" smtClean="0"/>
              <a:pPr/>
              <a:t>16</a:t>
            </a:fld>
            <a:endParaRPr lang="fa-IR"/>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2367887" y="1243083"/>
            <a:ext cx="975814" cy="975814"/>
          </a:xfrm>
          <a:prstGeom prst="rect">
            <a:avLst/>
          </a:prstGeom>
        </p:spPr>
      </p:pic>
    </p:spTree>
    <p:extLst>
      <p:ext uri="{BB962C8B-B14F-4D97-AF65-F5344CB8AC3E}">
        <p14:creationId xmlns="" xmlns:p14="http://schemas.microsoft.com/office/powerpoint/2010/main" val="14809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6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
            </a:r>
            <a:br>
              <a:rPr lang="fa-IR" dirty="0" smtClean="0"/>
            </a:br>
            <a:endParaRPr lang="fa-IR" dirty="0"/>
          </a:p>
        </p:txBody>
      </p:sp>
      <p:sp>
        <p:nvSpPr>
          <p:cNvPr id="3" name="Content Placeholder 2"/>
          <p:cNvSpPr>
            <a:spLocks noGrp="1"/>
          </p:cNvSpPr>
          <p:nvPr>
            <p:ph idx="1"/>
          </p:nvPr>
        </p:nvSpPr>
        <p:spPr/>
        <p:txBody>
          <a:bodyPr/>
          <a:lstStyle/>
          <a:p>
            <a:pPr algn="r" rtl="1"/>
            <a:r>
              <a:rPr lang="fa-IR" dirty="0" smtClean="0">
                <a:cs typeface="B Nazanin" panose="00000400000000000000" pitchFamily="2" charset="-78"/>
              </a:rPr>
              <a:t>دیدگاه روان کاوی: نظریه فروید و نظریه اریک اریکسون</a:t>
            </a:r>
          </a:p>
          <a:p>
            <a:pPr algn="r" rtl="1"/>
            <a:r>
              <a:rPr lang="fa-IR" dirty="0" smtClean="0">
                <a:cs typeface="B Nazanin" panose="00000400000000000000" pitchFamily="2" charset="-78"/>
              </a:rPr>
              <a:t>رفتارگرایی و نظریه یادگیری اجتماعی</a:t>
            </a:r>
          </a:p>
          <a:p>
            <a:pPr algn="r" rtl="1"/>
            <a:r>
              <a:rPr lang="fa-IR" dirty="0" smtClean="0">
                <a:cs typeface="B Nazanin" panose="00000400000000000000" pitchFamily="2" charset="-78"/>
              </a:rPr>
              <a:t>نظریه شناختی- رشدی پیاژه</a:t>
            </a:r>
          </a:p>
          <a:p>
            <a:endParaRPr lang="fa-IR" dirty="0" smtClean="0"/>
          </a:p>
          <a:p>
            <a:endParaRPr lang="fa-IR" dirty="0"/>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17</a:t>
            </a:fld>
            <a:endParaRPr lang="fa-IR"/>
          </a:p>
        </p:txBody>
      </p:sp>
    </p:spTree>
    <p:extLst>
      <p:ext uri="{BB962C8B-B14F-4D97-AF65-F5344CB8AC3E}">
        <p14:creationId xmlns="" xmlns:p14="http://schemas.microsoft.com/office/powerpoint/2010/main" val="4280558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دیدگاه روان کاوی</a:t>
            </a:r>
            <a:endParaRPr lang="fa-IR" dirty="0"/>
          </a:p>
        </p:txBody>
      </p:sp>
      <p:sp>
        <p:nvSpPr>
          <p:cNvPr id="3" name="Content Placeholder 2"/>
          <p:cNvSpPr>
            <a:spLocks noGrp="1"/>
          </p:cNvSpPr>
          <p:nvPr>
            <p:ph idx="1"/>
          </p:nvPr>
        </p:nvSpPr>
        <p:spPr/>
        <p:txBody>
          <a:bodyPr/>
          <a:lstStyle/>
          <a:p>
            <a:pPr algn="just" rtl="1"/>
            <a:r>
              <a:rPr lang="fa-IR" dirty="0" smtClean="0">
                <a:cs typeface="B Nazanin" panose="00000400000000000000" pitchFamily="2" charset="-78"/>
              </a:rPr>
              <a:t>بر طبق دیدگاه روان </a:t>
            </a:r>
            <a:r>
              <a:rPr lang="fa-IR" dirty="0" smtClean="0">
                <a:cs typeface="B Nazanin" panose="00000400000000000000" pitchFamily="2" charset="-78"/>
              </a:rPr>
              <a:t>کاوی افراد </a:t>
            </a:r>
            <a:r>
              <a:rPr lang="fa-IR" dirty="0" smtClean="0">
                <a:cs typeface="B Nazanin" panose="00000400000000000000" pitchFamily="2" charset="-78"/>
              </a:rPr>
              <a:t>یک رشته مراحل را می گذرانند که در آنها با تعارض </a:t>
            </a:r>
            <a:r>
              <a:rPr lang="fa-IR" dirty="0" smtClean="0">
                <a:cs typeface="B Nazanin" panose="00000400000000000000" pitchFamily="2" charset="-78"/>
              </a:rPr>
              <a:t>هایی بین </a:t>
            </a:r>
            <a:r>
              <a:rPr lang="fa-IR" dirty="0" smtClean="0">
                <a:cs typeface="B Nazanin" panose="00000400000000000000" pitchFamily="2" charset="-78"/>
              </a:rPr>
              <a:t>سایق های زیستی و انتظارات اجتماعی روبرو می شوند. نحوه ای که این تعارض ها حل می شود توانایی فرد را در آموختن، کنار آمدن با دیگران و مقابله کردن با اضطراب، تعیین می کند.</a:t>
            </a:r>
          </a:p>
          <a:p>
            <a:pPr algn="just" rtl="1"/>
            <a:r>
              <a:rPr lang="fa-IR" dirty="0" smtClean="0">
                <a:cs typeface="B Nazanin" panose="00000400000000000000" pitchFamily="2" charset="-78"/>
              </a:rPr>
              <a:t>از بین افرادی که بین دیدگاه روان کاوی کمک کردند دو تن خیلی با نفوذ بودند:</a:t>
            </a:r>
          </a:p>
          <a:p>
            <a:pPr algn="just" rtl="1"/>
            <a:r>
              <a:rPr lang="fa-IR" dirty="0" smtClean="0">
                <a:cs typeface="B Nazanin" panose="00000400000000000000" pitchFamily="2" charset="-78"/>
              </a:rPr>
              <a:t>زیگموند فروید بنیانگذار جنبش روان کاوی </a:t>
            </a:r>
          </a:p>
          <a:p>
            <a:pPr algn="just" rtl="1"/>
            <a:r>
              <a:rPr lang="fa-IR" dirty="0" smtClean="0">
                <a:cs typeface="B Nazanin" panose="00000400000000000000" pitchFamily="2" charset="-78"/>
              </a:rPr>
              <a:t>و اریک اریکسون.</a:t>
            </a:r>
            <a:endParaRPr lang="fa-IR" dirty="0">
              <a:cs typeface="B Nazanin"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18</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2026693" y="656230"/>
            <a:ext cx="1235122" cy="1235122"/>
          </a:xfrm>
          <a:prstGeom prst="rect">
            <a:avLst/>
          </a:prstGeom>
        </p:spPr>
      </p:pic>
    </p:spTree>
    <p:extLst>
      <p:ext uri="{BB962C8B-B14F-4D97-AF65-F5344CB8AC3E}">
        <p14:creationId xmlns="" xmlns:p14="http://schemas.microsoft.com/office/powerpoint/2010/main" val="1838054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456"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نظریه فروید</a:t>
            </a:r>
            <a:endParaRPr lang="fa-IR" dirty="0"/>
          </a:p>
        </p:txBody>
      </p:sp>
      <p:sp>
        <p:nvSpPr>
          <p:cNvPr id="3" name="Content Placeholder 2"/>
          <p:cNvSpPr>
            <a:spLocks noGrp="1"/>
          </p:cNvSpPr>
          <p:nvPr>
            <p:ph idx="1"/>
          </p:nvPr>
        </p:nvSpPr>
        <p:spPr/>
        <p:txBody>
          <a:bodyPr>
            <a:normAutofit lnSpcReduction="10000"/>
          </a:bodyPr>
          <a:lstStyle/>
          <a:p>
            <a:pPr algn="r" rtl="1"/>
            <a:r>
              <a:rPr lang="fa-IR" dirty="0" smtClean="0">
                <a:cs typeface="B Nazanin" panose="00000400000000000000" pitchFamily="2" charset="-78"/>
              </a:rPr>
              <a:t>نظریه روانی –جنسی فروید تاکید داردنحوه ای که والدین سایق های جنسی و پرخاشگری فرزند خود را در چند سال اول زندگی اداره می کنند، برای رشد شخصیت سالم حیاتی است.</a:t>
            </a:r>
          </a:p>
          <a:p>
            <a:pPr algn="r" rtl="1"/>
            <a:r>
              <a:rPr lang="fa-IR" dirty="0" smtClean="0">
                <a:cs typeface="B Nazanin" panose="00000400000000000000" pitchFamily="2" charset="-78"/>
              </a:rPr>
              <a:t>در نظریه فروید سه بخش شخصیت-نهاد، خود و فراخود- در پنج مرحله، که در جدول زیر خلاصه شده اند، یکپارچه می شوند.</a:t>
            </a:r>
          </a:p>
          <a:p>
            <a:pPr algn="r" rtl="1"/>
            <a:r>
              <a:rPr lang="fa-IR" dirty="0" smtClean="0">
                <a:cs typeface="B Nazanin" panose="00000400000000000000" pitchFamily="2" charset="-78"/>
              </a:rPr>
              <a:t>نهاد بزرگترین قسمت ذهن، منبع نیازها و امیال زیستی است.</a:t>
            </a:r>
          </a:p>
          <a:p>
            <a:pPr algn="r" rtl="1"/>
            <a:r>
              <a:rPr lang="fa-IR" dirty="0" smtClean="0">
                <a:cs typeface="B Nazanin" panose="00000400000000000000" pitchFamily="2" charset="-78"/>
              </a:rPr>
              <a:t>قسمت خود شخصیت-قسمت هشیار و منطقی شخصیت-در اوایل نوباوگی پدیدار می شود تا تکانه های نهاد را طوری هدایت کند که روی چیزهای مناسبی به شیوه های قابل قبول جامعه تخلیه شود.(مثلا پرخاشگری را در ورزش های رزمی تخلیه کند نه کشتن دیگران)</a:t>
            </a:r>
          </a:p>
          <a:p>
            <a:pPr algn="r" rtl="1"/>
            <a:r>
              <a:rPr lang="fa-IR" dirty="0" smtClean="0">
                <a:cs typeface="B Nazanin" panose="00000400000000000000" pitchFamily="2" charset="-78"/>
              </a:rPr>
              <a:t>بین 3 تا 6 سالگی فراخود یا وجدان، از طریق تعامل با والدین که تاکید دارند کودکان باید از ارش های جامعه پیروی کنند، شکل می گیرد.</a:t>
            </a:r>
          </a:p>
          <a:p>
            <a:pPr algn="r" rtl="1"/>
            <a:endParaRPr lang="fa-IR" dirty="0"/>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19</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1405719" y="390098"/>
            <a:ext cx="1351129" cy="1351129"/>
          </a:xfrm>
          <a:prstGeom prst="rect">
            <a:avLst/>
          </a:prstGeom>
        </p:spPr>
      </p:pic>
    </p:spTree>
    <p:extLst>
      <p:ext uri="{BB962C8B-B14F-4D97-AF65-F5344CB8AC3E}">
        <p14:creationId xmlns="" xmlns:p14="http://schemas.microsoft.com/office/powerpoint/2010/main" val="1466113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554"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ادامه اسلاید قبلی</a:t>
            </a:r>
            <a:endParaRPr lang="fa-IR" dirty="0"/>
          </a:p>
        </p:txBody>
      </p:sp>
      <p:sp>
        <p:nvSpPr>
          <p:cNvPr id="3" name="Content Placeholder 2"/>
          <p:cNvSpPr>
            <a:spLocks noGrp="1"/>
          </p:cNvSpPr>
          <p:nvPr>
            <p:ph idx="1"/>
          </p:nvPr>
        </p:nvSpPr>
        <p:spPr/>
        <p:txBody>
          <a:bodyPr/>
          <a:lstStyle/>
          <a:p>
            <a:pPr algn="r" rtl="1"/>
            <a:r>
              <a:rPr lang="fa-IR" dirty="0" smtClean="0">
                <a:cs typeface="B Nazanin" panose="00000400000000000000" pitchFamily="2" charset="-78"/>
              </a:rPr>
              <a:t>دیدگاه عمر رویکرد اصلی سیستم های پویا است و چهار فرض اصلی این دیدگاه عبارتند از:</a:t>
            </a:r>
          </a:p>
          <a:p>
            <a:pPr marL="0" indent="0" algn="r" rtl="1">
              <a:buNone/>
            </a:pPr>
            <a:r>
              <a:rPr lang="fa-IR" dirty="0" smtClean="0">
                <a:cs typeface="B Nazanin" panose="00000400000000000000" pitchFamily="2" charset="-78"/>
              </a:rPr>
              <a:t>1- رشد دایمی است.</a:t>
            </a:r>
          </a:p>
          <a:p>
            <a:pPr marL="0" indent="0" algn="r" rtl="1">
              <a:buNone/>
            </a:pPr>
            <a:r>
              <a:rPr lang="fa-IR" dirty="0" smtClean="0">
                <a:cs typeface="B Nazanin" panose="00000400000000000000" pitchFamily="2" charset="-78"/>
              </a:rPr>
              <a:t>2-رشد چند بعدی و چند جهتی است.</a:t>
            </a:r>
          </a:p>
          <a:p>
            <a:pPr marL="0" indent="0" algn="r" rtl="1">
              <a:buNone/>
            </a:pPr>
            <a:r>
              <a:rPr lang="fa-IR" dirty="0" smtClean="0">
                <a:cs typeface="B Nazanin" panose="00000400000000000000" pitchFamily="2" charset="-78"/>
              </a:rPr>
              <a:t>3-رشد بسیار انعطاف پذیر است.</a:t>
            </a:r>
          </a:p>
          <a:p>
            <a:pPr marL="0" indent="0" algn="r" rtl="1">
              <a:buNone/>
            </a:pPr>
            <a:r>
              <a:rPr lang="fa-IR" dirty="0" smtClean="0">
                <a:cs typeface="B Nazanin" panose="00000400000000000000" pitchFamily="2" charset="-78"/>
              </a:rPr>
              <a:t>4-رشد تحت تاثیر چندین نیروی تاثیرگذار برهم قرار دارد.</a:t>
            </a:r>
          </a:p>
          <a:p>
            <a:pPr marL="0" indent="0">
              <a:buNone/>
            </a:pPr>
            <a:endParaRPr lang="fa-IR" dirty="0"/>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2</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600503" y="239973"/>
            <a:ext cx="1670714" cy="1670714"/>
          </a:xfrm>
          <a:prstGeom prst="rect">
            <a:avLst/>
          </a:prstGeom>
        </p:spPr>
      </p:pic>
    </p:spTree>
    <p:extLst>
      <p:ext uri="{BB962C8B-B14F-4D97-AF65-F5344CB8AC3E}">
        <p14:creationId xmlns="" xmlns:p14="http://schemas.microsoft.com/office/powerpoint/2010/main" val="24762961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646"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ادامه  نظریه فروید</a:t>
            </a:r>
            <a:endParaRPr lang="fa-IR" dirty="0"/>
          </a:p>
        </p:txBody>
      </p:sp>
      <p:sp>
        <p:nvSpPr>
          <p:cNvPr id="3" name="Content Placeholder 2"/>
          <p:cNvSpPr>
            <a:spLocks noGrp="1"/>
          </p:cNvSpPr>
          <p:nvPr>
            <p:ph idx="1"/>
          </p:nvPr>
        </p:nvSpPr>
        <p:spPr/>
        <p:txBody>
          <a:bodyPr/>
          <a:lstStyle/>
          <a:p>
            <a:pPr algn="just" rtl="1"/>
            <a:r>
              <a:rPr lang="fa-IR" dirty="0" smtClean="0">
                <a:cs typeface="B Nazanin" panose="00000400000000000000" pitchFamily="2" charset="-78"/>
              </a:rPr>
              <a:t>به عقیده فروید، روابطی که بین نهاد، خود و فراخود در سال های پیش دبستانی برقرار می شوند، شخصیت اساسی فرد را تعیین می کنند.</a:t>
            </a:r>
          </a:p>
          <a:p>
            <a:pPr algn="just" rtl="1"/>
            <a:r>
              <a:rPr lang="fa-IR" dirty="0" smtClean="0">
                <a:cs typeface="B Nazanin" panose="00000400000000000000" pitchFamily="2" charset="-78"/>
              </a:rPr>
              <a:t>نظریه فرویداولین نظریه ای بود که بر تاثیر رابطه اولیه والد- فرزند بر رشد تاکید کرد ولی نظریه او سرانجام مورد انتقاد قرار گرفت:</a:t>
            </a:r>
          </a:p>
          <a:p>
            <a:pPr algn="just" rtl="1"/>
            <a:r>
              <a:rPr lang="fa-IR" dirty="0" smtClean="0">
                <a:cs typeface="B Nazanin" panose="00000400000000000000" pitchFamily="2" charset="-78"/>
              </a:rPr>
              <a:t>اول: تاکید بیش از حد بر تاثیر احساس های جنسی در رشد انسان</a:t>
            </a:r>
          </a:p>
          <a:p>
            <a:pPr algn="just" rtl="1"/>
            <a:r>
              <a:rPr lang="fa-IR" dirty="0" smtClean="0">
                <a:cs typeface="B Nazanin" panose="00000400000000000000" pitchFamily="2" charset="-78"/>
              </a:rPr>
              <a:t>دوم: با توجه به اینکه نمونه مورد تحقیق بزرگسالان مرفه بودند لذا تعمیم ان به سایر اقشار مشکل ساز است.</a:t>
            </a:r>
          </a:p>
          <a:p>
            <a:pPr algn="just" rtl="1"/>
            <a:r>
              <a:rPr lang="fa-IR" dirty="0" smtClean="0">
                <a:cs typeface="B Nazanin" panose="00000400000000000000" pitchFamily="2" charset="-78"/>
              </a:rPr>
              <a:t>در ضمن فروید کودکان را به صورت مستقیم بررسی نکرده بود.</a:t>
            </a:r>
            <a:endParaRPr lang="fa-IR" dirty="0">
              <a:cs typeface="B Nazanin"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20</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1876567" y="874594"/>
            <a:ext cx="825690" cy="825690"/>
          </a:xfrm>
          <a:prstGeom prst="rect">
            <a:avLst/>
          </a:prstGeom>
        </p:spPr>
      </p:pic>
    </p:spTree>
    <p:extLst>
      <p:ext uri="{BB962C8B-B14F-4D97-AF65-F5344CB8AC3E}">
        <p14:creationId xmlns="" xmlns:p14="http://schemas.microsoft.com/office/powerpoint/2010/main" val="2421856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599"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نظریه اریکسون</a:t>
            </a:r>
            <a:endParaRPr lang="fa-IR" dirty="0"/>
          </a:p>
        </p:txBody>
      </p:sp>
      <p:sp>
        <p:nvSpPr>
          <p:cNvPr id="3" name="Content Placeholder 2"/>
          <p:cNvSpPr>
            <a:spLocks noGrp="1"/>
          </p:cNvSpPr>
          <p:nvPr>
            <p:ph idx="1"/>
          </p:nvPr>
        </p:nvSpPr>
        <p:spPr/>
        <p:txBody>
          <a:bodyPr/>
          <a:lstStyle/>
          <a:p>
            <a:pPr algn="just" rtl="1"/>
            <a:r>
              <a:rPr lang="fa-IR" dirty="0" smtClean="0">
                <a:cs typeface="B Nazanin" panose="00000400000000000000" pitchFamily="2" charset="-78"/>
              </a:rPr>
              <a:t>اریکسون شاگرد فروید بوده و یک نوفرویدی محسوب می شود و در نظریه روانی- اجتماعی خود روی این موضوع تاکید کرد که خود صرفا بین تکانه های نهاد و درخواست های فراخود میانجی گری نمی کند.خود در هر مرحله، نگرش هاو مهارت هایی را نیز کسب می کند که فرد را عضو فعال و کمک کننده به جامعه می سازند. تعارض روان شناختی اساسی که در یک پیوستار از مثبت تا منفی حل می شود، پیامدهای سالم یا ناسازگارنه را در هر مرحله تعیین می کند.</a:t>
            </a:r>
          </a:p>
          <a:p>
            <a:pPr algn="just" rtl="1"/>
            <a:r>
              <a:rPr lang="fa-IR" dirty="0" smtClean="0">
                <a:cs typeface="B Nazanin" panose="00000400000000000000" pitchFamily="2" charset="-78"/>
              </a:rPr>
              <a:t>طبق نظریه اریکسون رشد روانی – اجتماعی فرد در هشت مرحله صورت می گیرد و رشد روانی – اجتماعی تا اخر عمر ادامه دارد. پنج مرحله اول شبیه مراحل پنجگانه رشد روانی اجتماعی فروید است.</a:t>
            </a:r>
            <a:endParaRPr lang="fa-IR" dirty="0">
              <a:cs typeface="B Nazanin"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21</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1139586" y="506103"/>
            <a:ext cx="1221475" cy="1221475"/>
          </a:xfrm>
          <a:prstGeom prst="rect">
            <a:avLst/>
          </a:prstGeom>
        </p:spPr>
      </p:pic>
    </p:spTree>
    <p:extLst>
      <p:ext uri="{BB962C8B-B14F-4D97-AF65-F5344CB8AC3E}">
        <p14:creationId xmlns="" xmlns:p14="http://schemas.microsoft.com/office/powerpoint/2010/main" val="149662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89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خدمات و نقاط ضعف دیدگاه روان کاوی</a:t>
            </a:r>
            <a:endParaRPr lang="fa-IR" dirty="0"/>
          </a:p>
        </p:txBody>
      </p:sp>
      <p:sp>
        <p:nvSpPr>
          <p:cNvPr id="3" name="Content Placeholder 2"/>
          <p:cNvSpPr>
            <a:spLocks noGrp="1"/>
          </p:cNvSpPr>
          <p:nvPr>
            <p:ph idx="1"/>
          </p:nvPr>
        </p:nvSpPr>
        <p:spPr/>
        <p:txBody>
          <a:bodyPr/>
          <a:lstStyle/>
          <a:p>
            <a:pPr algn="just" rtl="1"/>
            <a:r>
              <a:rPr lang="fa-IR" dirty="0" smtClean="0">
                <a:cs typeface="B Nazanin" panose="00000400000000000000" pitchFamily="2" charset="-78"/>
              </a:rPr>
              <a:t>مهم ترین امتیاز دیدگاه روان کاوی، تاکید آن بر تاریخچه زندگی منحصر به فرد شخص است که بررسی و آگاه شدن از آن ارزشمند است.</a:t>
            </a:r>
          </a:p>
          <a:p>
            <a:pPr algn="just" rtl="1"/>
            <a:r>
              <a:rPr lang="fa-IR" dirty="0" smtClean="0">
                <a:cs typeface="B Nazanin" panose="00000400000000000000" pitchFamily="2" charset="-78"/>
              </a:rPr>
              <a:t>دیدگاه روان کاوی با وجود خدمات گسترده، دیگر در روند اصلی پژوهش رشد انسان قرار ندارد. علاوه براین تعدادی از مفاهیم روان کاوی، مانند مراحل روانی – جنسی و عملکرد خود، به قدری مبهم هستند که آزمایش کردن آنها به صورت تجربی مشکل یا غیرممکن است. برای مثال ازمایش کردن ناخودآگاه غیرممکن به نظر می رسد.</a:t>
            </a:r>
            <a:endParaRPr lang="fa-IR" dirty="0">
              <a:cs typeface="B Nazanin"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22</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1125940" y="396923"/>
            <a:ext cx="1390934" cy="1390934"/>
          </a:xfrm>
          <a:prstGeom prst="rect">
            <a:avLst/>
          </a:prstGeom>
        </p:spPr>
      </p:pic>
    </p:spTree>
    <p:extLst>
      <p:ext uri="{BB962C8B-B14F-4D97-AF65-F5344CB8AC3E}">
        <p14:creationId xmlns="" xmlns:p14="http://schemas.microsoft.com/office/powerpoint/2010/main" val="1929168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754"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رشد دایمی است</a:t>
            </a:r>
            <a:endParaRPr lang="fa-IR" dirty="0"/>
          </a:p>
        </p:txBody>
      </p:sp>
      <p:sp>
        <p:nvSpPr>
          <p:cNvPr id="3" name="Content Placeholder 2"/>
          <p:cNvSpPr>
            <a:spLocks noGrp="1"/>
          </p:cNvSpPr>
          <p:nvPr>
            <p:ph idx="1"/>
          </p:nvPr>
        </p:nvSpPr>
        <p:spPr/>
        <p:txBody>
          <a:bodyPr/>
          <a:lstStyle/>
          <a:p>
            <a:pPr algn="just" rtl="1"/>
            <a:r>
              <a:rPr lang="fa-IR" dirty="0" smtClean="0">
                <a:cs typeface="B Nazanin" panose="00000400000000000000" pitchFamily="2" charset="-78"/>
              </a:rPr>
              <a:t>بر طبق دیدگاه عمر، هیچ دوره سنی از نظر تاثیر آن بر روند زندگی، برتر نیست. بلکه در هر دوره اصلی رشد وقایعی روی می دهند که در جدول زیر خلاصه شده اند و می توانند تاثیرات قدرتمند برابری بر تغییر آینده داشته باشند.</a:t>
            </a:r>
          </a:p>
          <a:p>
            <a:pPr algn="just" rtl="1"/>
            <a:r>
              <a:rPr lang="fa-IR" dirty="0" smtClean="0">
                <a:cs typeface="B Nazanin" panose="00000400000000000000" pitchFamily="2" charset="-78"/>
              </a:rPr>
              <a:t>در هر دوره تغییر در سه زمینه کلی روی می دهد:</a:t>
            </a:r>
          </a:p>
          <a:p>
            <a:pPr algn="just" rtl="1">
              <a:buFont typeface="Wingdings" panose="05000000000000000000" pitchFamily="2" charset="2"/>
              <a:buChar char="ü"/>
            </a:pPr>
            <a:r>
              <a:rPr lang="fa-IR" dirty="0" smtClean="0">
                <a:cs typeface="B Nazanin" panose="00000400000000000000" pitchFamily="2" charset="-78"/>
              </a:rPr>
              <a:t>جسمانی</a:t>
            </a:r>
          </a:p>
          <a:p>
            <a:pPr algn="just" rtl="1">
              <a:buFont typeface="Wingdings" panose="05000000000000000000" pitchFamily="2" charset="2"/>
              <a:buChar char="ü"/>
            </a:pPr>
            <a:r>
              <a:rPr lang="fa-IR" dirty="0" smtClean="0">
                <a:cs typeface="B Nazanin" panose="00000400000000000000" pitchFamily="2" charset="-78"/>
              </a:rPr>
              <a:t>شناختی(عقلی یا ذهنی)</a:t>
            </a:r>
          </a:p>
          <a:p>
            <a:pPr algn="just" rtl="1">
              <a:buFont typeface="Wingdings" panose="05000000000000000000" pitchFamily="2" charset="2"/>
              <a:buChar char="ü"/>
            </a:pPr>
            <a:r>
              <a:rPr lang="fa-IR" dirty="0" smtClean="0">
                <a:cs typeface="B Nazanin" panose="00000400000000000000" pitchFamily="2" charset="-78"/>
              </a:rPr>
              <a:t>هیجانی/ اجتماعی</a:t>
            </a:r>
          </a:p>
          <a:p>
            <a:pPr algn="just" rtl="1"/>
            <a:r>
              <a:rPr lang="fa-IR" dirty="0" smtClean="0">
                <a:cs typeface="B Nazanin" panose="00000400000000000000" pitchFamily="2" charset="-78"/>
              </a:rPr>
              <a:t>این سه زمینه مستقل نیستند و همپوشانی دارند و به یک دیگر وابسته هستند</a:t>
            </a:r>
            <a:endParaRPr lang="fa-IR" dirty="0">
              <a:cs typeface="B Nazanin"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3</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798394" y="315037"/>
            <a:ext cx="1139588" cy="1139588"/>
          </a:xfrm>
          <a:prstGeom prst="rect">
            <a:avLst/>
          </a:prstGeom>
        </p:spPr>
      </p:pic>
    </p:spTree>
    <p:extLst>
      <p:ext uri="{BB962C8B-B14F-4D97-AF65-F5344CB8AC3E}">
        <p14:creationId xmlns="" xmlns:p14="http://schemas.microsoft.com/office/powerpoint/2010/main" val="752093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125"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3" name="Slide Number Placeholder 2"/>
          <p:cNvSpPr>
            <a:spLocks noGrp="1"/>
          </p:cNvSpPr>
          <p:nvPr>
            <p:ph type="sldNum" sz="quarter" idx="12"/>
          </p:nvPr>
        </p:nvSpPr>
        <p:spPr/>
        <p:txBody>
          <a:bodyPr/>
          <a:lstStyle/>
          <a:p>
            <a:fld id="{08D2D107-A927-44B4-B3CF-7CBECDC1DA5C}" type="slidenum">
              <a:rPr lang="fa-IR" smtClean="0"/>
              <a:pPr/>
              <a:t>4</a:t>
            </a:fld>
            <a:endParaRPr lang="fa-IR"/>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68839" y="0"/>
            <a:ext cx="6898911" cy="6858000"/>
          </a:xfrm>
          <a:prstGeom prst="rect">
            <a:avLst/>
          </a:prstGeom>
        </p:spPr>
      </p:pic>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798394" y="560695"/>
            <a:ext cx="1227162" cy="1227162"/>
          </a:xfrm>
          <a:prstGeom prst="rect">
            <a:avLst/>
          </a:prstGeom>
        </p:spPr>
      </p:pic>
    </p:spTree>
    <p:extLst>
      <p:ext uri="{BB962C8B-B14F-4D97-AF65-F5344CB8AC3E}">
        <p14:creationId xmlns="" xmlns:p14="http://schemas.microsoft.com/office/powerpoint/2010/main" val="619195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78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948722" y="1244184"/>
            <a:ext cx="8124668" cy="4932779"/>
          </a:xfrm>
        </p:spPr>
      </p:pic>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5</a:t>
            </a:fld>
            <a:endParaRPr lang="fa-IR"/>
          </a:p>
        </p:txBody>
      </p:sp>
    </p:spTree>
    <p:extLst>
      <p:ext uri="{BB962C8B-B14F-4D97-AF65-F5344CB8AC3E}">
        <p14:creationId xmlns="" xmlns:p14="http://schemas.microsoft.com/office/powerpoint/2010/main" val="2877086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رشد چند بعدی و چند جهتی است</a:t>
            </a:r>
            <a:endParaRPr lang="fa-IR" dirty="0"/>
          </a:p>
        </p:txBody>
      </p:sp>
      <p:sp>
        <p:nvSpPr>
          <p:cNvPr id="3" name="Content Placeholder 2"/>
          <p:cNvSpPr>
            <a:spLocks noGrp="1"/>
          </p:cNvSpPr>
          <p:nvPr>
            <p:ph idx="1"/>
          </p:nvPr>
        </p:nvSpPr>
        <p:spPr/>
        <p:txBody>
          <a:bodyPr/>
          <a:lstStyle/>
          <a:p>
            <a:pPr algn="just" rtl="1"/>
            <a:r>
              <a:rPr lang="fa-IR" dirty="0" smtClean="0">
                <a:cs typeface="B Nazanin" panose="00000400000000000000" pitchFamily="2" charset="-78"/>
              </a:rPr>
              <a:t>از دیدگاه عمر چالش ها و سازگاری های رشد چند بعدی هستند یعنی آمیزه پیچیده ای از نیروهای زیستی، روان شناختی و اجتماعی بر آن تاثیر دارند.</a:t>
            </a:r>
          </a:p>
          <a:p>
            <a:pPr marL="0" indent="0" algn="just" rtl="1">
              <a:buNone/>
            </a:pPr>
            <a:r>
              <a:rPr lang="fa-IR" dirty="0" smtClean="0">
                <a:cs typeface="B Nazanin" panose="00000400000000000000" pitchFamily="2" charset="-78"/>
              </a:rPr>
              <a:t>رشد در طول عمر حداقل از دو نظر چند جهتی نیز هست:</a:t>
            </a:r>
          </a:p>
          <a:p>
            <a:pPr algn="just" rtl="1"/>
            <a:r>
              <a:rPr lang="fa-IR" dirty="0" smtClean="0">
                <a:cs typeface="B Nazanin" panose="00000400000000000000" pitchFamily="2" charset="-78"/>
              </a:rPr>
              <a:t>اول اینکه رشد به عملکرد بهتر محدود نمی شود بلکه در هر دوره جلوه مشترکی از رشد و افول است.</a:t>
            </a:r>
          </a:p>
          <a:p>
            <a:pPr algn="just" rtl="1"/>
            <a:r>
              <a:rPr lang="fa-IR" dirty="0" smtClean="0">
                <a:cs typeface="B Nazanin" panose="00000400000000000000" pitchFamily="2" charset="-78"/>
              </a:rPr>
              <a:t>دوم اینکه تغییر علاوه بر اینکه در طول زمان چند جهتی است در هر زمینه رشد نیز چند جهتی است.</a:t>
            </a:r>
            <a:endParaRPr lang="fa-IR" dirty="0">
              <a:cs typeface="B Nazanin"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6</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1549021" y="874594"/>
            <a:ext cx="921224" cy="921224"/>
          </a:xfrm>
          <a:prstGeom prst="rect">
            <a:avLst/>
          </a:prstGeom>
        </p:spPr>
      </p:pic>
    </p:spTree>
    <p:extLst>
      <p:ext uri="{BB962C8B-B14F-4D97-AF65-F5344CB8AC3E}">
        <p14:creationId xmlns="" xmlns:p14="http://schemas.microsoft.com/office/powerpoint/2010/main" val="5200602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82"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رشد انعطاف پذیر است</a:t>
            </a:r>
            <a:endParaRPr lang="fa-IR" dirty="0"/>
          </a:p>
        </p:txBody>
      </p:sp>
      <p:sp>
        <p:nvSpPr>
          <p:cNvPr id="3" name="Content Placeholder 2"/>
          <p:cNvSpPr>
            <a:spLocks noGrp="1"/>
          </p:cNvSpPr>
          <p:nvPr>
            <p:ph idx="1"/>
          </p:nvPr>
        </p:nvSpPr>
        <p:spPr/>
        <p:txBody>
          <a:bodyPr/>
          <a:lstStyle/>
          <a:p>
            <a:pPr algn="just" rtl="1"/>
            <a:r>
              <a:rPr lang="fa-IR" dirty="0" smtClean="0">
                <a:cs typeface="B Nazanin" panose="00000400000000000000" pitchFamily="2" charset="-78"/>
              </a:rPr>
              <a:t>پژوهشگران عمر تاکید دارند که رشد در تمام سنین انعطاف پذیر است.و افراد می توانند با موقعیت ها سازگار شوند. انعطاف پذیری در دوران پیری کمتر می شود.</a:t>
            </a:r>
            <a:endParaRPr lang="fa-IR" dirty="0">
              <a:cs typeface="B Nazanin"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7</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839337" y="738116"/>
            <a:ext cx="771098" cy="771098"/>
          </a:xfrm>
          <a:prstGeom prst="rect">
            <a:avLst/>
          </a:prstGeom>
        </p:spPr>
      </p:pic>
    </p:spTree>
    <p:extLst>
      <p:ext uri="{BB962C8B-B14F-4D97-AF65-F5344CB8AC3E}">
        <p14:creationId xmlns="" xmlns:p14="http://schemas.microsoft.com/office/powerpoint/2010/main" val="3707646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76"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رشد تحت تاثیر نیروهای متعدد و تاثیرگذار بر هم قرار دارد</a:t>
            </a:r>
            <a:endParaRPr lang="fa-IR" dirty="0"/>
          </a:p>
        </p:txBody>
      </p:sp>
      <p:sp>
        <p:nvSpPr>
          <p:cNvPr id="3" name="Content Placeholder 2"/>
          <p:cNvSpPr>
            <a:spLocks noGrp="1"/>
          </p:cNvSpPr>
          <p:nvPr>
            <p:ph idx="1"/>
          </p:nvPr>
        </p:nvSpPr>
        <p:spPr/>
        <p:txBody>
          <a:bodyPr/>
          <a:lstStyle/>
          <a:p>
            <a:pPr algn="just" rtl="1"/>
            <a:r>
              <a:rPr lang="fa-IR" dirty="0" smtClean="0">
                <a:cs typeface="B Nazanin" panose="00000400000000000000" pitchFamily="2" charset="-78"/>
              </a:rPr>
              <a:t>بر طبق دیدگاه عمر مسیرهای تغییر بسیار متنوع هستند زیرا رشد تحت تاثیر نیروهای متعدد زیستی، تاریخی، اجتماعی و فرهنگی قرار دارد. این نیروه ها در دسته های زیر قرار دارند.</a:t>
            </a:r>
          </a:p>
          <a:p>
            <a:pPr algn="just" rtl="1"/>
            <a:r>
              <a:rPr lang="fa-IR" dirty="0" smtClean="0">
                <a:cs typeface="B Nazanin" panose="00000400000000000000" pitchFamily="2" charset="-78"/>
              </a:rPr>
              <a:t>تاثیرات مربوط به سن</a:t>
            </a:r>
          </a:p>
          <a:p>
            <a:pPr algn="just" rtl="1"/>
            <a:r>
              <a:rPr lang="fa-IR" dirty="0" smtClean="0">
                <a:cs typeface="B Nazanin" panose="00000400000000000000" pitchFamily="2" charset="-78"/>
              </a:rPr>
              <a:t>تاثیرات مربوط به تاریخ</a:t>
            </a:r>
          </a:p>
          <a:p>
            <a:pPr algn="just" rtl="1"/>
            <a:r>
              <a:rPr lang="fa-IR" dirty="0" smtClean="0">
                <a:cs typeface="B Nazanin" panose="00000400000000000000" pitchFamily="2" charset="-78"/>
              </a:rPr>
              <a:t>تاثیرات غیرهنجاری</a:t>
            </a:r>
            <a:endParaRPr lang="fa-IR" dirty="0">
              <a:cs typeface="B Nazanin"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8</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1385247" y="2989996"/>
            <a:ext cx="885967" cy="885967"/>
          </a:xfrm>
          <a:prstGeom prst="rect">
            <a:avLst/>
          </a:prstGeom>
        </p:spPr>
      </p:pic>
    </p:spTree>
    <p:extLst>
      <p:ext uri="{BB962C8B-B14F-4D97-AF65-F5344CB8AC3E}">
        <p14:creationId xmlns="" xmlns:p14="http://schemas.microsoft.com/office/powerpoint/2010/main" val="577619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43"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تاثیرات مربوط به سن</a:t>
            </a:r>
            <a:endParaRPr lang="fa-IR" dirty="0"/>
          </a:p>
        </p:txBody>
      </p:sp>
      <p:sp>
        <p:nvSpPr>
          <p:cNvPr id="3" name="Content Placeholder 2"/>
          <p:cNvSpPr>
            <a:spLocks noGrp="1"/>
          </p:cNvSpPr>
          <p:nvPr>
            <p:ph idx="1"/>
          </p:nvPr>
        </p:nvSpPr>
        <p:spPr/>
        <p:txBody>
          <a:bodyPr/>
          <a:lstStyle/>
          <a:p>
            <a:pPr algn="r" rtl="1"/>
            <a:r>
              <a:rPr lang="fa-IR" dirty="0" smtClean="0">
                <a:cs typeface="B Nazanin" panose="00000400000000000000" pitchFamily="2" charset="-78"/>
              </a:rPr>
              <a:t>رویدادهایی که قویا با سن ارتباط دارند و بنابراین می توان پیش بینی کرد که چه موقعی اتفاق می افتند و چه مدت ادامه می یابند تایرات مربوط به سن نامیده می شوند. مثلا سن راه رفتن ، زیان باز کردن، بلوغ و غیره.</a:t>
            </a:r>
            <a:endParaRPr lang="fa-IR" dirty="0">
              <a:cs typeface="B Nazanin" panose="00000400000000000000" pitchFamily="2" charset="-78"/>
            </a:endParaRPr>
          </a:p>
        </p:txBody>
      </p:sp>
      <p:sp>
        <p:nvSpPr>
          <p:cNvPr id="4" name="Footer Placeholder 3"/>
          <p:cNvSpPr>
            <a:spLocks noGrp="1"/>
          </p:cNvSpPr>
          <p:nvPr>
            <p:ph type="ftr" sz="quarter" idx="11"/>
          </p:nvPr>
        </p:nvSpPr>
        <p:spPr/>
        <p:txBody>
          <a:bodyPr/>
          <a:lstStyle/>
          <a:p>
            <a:r>
              <a:rPr lang="fa-IR" smtClean="0"/>
              <a:t>دکتر ولی نژاد و دکتر زارعی (دانشگاه فرهنگیان خوی)</a:t>
            </a:r>
            <a:endParaRPr lang="fa-IR"/>
          </a:p>
        </p:txBody>
      </p:sp>
      <p:sp>
        <p:nvSpPr>
          <p:cNvPr id="5" name="Slide Number Placeholder 4"/>
          <p:cNvSpPr>
            <a:spLocks noGrp="1"/>
          </p:cNvSpPr>
          <p:nvPr>
            <p:ph type="sldNum" sz="quarter" idx="12"/>
          </p:nvPr>
        </p:nvSpPr>
        <p:spPr/>
        <p:txBody>
          <a:bodyPr/>
          <a:lstStyle/>
          <a:p>
            <a:fld id="{08D2D107-A927-44B4-B3CF-7CBECDC1DA5C}" type="slidenum">
              <a:rPr lang="fa-IR" smtClean="0"/>
              <a:pPr/>
              <a:t>9</a:t>
            </a:fld>
            <a:endParaRPr lang="fa-I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955343" y="390098"/>
            <a:ext cx="1266967" cy="1266967"/>
          </a:xfrm>
          <a:prstGeom prst="rect">
            <a:avLst/>
          </a:prstGeom>
        </p:spPr>
      </p:pic>
    </p:spTree>
    <p:extLst>
      <p:ext uri="{BB962C8B-B14F-4D97-AF65-F5344CB8AC3E}">
        <p14:creationId xmlns="" xmlns:p14="http://schemas.microsoft.com/office/powerpoint/2010/main" val="361666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83"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1153</TotalTime>
  <Words>1810</Words>
  <Application>Microsoft Office PowerPoint</Application>
  <PresentationFormat>Custom</PresentationFormat>
  <Paragraphs>121</Paragraphs>
  <Slides>22</Slides>
  <Notes>0</Notes>
  <HiddenSlides>0</HiddenSlides>
  <MMClips>20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دورنمای عمر: دیدگاهی متعادل</vt:lpstr>
      <vt:lpstr>ادامه اسلاید قبلی</vt:lpstr>
      <vt:lpstr>رشد دایمی است</vt:lpstr>
      <vt:lpstr>Slide 4</vt:lpstr>
      <vt:lpstr>Slide 5</vt:lpstr>
      <vt:lpstr>رشد چند بعدی و چند جهتی است</vt:lpstr>
      <vt:lpstr>رشد انعطاف پذیر است</vt:lpstr>
      <vt:lpstr>رشد تحت تاثیر نیروهای متعدد و تاثیرگذار بر هم قرار دارد</vt:lpstr>
      <vt:lpstr>تاثیرات مربوط به سن</vt:lpstr>
      <vt:lpstr>تاثیرات مربوط به تاریخ</vt:lpstr>
      <vt:lpstr>تاثیرات غیرهنجاری</vt:lpstr>
      <vt:lpstr>Slide 12</vt:lpstr>
      <vt:lpstr> داروین: پیشگام بررسی علمی کودک</vt:lpstr>
      <vt:lpstr>دوره هنجاری</vt:lpstr>
      <vt:lpstr>جنبش ازمون روانی</vt:lpstr>
      <vt:lpstr>Slide 16</vt:lpstr>
      <vt:lpstr> </vt:lpstr>
      <vt:lpstr>دیدگاه روان کاوی</vt:lpstr>
      <vt:lpstr>نظریه فروید</vt:lpstr>
      <vt:lpstr>ادامه  نظریه فروید</vt:lpstr>
      <vt:lpstr>نظریه اریکسون</vt:lpstr>
      <vt:lpstr>خدمات و نقاط ضعف دیدگاه روان کاوی</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فصل اول</dc:title>
  <dc:creator>user</dc:creator>
  <cp:lastModifiedBy>pc</cp:lastModifiedBy>
  <cp:revision>54</cp:revision>
  <dcterms:created xsi:type="dcterms:W3CDTF">2020-04-08T18:04:19Z</dcterms:created>
  <dcterms:modified xsi:type="dcterms:W3CDTF">2020-04-18T17:21:09Z</dcterms:modified>
</cp:coreProperties>
</file>