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-210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581114"/>
            <a:ext cx="7766936" cy="1914258"/>
          </a:xfrm>
        </p:spPr>
        <p:txBody>
          <a:bodyPr/>
          <a:lstStyle/>
          <a:p>
            <a:r>
              <a:rPr lang="fa-IR" sz="3600" b="1" dirty="0">
                <a:solidFill>
                  <a:srgbClr val="C00000"/>
                </a:solidFill>
              </a:rPr>
              <a:t> </a:t>
            </a:r>
            <a:r>
              <a:rPr lang="fa-IR" sz="3600" b="1" dirty="0" smtClean="0">
                <a:solidFill>
                  <a:srgbClr val="C00000"/>
                </a:solidFill>
              </a:rPr>
              <a:t>                         مصدرمره؛ </a:t>
            </a:r>
            <a:br>
              <a:rPr lang="fa-IR" sz="3600" b="1" dirty="0" smtClean="0">
                <a:solidFill>
                  <a:srgbClr val="C00000"/>
                </a:solidFill>
              </a:rPr>
            </a:b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2845749"/>
            <a:ext cx="7766936" cy="2301983"/>
          </a:xfrm>
        </p:spPr>
        <p:txBody>
          <a:bodyPr>
            <a:normAutofit fontScale="92500" lnSpcReduction="20000"/>
          </a:bodyPr>
          <a:lstStyle/>
          <a:p>
            <a:r>
              <a:rPr lang="fa-IR" sz="2800" b="1" i="1" dirty="0" smtClean="0">
                <a:solidFill>
                  <a:schemeClr val="tx1"/>
                </a:solidFill>
              </a:rPr>
              <a:t>مصدر چیست؟مصر اسمی است که دلالت بر حالت واتفاقی بکند اما معنای زمان از آن استنباط نمیشود.  </a:t>
            </a:r>
          </a:p>
          <a:p>
            <a:r>
              <a:rPr lang="fa-IR" dirty="0" smtClean="0">
                <a:solidFill>
                  <a:srgbClr val="FFC000"/>
                </a:solidFill>
              </a:rPr>
              <a:t>انواع مصدرها تابع انواع فعلهاست. یعنی همانطور که ما دو دسته فعلهای مجرد ومزید داریم. </a:t>
            </a:r>
          </a:p>
          <a:p>
            <a:r>
              <a:rPr lang="fa-IR" dirty="0" smtClean="0">
                <a:solidFill>
                  <a:srgbClr val="FFC000"/>
                </a:solidFill>
              </a:rPr>
              <a:t>اوزان مصادر مزید همان بابهای مشهورند و اوزان مجرد با مراجعه به فرهنگ لغت مشخص میشوند.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95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fa-IR" sz="3600" b="1" dirty="0" smtClean="0">
                <a:solidFill>
                  <a:srgbClr val="C00000"/>
                </a:solidFill>
              </a:rPr>
              <a:t>مصادر مجرد:</a:t>
            </a:r>
          </a:p>
          <a:p>
            <a:pPr algn="r"/>
            <a:endParaRPr lang="fa-IR" sz="3600" b="1" dirty="0" smtClean="0">
              <a:solidFill>
                <a:srgbClr val="C00000"/>
              </a:solidFill>
            </a:endParaRPr>
          </a:p>
          <a:p>
            <a:pPr algn="r"/>
            <a:r>
              <a:rPr lang="fa-IR" sz="2400" dirty="0" smtClean="0">
                <a:solidFill>
                  <a:srgbClr val="00B0F0"/>
                </a:solidFill>
              </a:rPr>
              <a:t>1. مصادر مجرد اوزان فراوانی دارند که این اوزان با مراجعه به کتب لغت شناخته میشوند.</a:t>
            </a:r>
            <a:endParaRPr lang="fa-IR" sz="2000" dirty="0"/>
          </a:p>
          <a:p>
            <a:pPr algn="r"/>
            <a:r>
              <a:rPr lang="fa-IR" sz="2000" dirty="0" smtClean="0"/>
              <a:t>مانند:نصرُ</a:t>
            </a:r>
          </a:p>
          <a:p>
            <a:pPr marL="0" indent="0" algn="r">
              <a:buNone/>
            </a:pPr>
            <a:r>
              <a:rPr lang="en-US" sz="2000" dirty="0" smtClean="0"/>
              <a:t>  </a:t>
            </a:r>
            <a:r>
              <a:rPr lang="fa-IR" sz="2000" dirty="0" smtClean="0"/>
              <a:t>که مصدر مجرد نصر ینصرُ است.</a:t>
            </a:r>
          </a:p>
          <a:p>
            <a:pPr marL="0" indent="0" algn="r">
              <a:buNone/>
            </a:pPr>
            <a:r>
              <a:rPr lang="fa-IR" sz="2000" dirty="0" smtClean="0"/>
              <a:t>جلوس مصدر جلس یجلس </a:t>
            </a:r>
          </a:p>
          <a:p>
            <a:pPr marL="0" indent="0" algn="r">
              <a:buNone/>
            </a:pPr>
            <a:r>
              <a:rPr lang="fa-IR" sz="2000" dirty="0" smtClean="0"/>
              <a:t>کرمٌ که مصدر کرم یکرم می باشد  و...</a:t>
            </a:r>
          </a:p>
          <a:p>
            <a:pPr marL="0" indent="0" algn="r">
              <a:buNone/>
            </a:pPr>
            <a:endParaRPr lang="fa-IR" sz="2000" dirty="0" smtClean="0"/>
          </a:p>
        </p:txBody>
      </p:sp>
    </p:spTree>
    <p:extLst>
      <p:ext uri="{BB962C8B-B14F-4D97-AF65-F5344CB8AC3E}">
        <p14:creationId xmlns:p14="http://schemas.microsoft.com/office/powerpoint/2010/main" val="3102874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fa-IR" sz="2800" dirty="0" smtClean="0">
                <a:solidFill>
                  <a:srgbClr val="00B0F0"/>
                </a:solidFill>
              </a:rPr>
              <a:t>2. مصادر مزید:</a:t>
            </a:r>
          </a:p>
          <a:p>
            <a:pPr marL="0" indent="0" algn="r">
              <a:buNone/>
            </a:pPr>
            <a:r>
              <a:rPr lang="fa-IR" sz="2800" dirty="0" smtClean="0">
                <a:solidFill>
                  <a:srgbClr val="00B0F0"/>
                </a:solidFill>
              </a:rPr>
              <a:t>همان بابهای مشهور که از قبل تا حدودی با آنها آشنایی داریم:باب افعال,باب تفعیل,باب مفاعله,باب انفعال,</a:t>
            </a:r>
          </a:p>
          <a:p>
            <a:pPr marL="0" indent="0" algn="r">
              <a:buNone/>
            </a:pPr>
            <a:r>
              <a:rPr lang="fa-IR" dirty="0" smtClean="0">
                <a:solidFill>
                  <a:srgbClr val="00B050"/>
                </a:solidFill>
              </a:rPr>
              <a:t>باب افتعال,باب تفعل,باب تفاعل و....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38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9922" y="420920"/>
            <a:ext cx="4513541" cy="5526437"/>
          </a:xfrm>
        </p:spPr>
        <p:txBody>
          <a:bodyPr/>
          <a:lstStyle/>
          <a:p>
            <a:pPr marL="0" indent="0" algn="r">
              <a:buNone/>
            </a:pPr>
            <a:endParaRPr lang="fa-IR" sz="2800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مصدر مره:مصدر مره مصدری است که بر یکبار رخدادن فعلی دلالت میکند.واز دو دسته افعال مجرد و مزید ساخته میشود.</a:t>
            </a:r>
          </a:p>
          <a:p>
            <a:r>
              <a:rPr lang="fa-IR" dirty="0" smtClean="0"/>
              <a:t>اگر فعلمان مجرد باشد سه حرف اصلی آنرا بروزن (فَعله)قرار میدهیم:</a:t>
            </a:r>
          </a:p>
          <a:p>
            <a:r>
              <a:rPr lang="fa-IR" dirty="0" smtClean="0"/>
              <a:t>جلس یجلسُ:جَلسه</a:t>
            </a:r>
          </a:p>
          <a:p>
            <a:r>
              <a:rPr lang="fa-IR" dirty="0" smtClean="0"/>
              <a:t>نصر ینصر:نَصره</a:t>
            </a:r>
          </a:p>
          <a:p>
            <a:r>
              <a:rPr lang="fa-IR" dirty="0" smtClean="0"/>
              <a:t>که مفهوم این دو مصدر یکبار نشستن ویکبار یاری کردن است.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876717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815336" y="4971683"/>
            <a:ext cx="4061469" cy="1278466"/>
          </a:xfrm>
        </p:spPr>
        <p:txBody>
          <a:bodyPr/>
          <a:lstStyle/>
          <a:p>
            <a:pPr algn="r"/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5569" y="372980"/>
            <a:ext cx="5628434" cy="5668382"/>
          </a:xfrm>
        </p:spPr>
        <p:txBody>
          <a:bodyPr/>
          <a:lstStyle/>
          <a:p>
            <a:pPr algn="r"/>
            <a:r>
              <a:rPr lang="fa-IR" dirty="0" smtClean="0">
                <a:solidFill>
                  <a:srgbClr val="FFC000"/>
                </a:solidFill>
              </a:rPr>
              <a:t>نکته بسیار مهم درباره مصدر مره:اگر یک فعل مصدری داشته باشد که این مصدر ذاتا در خود تاء گرد(ه)را داشت و خواستیم از این فعل مصدر مره بساریم بس از آن کلمه (واحده)قرار میدهیم:مثلا (رحمه)که مصدر فعل رحم یرحم است مصدر مره آن (رحمه واحده)خواهد بود چرا که از قبل ( رحمه) تای گرد را داشت و در اینجا میبایست واحده را بعد از آن بیاوریم تا نشان دهد که این مصدر َمصدر مره است.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70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6140" y="180698"/>
            <a:ext cx="7360207" cy="5558365"/>
          </a:xfrm>
        </p:spPr>
        <p:txBody>
          <a:bodyPr/>
          <a:lstStyle/>
          <a:p>
            <a:r>
              <a:rPr lang="fa-IR" sz="3600" dirty="0" smtClean="0">
                <a:solidFill>
                  <a:srgbClr val="7030A0"/>
                </a:solidFill>
              </a:rPr>
              <a:t>مصدر مره افعال مزید چگونه ساخته میشود وبر چه وزنی است؟؟وزن مصدر مره افعال مزید تابع وزن مشهور همین  افعال است. مثلا:فعل انکسَرَکه یکی از افعال مزید است مصدرش (انکسار)است و مصدر مره اش نیز تنها با افزودن تای گرد به آخرش بنا میشود.ویا فعل(استخرج)که از بابهای مزید است و مصدر رایجش (استخراج)است مصدر مره اش تنها با افزودن تای گرد به آخرش ساخته </a:t>
            </a:r>
            <a:r>
              <a:rPr lang="en-US" sz="3600" smtClean="0">
                <a:solidFill>
                  <a:srgbClr val="7030A0"/>
                </a:solidFill>
              </a:rPr>
              <a:t/>
            </a:r>
            <a:br>
              <a:rPr lang="en-US" sz="3600" smtClean="0">
                <a:solidFill>
                  <a:srgbClr val="7030A0"/>
                </a:solidFill>
              </a:rPr>
            </a:br>
            <a:r>
              <a:rPr lang="fa-IR" sz="3600" smtClean="0">
                <a:solidFill>
                  <a:srgbClr val="7030A0"/>
                </a:solidFill>
              </a:rPr>
              <a:t>میشود</a:t>
            </a:r>
            <a:r>
              <a:rPr lang="fa-IR" sz="3600" dirty="0" smtClean="0">
                <a:solidFill>
                  <a:srgbClr val="7030A0"/>
                </a:solidFill>
              </a:rPr>
              <a:t>.(استخراجه)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C000"/>
                </a:solidFill>
              </a:rPr>
              <a:t>.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6694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</TotalTime>
  <Words>326</Words>
  <Application>Microsoft Office PowerPoint</Application>
  <PresentationFormat>Custom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Facet</vt:lpstr>
      <vt:lpstr>                          مصدرمره؛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مصدر مره افعال مزید چگونه ساخته میشود وبر چه وزنی است؟؟وزن مصدر مره افعال مزید تابع وزن مشهور همین  افعال است. مثلا:فعل انکسَرَکه یکی از افعال مزید است مصدرش (انکسار)است و مصدر مره اش نیز تنها با افزودن تای گرد به آخرش بنا میشود.ویا فعل(استخرج)که از بابهای مزید است و مصدر رایجش (استخراج)است مصدر مره اش تنها با افزودن تای گرد به آخرش ساخته  میشود.(استخراجه)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کم قسماً حروف الجر؟</dc:title>
  <dc:creator>BS.Computer</dc:creator>
  <cp:lastModifiedBy>Ehsan Kalhor</cp:lastModifiedBy>
  <cp:revision>13</cp:revision>
  <dcterms:created xsi:type="dcterms:W3CDTF">2016-12-01T16:18:24Z</dcterms:created>
  <dcterms:modified xsi:type="dcterms:W3CDTF">2020-04-21T14:17:03Z</dcterms:modified>
</cp:coreProperties>
</file>