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1AB147B-2758-48CB-B298-81BD4CAB8F8A}" type="datetimeFigureOut">
              <a:rPr lang="fa-IR" smtClean="0"/>
              <a:t>09/01/1441</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3B97ACC-CAF4-4DCC-9D09-C15BB9760231}"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1AB147B-2758-48CB-B298-81BD4CAB8F8A}" type="datetimeFigureOut">
              <a:rPr lang="fa-IR" smtClean="0"/>
              <a:t>09/01/1441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83B97ACC-CAF4-4DCC-9D09-C15BB9760231}"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1AB147B-2758-48CB-B298-81BD4CAB8F8A}" type="datetimeFigureOut">
              <a:rPr lang="fa-IR" smtClean="0"/>
              <a:t>09/01/1441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83B97ACC-CAF4-4DCC-9D09-C15BB9760231}"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1AB147B-2758-48CB-B298-81BD4CAB8F8A}" type="datetimeFigureOut">
              <a:rPr lang="fa-IR" smtClean="0"/>
              <a:t>09/01/1441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83B97ACC-CAF4-4DCC-9D09-C15BB9760231}" type="slidenum">
              <a:rPr lang="fa-IR" smtClean="0"/>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1AB147B-2758-48CB-B298-81BD4CAB8F8A}" type="datetimeFigureOut">
              <a:rPr lang="fa-IR" smtClean="0"/>
              <a:t>09/01/1441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83B97ACC-CAF4-4DCC-9D09-C15BB9760231}" type="slidenum">
              <a:rPr lang="fa-IR" smtClean="0"/>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1AB147B-2758-48CB-B298-81BD4CAB8F8A}" type="datetimeFigureOut">
              <a:rPr lang="fa-IR" smtClean="0"/>
              <a:t>09/01/1441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83B97ACC-CAF4-4DCC-9D09-C15BB9760231}" type="slidenum">
              <a:rPr lang="fa-IR" smtClean="0"/>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1AB147B-2758-48CB-B298-81BD4CAB8F8A}" type="datetimeFigureOut">
              <a:rPr lang="fa-IR" smtClean="0"/>
              <a:t>09/01/1441</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83B97ACC-CAF4-4DCC-9D09-C15BB9760231}"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1AB147B-2758-48CB-B298-81BD4CAB8F8A}" type="datetimeFigureOut">
              <a:rPr lang="fa-IR" smtClean="0"/>
              <a:t>09/01/1441</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83B97ACC-CAF4-4DCC-9D09-C15BB9760231}" type="slidenum">
              <a:rPr lang="fa-IR" smtClean="0"/>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1AB147B-2758-48CB-B298-81BD4CAB8F8A}" type="datetimeFigureOut">
              <a:rPr lang="fa-IR" smtClean="0"/>
              <a:t>09/01/1441</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83B97ACC-CAF4-4DCC-9D09-C15BB9760231}"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1AB147B-2758-48CB-B298-81BD4CAB8F8A}" type="datetimeFigureOut">
              <a:rPr lang="fa-IR" smtClean="0"/>
              <a:t>09/01/1441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83B97ACC-CAF4-4DCC-9D09-C15BB9760231}"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1AB147B-2758-48CB-B298-81BD4CAB8F8A}" type="datetimeFigureOut">
              <a:rPr lang="fa-IR" smtClean="0"/>
              <a:t>09/01/1441</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3B97ACC-CAF4-4DCC-9D09-C15BB9760231}" type="slidenum">
              <a:rPr lang="fa-IR" smtClean="0"/>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1AB147B-2758-48CB-B298-81BD4CAB8F8A}" type="datetimeFigureOut">
              <a:rPr lang="fa-IR" smtClean="0"/>
              <a:t>09/01/1441</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3B97ACC-CAF4-4DCC-9D09-C15BB9760231}"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Autofit/>
          </a:bodyPr>
          <a:lstStyle/>
          <a:p>
            <a:r>
              <a:rPr lang="fa-IR" sz="6600" b="1" dirty="0" smtClean="0">
                <a:cs typeface="B Nazanin" pitchFamily="2" charset="-78"/>
              </a:rPr>
              <a:t>فلسفه تربیت در جمهوری اسلامی ایران</a:t>
            </a:r>
          </a:p>
          <a:p>
            <a:r>
              <a:rPr lang="fa-IR" sz="6600" b="1" dirty="0" smtClean="0">
                <a:cs typeface="B Nazanin" pitchFamily="2" charset="-78"/>
              </a:rPr>
              <a:t>جلسه سوم و چهارم</a:t>
            </a:r>
          </a:p>
          <a:p>
            <a:r>
              <a:rPr lang="fa-IR" sz="6600" b="1" dirty="0" smtClean="0">
                <a:cs typeface="B Nazanin" pitchFamily="2" charset="-78"/>
              </a:rPr>
              <a:t>حسن درستی</a:t>
            </a:r>
            <a:endParaRPr lang="fa-IR" sz="6600" b="1" dirty="0">
              <a:cs typeface="B Nazanin" pitchFamily="2" charset="-78"/>
            </a:endParaRPr>
          </a:p>
        </p:txBody>
      </p:sp>
    </p:spTree>
    <p:extLst>
      <p:ext uri="{BB962C8B-B14F-4D97-AF65-F5344CB8AC3E}">
        <p14:creationId xmlns:p14="http://schemas.microsoft.com/office/powerpoint/2010/main" val="1318104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r>
              <a:rPr lang="fa-IR" sz="1800" dirty="0">
                <a:cs typeface="B Nazanin" pitchFamily="2" charset="-78"/>
              </a:rPr>
              <a:t>7. اجتهـاد، سـازوكار فهم روشـمند نظام معارف دينی وارزشهـای مبتنی برآن </a:t>
            </a:r>
            <a:r>
              <a:rPr lang="en-US" sz="1800" dirty="0">
                <a:cs typeface="B Nazanin" pitchFamily="2" charset="-78"/>
              </a:rPr>
              <a:t>)</a:t>
            </a:r>
            <a:r>
              <a:rPr lang="fa-IR" sz="1800" dirty="0">
                <a:cs typeface="B Nazanin" pitchFamily="2" charset="-78"/>
              </a:rPr>
              <a:t>هنجارها و احکام عملی شـريعت)، برای حركت دين مدار انسان در چهارچوب اصول وضوابط ثابت دين و متناسب با مقتضيات زمان و مكان است</a:t>
            </a:r>
            <a:r>
              <a:rPr lang="en-US" sz="1800" dirty="0">
                <a:cs typeface="B Nazanin" pitchFamily="2" charset="-78"/>
              </a:rPr>
              <a:t>.</a:t>
            </a:r>
          </a:p>
          <a:p>
            <a:r>
              <a:rPr lang="fa-IR" sz="1800" dirty="0">
                <a:cs typeface="B Nazanin" pitchFamily="2" charset="-78"/>
              </a:rPr>
              <a:t>8. معـارف دينـي، مجموعـه اي اسـت نظام مند، جامع نگـر، پايا و پويـا، با تلقي منظومـه اي از حيات انسـان، که بر پايه ي احكام عقل نظري و عقل عملي اسـت(تحت عنوان حجت باطنی)؛ و با تکيه برقرآن وسـنت معتبر، از طريق جريان اجتهاد، هدايت كنندة عقل مولّد و عقل ابزاري بشر و پذيراي نتايج ودستاوردهای معتبرآن هاست</a:t>
            </a:r>
            <a:r>
              <a:rPr lang="en-US" sz="1800" dirty="0">
                <a:cs typeface="B Nazanin" pitchFamily="2" charset="-78"/>
              </a:rPr>
              <a:t>.</a:t>
            </a:r>
          </a:p>
          <a:p>
            <a:r>
              <a:rPr lang="fa-IR" sz="1800" dirty="0">
                <a:cs typeface="B Nazanin" pitchFamily="2" charset="-78"/>
              </a:rPr>
              <a:t>9. دين اسلام، نويد بخش آينده اي روشن براي انسان-جامعة عدل جهانی- است كه مسـتلزم تلاش جامعة صالح ديني جهت تأسيس تمدن نوين اسلامي براساس نظام معيار اسلامی است</a:t>
            </a:r>
            <a:r>
              <a:rPr lang="en-US" sz="1800" dirty="0">
                <a:cs typeface="B Nazanin" pitchFamily="2" charset="-78"/>
              </a:rPr>
              <a:t>.</a:t>
            </a:r>
          </a:p>
          <a:p>
            <a:r>
              <a:rPr lang="fa-IR" sz="1800" dirty="0">
                <a:cs typeface="B Nazanin" pitchFamily="2" charset="-78"/>
              </a:rPr>
              <a:t>10. تأسـيس و تداوم حکومت براساس معيارهاي ديني، راهکار اصلي تحقق کامل نظـام معيار اسـلامی و مهمترين زمينة اجتماعي و سياسـي لازم بـراي عينيت يافتن حيات طيبه در همة ابعاد ومراتب است</a:t>
            </a:r>
            <a:r>
              <a:rPr lang="en-US" sz="1800" dirty="0">
                <a:cs typeface="B Nazanin" pitchFamily="2" charset="-78"/>
              </a:rPr>
              <a:t>.</a:t>
            </a:r>
          </a:p>
          <a:p>
            <a:r>
              <a:rPr lang="fa-IR" sz="1800" dirty="0">
                <a:cs typeface="B Nazanin" pitchFamily="2" charset="-78"/>
              </a:rPr>
              <a:t>11. دينداری (تدين)، پويش خردورزانه و مداوم آدمی است برای وصول به مراتب حيـات طيبه در همة ابعاد برمبنای ايمان آگاهانه و اختياری به خداوند، زندگی اخروی ومضمون پيام هدايت رسـولان الهی و با التزام عملی به نظام معيار دينی؛ لذا محصول اين حرکت عقلانی انسان برای پاسخ گويی مثبت به دعوت الهی، با داشتن مؤلفه های متعدد ومراتب گوناگون در ابعاد فردی وجمعی قابل تحقق است.</a:t>
            </a:r>
            <a:endParaRPr lang="en-US" sz="1800" dirty="0">
              <a:cs typeface="B Nazanin" pitchFamily="2" charset="-78"/>
            </a:endParaRPr>
          </a:p>
          <a:p>
            <a:r>
              <a:rPr lang="fa-IR" sz="2000" dirty="0">
                <a:cs typeface="B Nazanin" pitchFamily="2" charset="-78"/>
              </a:rPr>
              <a:t>12. دين حق در هدايت حرکت آدمی به سـوی تحقـق حيات طيبه، نه تنها هدف و مقصـد، بلکه راه و روش وصول به مقصود را نشـان می دهـد: تحقق عينی و تام اين هدف به لحاظ فردی در مصاديق انسان کامل- پيامبر(ص) و امامان معصوم(ع)-آشکار </a:t>
            </a:r>
            <a:r>
              <a:rPr lang="fa-IR" sz="2000" dirty="0" smtClean="0">
                <a:cs typeface="B Nazanin" pitchFamily="2" charset="-78"/>
              </a:rPr>
              <a:t>می گردد </a:t>
            </a:r>
            <a:r>
              <a:rPr lang="fa-IR" sz="2000" dirty="0">
                <a:cs typeface="B Nazanin" pitchFamily="2" charset="-78"/>
              </a:rPr>
              <a:t>و وصول به اين مقصد (تحقق حيات طيبه) نيز برای همگان در قبول ولايت و  تأسی و پيروی فردی وجمعی از ايشان متجلی </a:t>
            </a:r>
            <a:r>
              <a:rPr lang="fa-IR" sz="2000" dirty="0" smtClean="0">
                <a:cs typeface="B Nazanin" pitchFamily="2" charset="-78"/>
              </a:rPr>
              <a:t>می شود</a:t>
            </a:r>
            <a:r>
              <a:rPr lang="en-US" sz="2000" dirty="0">
                <a:cs typeface="B Nazanin" pitchFamily="2" charset="-78"/>
              </a:rPr>
              <a:t>.</a:t>
            </a:r>
          </a:p>
          <a:p>
            <a:pPr marL="109728" indent="0">
              <a:buNone/>
            </a:pPr>
            <a:endParaRPr lang="fa-IR" sz="1800" dirty="0">
              <a:cs typeface="B Nazanin" pitchFamily="2" charset="-78"/>
            </a:endParaRPr>
          </a:p>
          <a:p>
            <a:pPr marL="0" indent="0">
              <a:buNone/>
            </a:pPr>
            <a:endParaRPr lang="fa-IR" sz="1800" dirty="0"/>
          </a:p>
        </p:txBody>
      </p:sp>
    </p:spTree>
    <p:extLst>
      <p:ext uri="{BB962C8B-B14F-4D97-AF65-F5344CB8AC3E}">
        <p14:creationId xmlns:p14="http://schemas.microsoft.com/office/powerpoint/2010/main" val="1255102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r>
              <a:rPr lang="fa-IR" sz="1600" b="1" i="1" u="sng" dirty="0">
                <a:cs typeface="B Nazanin" pitchFamily="2" charset="-78"/>
              </a:rPr>
              <a:t>باهم نگری مبانی اساسی</a:t>
            </a:r>
            <a:endParaRPr lang="en-US" sz="1600" dirty="0">
              <a:cs typeface="B Nazanin" pitchFamily="2" charset="-78"/>
            </a:endParaRPr>
          </a:p>
          <a:p>
            <a:r>
              <a:rPr lang="fa-IR" sz="1600" dirty="0">
                <a:cs typeface="B Nazanin" pitchFamily="2" charset="-78"/>
              </a:rPr>
              <a:t>از آنجا كه تربيت در هر حال عبارت اســت از كوششــي هدفمند بــراي تحول و حركت آدمي از وضع موجود به وضع مطلوب، اينک با مرور بر مباني ياد شــده، مي توانيم همة آنها را با توجه به مقصود اصلي از اين بحث (يعني تبيين چيســتي، چرايي و چگونگي تربيت) در سه محور ِ توصيف واقعيت انســان و موقعيت او در هستي، ترســيم جايگاه شايسته و مطلوب آدمي در هستي و بيان چگونگي وصول به اين جايگاه البته، بنا بر جهان بيني توحيدي و نظام ارزشــي دين اســلام تنظيم و تلخيص كنیم.</a:t>
            </a:r>
            <a:endParaRPr lang="en-US" sz="1600" dirty="0">
              <a:cs typeface="B Nazanin" pitchFamily="2" charset="-78"/>
            </a:endParaRPr>
          </a:p>
          <a:p>
            <a:r>
              <a:rPr lang="fa-IR" sz="1600" b="1" i="1" dirty="0">
                <a:cs typeface="B Nazanin" pitchFamily="2" charset="-78"/>
              </a:rPr>
              <a:t>1.واقعيت انسان و موقعيت او در هستي</a:t>
            </a:r>
            <a:endParaRPr lang="en-US" sz="1600" b="1" dirty="0">
              <a:cs typeface="B Nazanin" pitchFamily="2" charset="-78"/>
            </a:endParaRPr>
          </a:p>
          <a:p>
            <a:r>
              <a:rPr lang="fa-IR" sz="1600" dirty="0">
                <a:cs typeface="B Nazanin" pitchFamily="2" charset="-78"/>
              </a:rPr>
              <a:t>1. انسـان موجـودي داراي فطـرت الهي (معرفت و گرايشـي اصيل نسـبت به خداوند) است، كه با ارادة آدمی هم قابل فعليت يافتن و شكوفايي است وهم مي تواند به فراموشي سپرده شود، اما هرگز نابود نخواهد شد</a:t>
            </a:r>
            <a:r>
              <a:rPr lang="en-US" sz="1600" dirty="0">
                <a:cs typeface="B Nazanin" pitchFamily="2" charset="-78"/>
              </a:rPr>
              <a:t>.</a:t>
            </a:r>
          </a:p>
          <a:p>
            <a:r>
              <a:rPr lang="fa-IR" sz="1600" dirty="0">
                <a:cs typeface="B Nazanin" pitchFamily="2" charset="-78"/>
              </a:rPr>
              <a:t>وجود فطرت الهي در انسان زمينة بسيار مساعدي است كه مي تواند به همة شناختها، گرايشها و اعمــال وي جهتي الهي دهد و در صيرورت آدمي به موجودي کمال جو، دارای آرمان های والا و اهداف متعالی وتلاشگر در اين جهت، نقش اصلي را ايفا نمايد.</a:t>
            </a:r>
            <a:endParaRPr lang="en-US" sz="1600" dirty="0">
              <a:cs typeface="B Nazanin" pitchFamily="2" charset="-78"/>
            </a:endParaRPr>
          </a:p>
          <a:p>
            <a:r>
              <a:rPr lang="fa-IR" sz="1600" dirty="0">
                <a:cs typeface="B Nazanin" pitchFamily="2" charset="-78"/>
              </a:rPr>
              <a:t>2.انسان داراي استعدادهاي طبيعي قابل رشد و عواطف وتمـايلات متنـوعـی است</a:t>
            </a:r>
            <a:r>
              <a:rPr lang="en-US" sz="1600" dirty="0">
                <a:cs typeface="B Nazanin" pitchFamily="2" charset="-78"/>
              </a:rPr>
              <a:t>. </a:t>
            </a:r>
            <a:r>
              <a:rPr lang="fa-IR" sz="1600" dirty="0">
                <a:cs typeface="B Nazanin" pitchFamily="2" charset="-78"/>
              </a:rPr>
              <a:t>هـر شــخـص ميتواند در صورت وجود زمينـة مناســب اين استعدادها را فعليت بخشد و تمايلات وعواطف خود را در جهت مورد نظر به کار گيرد. اما فعليت يافتن اين اســتعدادهاي طبيعي يا به کارگيری عواطف واميال آدمی، با توجه به وجود آزادي و قدرت انتخاب درانســان، همواره در يك جهت نيست و ميتواند بهطور ناقص يا همهجانبه، به شكل متوازن يا نامتعادل صورت پذيرد</a:t>
            </a:r>
            <a:r>
              <a:rPr lang="en-US" sz="1600" dirty="0">
                <a:cs typeface="B Nazanin" pitchFamily="2" charset="-78"/>
              </a:rPr>
              <a:t>.</a:t>
            </a:r>
          </a:p>
          <a:p>
            <a:r>
              <a:rPr lang="fa-IR" sz="1600" dirty="0">
                <a:cs typeface="B Nazanin" pitchFamily="2" charset="-78"/>
              </a:rPr>
              <a:t>3.انسان موجودي همواره در حال شدن، حركت و دگرگوني است</a:t>
            </a:r>
            <a:r>
              <a:rPr lang="en-US" sz="1600" dirty="0">
                <a:cs typeface="B Nazanin" pitchFamily="2" charset="-78"/>
              </a:rPr>
              <a:t>. </a:t>
            </a:r>
          </a:p>
          <a:p>
            <a:r>
              <a:rPr lang="fa-IR" sz="1600" dirty="0">
                <a:cs typeface="B Nazanin" pitchFamily="2" charset="-78"/>
              </a:rPr>
              <a:t>حركت نفس در مرتبة انساني، امري از پيش تعريف شده نيست، بلكه به اراده و انتخاب او بستگي دارد. از اينرو حرکت آدمی در جهت صعود يا ســقوط، موضوعي نامتعين است که در طي زندگي دنيايی به طور پيوسته ادامه دارد</a:t>
            </a:r>
            <a:r>
              <a:rPr lang="en-US" sz="1600" dirty="0">
                <a:cs typeface="B Nazanin" pitchFamily="2" charset="-78"/>
              </a:rPr>
              <a:t>.</a:t>
            </a:r>
          </a:p>
          <a:p>
            <a:r>
              <a:rPr lang="fa-IR" sz="1600" dirty="0">
                <a:cs typeface="B Nazanin" pitchFamily="2" charset="-78"/>
              </a:rPr>
              <a:t>4.انسان موجودي آزاد (داراي قدرت انتخاب و اختيار) است،</a:t>
            </a:r>
            <a:endParaRPr lang="en-US" sz="1600" dirty="0">
              <a:cs typeface="B Nazanin" pitchFamily="2" charset="-78"/>
            </a:endParaRPr>
          </a:p>
          <a:p>
            <a:r>
              <a:rPr lang="fa-IR" sz="1600" dirty="0">
                <a:cs typeface="B Nazanin" pitchFamily="2" charset="-78"/>
              </a:rPr>
              <a:t> اما اين آزادي را خدا به او داده اســت. در گســترة زندگي با فراهم آمدن تجربه هاي عملي مختلف و افزايش قدرت ارزيابي، ميتوان انســان را موجودي آزاد ومختار (داراي قدرت انتخاب و اختيار</a:t>
            </a:r>
            <a:r>
              <a:rPr lang="en-US" sz="1600" dirty="0">
                <a:cs typeface="B Nazanin" pitchFamily="2" charset="-78"/>
              </a:rPr>
              <a:t>(</a:t>
            </a:r>
            <a:r>
              <a:rPr lang="fa-IR" sz="1600" dirty="0">
                <a:cs typeface="B Nazanin" pitchFamily="2" charset="-78"/>
              </a:rPr>
              <a:t>دانست، ضمن اين كه علم و عقل نيز از مبادي آزادي و اختيار انسان محسوب </a:t>
            </a:r>
            <a:r>
              <a:rPr lang="fa-IR" sz="1600" dirty="0" smtClean="0">
                <a:cs typeface="B Nazanin" pitchFamily="2" charset="-78"/>
              </a:rPr>
              <a:t>مي شوند</a:t>
            </a:r>
            <a:r>
              <a:rPr lang="en-US" sz="1600" dirty="0">
                <a:cs typeface="B Nazanin" pitchFamily="2" charset="-78"/>
              </a:rPr>
              <a:t>.</a:t>
            </a:r>
          </a:p>
          <a:p>
            <a:pPr marL="109728" indent="0">
              <a:buNone/>
            </a:pPr>
            <a:endParaRPr lang="fa-IR" sz="1600" dirty="0">
              <a:cs typeface="B Nazanin" pitchFamily="2" charset="-78"/>
            </a:endParaRPr>
          </a:p>
          <a:p>
            <a:pPr marL="0" indent="0">
              <a:buNone/>
            </a:pPr>
            <a:endParaRPr lang="fa-IR" sz="1600" dirty="0"/>
          </a:p>
        </p:txBody>
      </p:sp>
    </p:spTree>
    <p:extLst>
      <p:ext uri="{BB962C8B-B14F-4D97-AF65-F5344CB8AC3E}">
        <p14:creationId xmlns:p14="http://schemas.microsoft.com/office/powerpoint/2010/main" val="1679459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lvl="0"/>
            <a:r>
              <a:rPr lang="fa-IR" sz="1800" dirty="0">
                <a:cs typeface="B Nazanin" pitchFamily="2" charset="-78"/>
              </a:rPr>
              <a:t>5.انسان توانايي شناخت جهان هستي و ابعاد مختلف آن را دارد.</a:t>
            </a:r>
            <a:endParaRPr lang="en-US" sz="1800" dirty="0">
              <a:cs typeface="B Nazanin" pitchFamily="2" charset="-78"/>
            </a:endParaRPr>
          </a:p>
          <a:p>
            <a:r>
              <a:rPr lang="fa-IR" sz="1800" dirty="0">
                <a:cs typeface="B Nazanin" pitchFamily="2" charset="-78"/>
              </a:rPr>
              <a:t>خداوند به انسان نيرويي عطا كرده است كه به واسطة آن ميتواند از هستي و موقعيت خويش در آن آگاهي يابد. عقل، قابليتي در نوع بشر است كه به وسيلة آن ميتواند در صدد ادراك واقعيتها و حقائق هســتی در همة مراتب و جلوه های آن، با کســب انواع علوم حقيقی واعتباری (البته در حد وسع بشر)، برآيد، حق و باطل و صلاح و فساد و صدق و كذب را از هم تميز دهد، به حقيقت و ارزشهــای حــق بگرود و در مقام عمل اختياري نيز به لــوازم درك و باور خويش ملتزم گردد و پيوســته با ابداع روشها و ابزار مؤثر، تدابير مناســب اتخاذ کند، اعمال صالح انجام دهد و موقعيت خود و ديگران را بهبود بخشد</a:t>
            </a:r>
            <a:r>
              <a:rPr lang="en-US" sz="1800" dirty="0">
                <a:cs typeface="B Nazanin" pitchFamily="2" charset="-78"/>
              </a:rPr>
              <a:t>. </a:t>
            </a:r>
            <a:r>
              <a:rPr lang="fa-IR" sz="1800" dirty="0">
                <a:cs typeface="B Nazanin" pitchFamily="2" charset="-78"/>
              </a:rPr>
              <a:t>ايــن فعاليت عقــل در عين محدود و مخاطره آميز بودن امکان دســت يافتن آدمي به واقعيت هستي و برخي حقايق فرا تاريخي درموردآن و بهبود موقعيت خود وديگران را براين اساس فراهم مي آورد. اما فعاليت فکری انســان، چه بســا به لحاظ وجود برخی موانع درونی وبيرونی نســبت به شــناخت حقيقت و التزام عملی به لوازم آن، موجب بروز جهل ونادانی، انکارحقايق هستی ومقابله با آنها ياانجام اعمال جاهلانه و ناشا يســت میشــود و در نتيجه به تنــزل موقعيت خود وديگران می انجامد.</a:t>
            </a:r>
            <a:endParaRPr lang="en-US" sz="1800" dirty="0">
              <a:cs typeface="B Nazanin" pitchFamily="2" charset="-78"/>
            </a:endParaRPr>
          </a:p>
          <a:p>
            <a:r>
              <a:rPr lang="fa-IR" sz="2000" dirty="0">
                <a:cs typeface="B Nazanin" pitchFamily="2" charset="-78"/>
              </a:rPr>
              <a:t>6.انسان همواره در موقعيت قرار دارد و ميتواند آن را درک کند و تغيير دهد.</a:t>
            </a:r>
            <a:endParaRPr lang="en-US" sz="2000" dirty="0">
              <a:cs typeface="B Nazanin" pitchFamily="2" charset="-78"/>
            </a:endParaRPr>
          </a:p>
          <a:p>
            <a:r>
              <a:rPr lang="fa-IR" sz="2000" dirty="0">
                <a:cs typeface="B Nazanin" pitchFamily="2" charset="-78"/>
              </a:rPr>
              <a:t> منظور از موقعيت؛ نســبت مشــخص، پويا، قابل درک و تغييري(توســط خود وديگران) است که حاصــل تعامل پيوســتة فرد- به منزلــة عنصــري آگاه، آزاد ودارای قدرت انتخــاب- با خداوند و گستره اي از جهان هستي(خود، طبيعت وجامعه) در محضر خداوند متعال است (که حقيقت برتر، رب يگانة انســان و جهان و محيط برهمة موقعيت اســت؛هرچند انسان از او غافل باشد يا به انکار ايــن حقيقت بپردازد). بنابراين درک و تغيير موقعيت- با توجه به ويژگی آزادی و توانايی انتخاب انسان- میتواند در جهت صعود يا سقوط آدمی باشد</a:t>
            </a:r>
            <a:r>
              <a:rPr lang="en-US" sz="2000" dirty="0">
                <a:cs typeface="B Nazanin" pitchFamily="2" charset="-78"/>
              </a:rPr>
              <a:t>.</a:t>
            </a:r>
          </a:p>
          <a:p>
            <a:pPr marL="109728" indent="0">
              <a:buNone/>
            </a:pPr>
            <a:endParaRPr lang="fa-IR" sz="1800" dirty="0">
              <a:cs typeface="B Nazanin" pitchFamily="2" charset="-78"/>
            </a:endParaRPr>
          </a:p>
          <a:p>
            <a:pPr marL="0" indent="0">
              <a:buNone/>
            </a:pPr>
            <a:endParaRPr lang="fa-IR" sz="1800" dirty="0"/>
          </a:p>
        </p:txBody>
      </p:sp>
    </p:spTree>
    <p:extLst>
      <p:ext uri="{BB962C8B-B14F-4D97-AF65-F5344CB8AC3E}">
        <p14:creationId xmlns:p14="http://schemas.microsoft.com/office/powerpoint/2010/main" val="2458120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fa-IR" sz="1600" dirty="0">
                <a:cs typeface="B Nazanin" pitchFamily="2" charset="-78"/>
              </a:rPr>
              <a:t>7. انسـان موجودي اجتماعي اسـت و شـخصيت او تا حد زيادي در اجتماع و تحت شرايط محيطی ساخته و پرداخته ميشود.</a:t>
            </a:r>
            <a:endParaRPr lang="en-US" sz="1600" dirty="0">
              <a:cs typeface="B Nazanin" pitchFamily="2" charset="-78"/>
            </a:endParaRPr>
          </a:p>
          <a:p>
            <a:r>
              <a:rPr lang="fa-IR" sz="1600" dirty="0">
                <a:cs typeface="B Nazanin" pitchFamily="2" charset="-78"/>
              </a:rPr>
              <a:t>يعني هويت انسان از نظام فرهنگي، اقتصادي و سياسي اجتماع تأثير مي پذيرد؛ هر چند اين تأثير هرگــز به آن پايه نيســت كــه او را به صورت تابعي مطلق از وضع محيــط اجتماعي در آورد. بلكه آدمي مي تواند در مقابل شــرايط محيطی مقاومت نمايد يا حتی با شناخت جامعه و قوانين حاكم بر تحولات اجتماعي، بر محيط اجتماعی پيرامون خود تأثير گذارباشد</a:t>
            </a:r>
            <a:r>
              <a:rPr lang="en-US" sz="1600" dirty="0">
                <a:cs typeface="B Nazanin" pitchFamily="2" charset="-78"/>
              </a:rPr>
              <a:t>.</a:t>
            </a:r>
          </a:p>
          <a:p>
            <a:r>
              <a:rPr lang="fa-IR" sz="1600" dirty="0">
                <a:cs typeface="B Nazanin" pitchFamily="2" charset="-78"/>
              </a:rPr>
              <a:t>8. انسان در تكوين و تحول هويت ناتمام و پوياي خود، نقش اساسي دارد.</a:t>
            </a:r>
            <a:endParaRPr lang="en-US" sz="1600" dirty="0">
              <a:cs typeface="B Nazanin" pitchFamily="2" charset="-78"/>
            </a:endParaRPr>
          </a:p>
          <a:p>
            <a:r>
              <a:rPr lang="fa-IR" sz="1600" dirty="0">
                <a:cs typeface="B Nazanin" pitchFamily="2" charset="-78"/>
              </a:rPr>
              <a:t>9. انسان با شناخت، باور، ميل و اراده و عمل فردی وجمعی، در تغيير موقعيت، تکويـن و تحول هويت فـردی وجمعی و تعيين آينده و سرنوشـت خويـش و ديگران تأثيرگذار است</a:t>
            </a:r>
            <a:r>
              <a:rPr lang="en-US" sz="1600" dirty="0">
                <a:cs typeface="B Nazanin" pitchFamily="2" charset="-78"/>
              </a:rPr>
              <a:t>. </a:t>
            </a:r>
            <a:r>
              <a:rPr lang="fa-IR" sz="1600" dirty="0">
                <a:cs typeface="B Nazanin" pitchFamily="2" charset="-78"/>
              </a:rPr>
              <a:t>انســانبهمنزلةموجودي خردورز، آگاه، باورمند، دارای اراده وعامل، خود منشــأ اصلی عمل (يعني فعل اختياري برخاســته از معرفت، باور، ميل، اراده، طراحي و عزم) خويش اســت و باکسب معرفت و نگرش، اتخاذ تصميم و انجام اعمال فردي يا جمعي (شايســته يا ناشايست)که همواره بر اساس مبادي معين و در موقعيتي خاص صورت ميپذيرد، هم در درک و تغييرموقعيت خويش وديگران مؤثر اســت و هم بــا ايمان(يا کفر)و اراده و عمل صالح (يا ناصالح)و تکــرار وتغييرآن، در تکوين و تحــول پيوســتة هويت فردی و جمعی خــود وديگران و نيز در شــکلگيری وتغيير مداوم محيط طبيعی واجتماعی پيرامون خويش نقش مي آفريند</a:t>
            </a:r>
            <a:r>
              <a:rPr lang="en-US" sz="1600" dirty="0">
                <a:cs typeface="B Nazanin" pitchFamily="2" charset="-78"/>
              </a:rPr>
              <a:t>.</a:t>
            </a:r>
          </a:p>
          <a:p>
            <a:r>
              <a:rPr lang="fa-IR" sz="1600" dirty="0">
                <a:cs typeface="B Nazanin" pitchFamily="2" charset="-78"/>
              </a:rPr>
              <a:t>10. خداوند انسـانها را با وجود اشتـراكات بسيـار در استعـدادهـا و علايـق طبيعـی،فطـرت الهـی، بهرهمندی ازعقل واراده واختيارو....، داراي برخي خصوصيات متفاوت آفريده است.</a:t>
            </a:r>
            <a:endParaRPr lang="en-US" sz="1600" dirty="0">
              <a:cs typeface="B Nazanin" pitchFamily="2" charset="-78"/>
            </a:endParaRPr>
          </a:p>
          <a:p>
            <a:r>
              <a:rPr lang="fa-IR" sz="1800" dirty="0">
                <a:cs typeface="B Nazanin" pitchFamily="2" charset="-78"/>
              </a:rPr>
              <a:t>بر اســاس اين تفاوتها، چگونگي و ميزان مســئوليت و نيز گسترة زمينه ها، امکانات و فرصتهاي تکامل يا تنزل در انسان، گوناگون است. اينگونه اختلافها تابع حكمت الهي و نظام علت و معلولي حاکم بر جهـان اســت و سبب ميشود تا انسانها (علاوه بر تكاليف مشترك)، بر حسب وسع هاي متفــاوت، با تكاليــف و وظايف متنوعي مواجه گردند. اين تفاوت قابل توجه هم بين افراد و اصناف بشــر (به لحاظ جنسيت يا بر حسب نوع و ميزان استعدادهاي طبيعي و امكانات و شرايط زندگي</a:t>
            </a:r>
            <a:r>
              <a:rPr lang="en-US" sz="1800" dirty="0">
                <a:cs typeface="B Nazanin" pitchFamily="2" charset="-78"/>
              </a:rPr>
              <a:t>(</a:t>
            </a:r>
            <a:r>
              <a:rPr lang="fa-IR" sz="1800" dirty="0">
                <a:cs typeface="B Nazanin" pitchFamily="2" charset="-78"/>
              </a:rPr>
              <a:t>وجود دارد و هم در طول زندگي يك فرد و بر حسب شرايط و مقتضيات مراحل رشد رخ مي نمايد</a:t>
            </a:r>
            <a:r>
              <a:rPr lang="en-US" sz="1800" dirty="0">
                <a:cs typeface="B Nazanin" pitchFamily="2" charset="-78"/>
              </a:rPr>
              <a:t>.</a:t>
            </a:r>
          </a:p>
          <a:p>
            <a:endParaRPr lang="fa-IR" sz="1600" dirty="0">
              <a:cs typeface="B Nazanin" pitchFamily="2" charset="-78"/>
            </a:endParaRPr>
          </a:p>
          <a:p>
            <a:pPr marL="0" indent="0">
              <a:buNone/>
            </a:pPr>
            <a:endParaRPr lang="fa-IR" sz="1600" dirty="0"/>
          </a:p>
        </p:txBody>
      </p:sp>
    </p:spTree>
    <p:extLst>
      <p:ext uri="{BB962C8B-B14F-4D97-AF65-F5344CB8AC3E}">
        <p14:creationId xmlns:p14="http://schemas.microsoft.com/office/powerpoint/2010/main" val="3855822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r>
              <a:rPr lang="fa-IR" sz="2000" b="1" i="1" u="sng" dirty="0">
                <a:cs typeface="B Nazanin" pitchFamily="2" charset="-78"/>
              </a:rPr>
              <a:t>2.جايگاه شايستة آدمي در هستي </a:t>
            </a:r>
            <a:endParaRPr lang="en-US" sz="2000" dirty="0">
              <a:cs typeface="B Nazanin" pitchFamily="2" charset="-78"/>
            </a:endParaRPr>
          </a:p>
          <a:p>
            <a:r>
              <a:rPr lang="fa-IR" sz="2000" dirty="0">
                <a:cs typeface="B Nazanin" pitchFamily="2" charset="-78"/>
              </a:rPr>
              <a:t>1.انسـان آفريدة خداست؛ پس غايت زيست انسـاني نمي تواند فارغ از غايت آفرينش باشد و غايت آفرينش انسان، بايد با غايت آفرينش جهان هماهنگ باشد</a:t>
            </a:r>
            <a:r>
              <a:rPr lang="en-US" sz="2000" dirty="0">
                <a:cs typeface="B Nazanin" pitchFamily="2" charset="-78"/>
              </a:rPr>
              <a:t>. </a:t>
            </a:r>
          </a:p>
          <a:p>
            <a:r>
              <a:rPr lang="fa-IR" sz="2000" dirty="0">
                <a:cs typeface="B Nazanin" pitchFamily="2" charset="-78"/>
              </a:rPr>
              <a:t>دســتيابي به غايت هســتي،هدف اساسي آدمي است؛ اما رسيدن به اين هدف، با توجه به نيروي اراده و اختيار در آدمي، مستلزم حرکت تعالي جويانة انسان از مراتب فرودين(مراتب پایین) زندگاني به سوي حق متعال است. اين حرکت، نيازمند تلاش و کوشش مستمر و تعهد نسبت به ارزشهاي متعالي است.</a:t>
            </a:r>
            <a:endParaRPr lang="en-US" sz="2000" dirty="0">
              <a:cs typeface="B Nazanin" pitchFamily="2" charset="-78"/>
            </a:endParaRPr>
          </a:p>
          <a:p>
            <a:r>
              <a:rPr lang="fa-IR" sz="2000" dirty="0">
                <a:cs typeface="B Nazanin" pitchFamily="2" charset="-78"/>
              </a:rPr>
              <a:t>2.قرب الي االله مصداق اتم غايت زندگي انسـان از منظر دين اسـت و تحصيل همة کمالات مقدمة قرب به خدا و انسانيت انسان در گرو رسيدن به مراتب آن است.</a:t>
            </a:r>
            <a:endParaRPr lang="en-US" sz="2000" dirty="0">
              <a:cs typeface="B Nazanin" pitchFamily="2" charset="-78"/>
            </a:endParaRPr>
          </a:p>
          <a:p>
            <a:r>
              <a:rPr lang="fa-IR" sz="2000" dirty="0">
                <a:cs typeface="B Nazanin" pitchFamily="2" charset="-78"/>
              </a:rPr>
              <a:t>مــراد از قرب به خداوند، نزديکي زماني و مکاني آدمی به حضرت حق نيســت؛(نزدیکی به خدا زمانتی و مکانتی است) بلکه مقصود از آن رابط هاي حقيقي بين خدا و انسان است؛ به گونه اي که روح انسان در اثردرک، باور و اعمالي خاص (متناســب با غايت آفرينش خويش و براســاس خواســت و نظام معيار الهی) رابطه اي وجودي وآزادانه(اختياری) با خداي متعال برقرار ســازد و به طور مداوم آن را تشــديد کند و در نتيجۀ ايجاد چنيــن ارتباطي مراتب کمال را در وجود خويش محقق ســازد. اين ارتباط، واقعيتي تکويني، ولي حصول آن(به لحاظ مقدمات) امري اكتسابي و اختياري است. البته اين ارتباط وجودي با خداوند (که كمال مطلق وموجود بي نهايت اســت) امري داراي مراتب و درجات اســت، كه مي تواند به طور مدام تشديد شود يا تنزل یابد.</a:t>
            </a:r>
            <a:endParaRPr lang="en-US" sz="2000" dirty="0">
              <a:cs typeface="B Nazanin" pitchFamily="2" charset="-78"/>
            </a:endParaRPr>
          </a:p>
          <a:p>
            <a:r>
              <a:rPr lang="fa-IR" sz="2000" dirty="0">
                <a:cs typeface="B Nazanin" pitchFamily="2" charset="-78"/>
              </a:rPr>
              <a:t>3.شـرط اصلي قرب الي االله، تحقق توحيد ربوبی در همة مراتب و ابعاد زندگي انسان است</a:t>
            </a:r>
            <a:r>
              <a:rPr lang="en-US" sz="2000" dirty="0">
                <a:cs typeface="B Nazanin" pitchFamily="2" charset="-78"/>
              </a:rPr>
              <a:t>.</a:t>
            </a:r>
          </a:p>
          <a:p>
            <a:endParaRPr lang="fa-IR" sz="2000" dirty="0">
              <a:cs typeface="B Nazanin" pitchFamily="2" charset="-78"/>
            </a:endParaRPr>
          </a:p>
          <a:p>
            <a:pPr marL="0" indent="0">
              <a:buNone/>
            </a:pPr>
            <a:endParaRPr lang="fa-IR" sz="2000" dirty="0"/>
          </a:p>
        </p:txBody>
      </p:sp>
    </p:spTree>
    <p:extLst>
      <p:ext uri="{BB962C8B-B14F-4D97-AF65-F5344CB8AC3E}">
        <p14:creationId xmlns:p14="http://schemas.microsoft.com/office/powerpoint/2010/main" val="2879772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fa-IR" sz="1800" dirty="0">
                <a:cs typeface="B Nazanin" pitchFamily="2" charset="-78"/>
              </a:rPr>
              <a:t>4.</a:t>
            </a:r>
            <a:r>
              <a:rPr lang="fa-IR" sz="1800" b="1" dirty="0">
                <a:cs typeface="B Nazanin" pitchFamily="2" charset="-78"/>
              </a:rPr>
              <a:t> تحقق حيات طيبه بر اسـاس انتخاب و التزام آگاهانه و اختياری نظام معيار ربوبي، تنها راه قرب الي الله است</a:t>
            </a:r>
            <a:r>
              <a:rPr lang="en-US" sz="1800" b="1" dirty="0">
                <a:cs typeface="B Nazanin" pitchFamily="2" charset="-78"/>
              </a:rPr>
              <a:t>.</a:t>
            </a:r>
          </a:p>
          <a:p>
            <a:r>
              <a:rPr lang="fa-IR" sz="2000" dirty="0">
                <a:cs typeface="B Nazanin" pitchFamily="2" charset="-78"/>
              </a:rPr>
              <a:t>5. </a:t>
            </a:r>
            <a:r>
              <a:rPr lang="fa-IR" sz="1800" dirty="0">
                <a:cs typeface="B Nazanin" pitchFamily="2" charset="-78"/>
              </a:rPr>
              <a:t>تحقق </a:t>
            </a:r>
            <a:r>
              <a:rPr lang="fa-IR" sz="1800" b="1" dirty="0">
                <a:cs typeface="B Nazanin" pitchFamily="2" charset="-78"/>
              </a:rPr>
              <a:t>حيات طيبه داراي ابعاد فردي و اجتماعي ودربرگيرندۀ شئون مختلف زندگي آدمی است</a:t>
            </a:r>
            <a:r>
              <a:rPr lang="en-US" sz="1800" b="1" dirty="0">
                <a:cs typeface="B Nazanin" pitchFamily="2" charset="-78"/>
              </a:rPr>
              <a:t>.</a:t>
            </a:r>
          </a:p>
          <a:p>
            <a:r>
              <a:rPr lang="fa-IR" sz="2400" dirty="0">
                <a:cs typeface="B Nazanin" pitchFamily="2" charset="-78"/>
              </a:rPr>
              <a:t>6. مراتـب و ابعاد حيات طيبـه را ميتوان از منظر دينی مصداق همة مفاهيم و ارزشهای ناظر به غايت زندگي انسان،که قابل تحقق درزندگی دنيوی بشرند، دانست</a:t>
            </a:r>
            <a:r>
              <a:rPr lang="en-US" sz="2400" dirty="0">
                <a:cs typeface="B Nazanin" pitchFamily="2" charset="-78"/>
              </a:rPr>
              <a:t>.</a:t>
            </a:r>
          </a:p>
          <a:p>
            <a:r>
              <a:rPr lang="fa-IR" sz="2400" dirty="0">
                <a:cs typeface="B Nazanin" pitchFamily="2" charset="-78"/>
              </a:rPr>
              <a:t>7. یكي از ويژگيهاي مهم حيات طيبه، توازن و اعتدال در ابعاد مختلف است</a:t>
            </a:r>
            <a:r>
              <a:rPr lang="en-US" sz="2400" dirty="0">
                <a:cs typeface="B Nazanin" pitchFamily="2" charset="-78"/>
              </a:rPr>
              <a:t>.</a:t>
            </a:r>
          </a:p>
          <a:p>
            <a:r>
              <a:rPr lang="fa-IR" sz="2400" dirty="0">
                <a:cs typeface="B Nazanin" pitchFamily="2" charset="-78"/>
              </a:rPr>
              <a:t>فرد داراي حيات طيبه، انســاني معتدل اســت، به طوری كه علاوه بر شــكوفايي فطرت الهي، به رشد همه جانبة استعدادهاي طبيعي و تنظيم متعادل عواطف وتمايلات خود بر مبناي نظام معيار اســلامی (به دور از هرگونه افراط و تفريط) دســت يافته اســت و جامعة موصوف به حيات طيبه، يعنــی جامعة صالح نيز در مســير تحقق مفهوم قرآني «امت وســط»، از حد قابل قبولي از همة شــاخصهاي ِ اجتماعی «زندگانی ســالم وطبيعی (و البته تعالی جويانه) انســان»، به طور متوازن</a:t>
            </a:r>
            <a:r>
              <a:rPr lang="en-US" sz="2400" dirty="0">
                <a:cs typeface="B Nazanin" pitchFamily="2" charset="-78"/>
              </a:rPr>
              <a:t>- </a:t>
            </a:r>
            <a:r>
              <a:rPr lang="fa-IR" sz="2400" dirty="0">
                <a:cs typeface="B Nazanin" pitchFamily="2" charset="-78"/>
              </a:rPr>
              <a:t>البته براساس همين نظام معياراسلامی- برخوردار است</a:t>
            </a:r>
            <a:r>
              <a:rPr lang="en-US" sz="2400" dirty="0">
                <a:cs typeface="B Nazanin" pitchFamily="2" charset="-78"/>
              </a:rPr>
              <a:t>.</a:t>
            </a:r>
          </a:p>
          <a:p>
            <a:r>
              <a:rPr lang="fa-IR" sz="2400" dirty="0">
                <a:cs typeface="B Nazanin" pitchFamily="2" charset="-78"/>
              </a:rPr>
              <a:t>8. مهمترين زمينة تحقق حيات طيبه در بعد فردی آن است که هر يک از افراد جامعه، آمادۀ تحقق مراتب حيات طيبه در همة ابعاد شـوند و مؤثرترين بسـتر تحقق حيات طيبه در بعد اجتماعی هم آن است که جامعه به لحاظ حيثيت جمعی خود(روابط و اوصاف متکی برجمع )آمادة تحقق آگاهانه واختياری حيات طيبه شود</a:t>
            </a:r>
            <a:r>
              <a:rPr lang="en-US" sz="2400" dirty="0">
                <a:cs typeface="B Nazanin" pitchFamily="2" charset="-78"/>
              </a:rPr>
              <a:t>.</a:t>
            </a:r>
          </a:p>
          <a:p>
            <a:pPr marL="109728" indent="0">
              <a:buNone/>
            </a:pPr>
            <a:endParaRPr lang="fa-IR" sz="2000" dirty="0">
              <a:cs typeface="B Nazanin" pitchFamily="2" charset="-78"/>
            </a:endParaRPr>
          </a:p>
          <a:p>
            <a:pPr marL="0" indent="0">
              <a:buNone/>
            </a:pPr>
            <a:endParaRPr lang="fa-IR" sz="2400" dirty="0"/>
          </a:p>
        </p:txBody>
      </p:sp>
    </p:spTree>
    <p:extLst>
      <p:ext uri="{BB962C8B-B14F-4D97-AF65-F5344CB8AC3E}">
        <p14:creationId xmlns:p14="http://schemas.microsoft.com/office/powerpoint/2010/main" val="1579475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fa-IR" sz="2000" b="1" i="1" u="sng" dirty="0">
                <a:cs typeface="B Nazanin" pitchFamily="2" charset="-78"/>
              </a:rPr>
              <a:t>3.</a:t>
            </a:r>
            <a:r>
              <a:rPr lang="fa-IR" sz="2000" b="1" u="sng" dirty="0">
                <a:cs typeface="B Nazanin" pitchFamily="2" charset="-78"/>
              </a:rPr>
              <a:t> </a:t>
            </a:r>
            <a:r>
              <a:rPr lang="fa-IR" sz="2000" b="1" i="1" u="sng" dirty="0">
                <a:cs typeface="B Nazanin" pitchFamily="2" charset="-78"/>
              </a:rPr>
              <a:t>چگونگي وصول انسان به جايگاه شايستة خود در هستي</a:t>
            </a:r>
            <a:endParaRPr lang="en-US" sz="2000" b="1" dirty="0">
              <a:cs typeface="B Nazanin" pitchFamily="2" charset="-78"/>
            </a:endParaRPr>
          </a:p>
          <a:p>
            <a:r>
              <a:rPr lang="fa-IR" sz="1800" dirty="0">
                <a:cs typeface="B Nazanin" pitchFamily="2" charset="-78"/>
              </a:rPr>
              <a:t>1. بايد زمينة شـكوفايي فطرت الهي انسـان را فراهم نمود؛ يعني سعی شود تا اين سرمايه ي ارزشمند خداداد، فعليت يابد، تثبيت شود و تعالي پيدا كند</a:t>
            </a:r>
            <a:r>
              <a:rPr lang="en-US" sz="1800" dirty="0">
                <a:cs typeface="B Nazanin" pitchFamily="2" charset="-78"/>
              </a:rPr>
              <a:t>.</a:t>
            </a:r>
          </a:p>
          <a:p>
            <a:r>
              <a:rPr lang="fa-IR" sz="1800" dirty="0">
                <a:cs typeface="B Nazanin" pitchFamily="2" charset="-78"/>
              </a:rPr>
              <a:t>2. بايد زمينة هدايت روند رشد استعدادهاي طبيعي و تنظيم عواطف وتمايلات انسان به گونه ای همه جانبه، متعادل و همسو با شكوفايي فطرت، در جهت غايت زندگی انسان(کمال وجودی او = قرب الي الله) مهيا گردد.</a:t>
            </a:r>
            <a:endParaRPr lang="en-US" sz="1800" dirty="0">
              <a:cs typeface="B Nazanin" pitchFamily="2" charset="-78"/>
            </a:endParaRPr>
          </a:p>
          <a:p>
            <a:r>
              <a:rPr lang="fa-IR" sz="1800" dirty="0">
                <a:cs typeface="B Nazanin" pitchFamily="2" charset="-78"/>
              </a:rPr>
              <a:t>3. بايد در مسـير قرب الي االله، افراد جامعه را جهت تحقق مراتب حيات طيبه در همة ابعاد فردی و اجتماعـی، بـر اسـاس انتخـاب و التزام آگاهانه واختياری نظام معياراسلامی آماده ساخت تا زمينـة اصلـی شکل گيری وپيشرفت مداوم جامعۀ صالح برهمين اساس فراهم شود</a:t>
            </a:r>
            <a:r>
              <a:rPr lang="en-US" sz="1800" dirty="0">
                <a:cs typeface="B Nazanin" pitchFamily="2" charset="-78"/>
              </a:rPr>
              <a:t>.</a:t>
            </a:r>
          </a:p>
          <a:p>
            <a:r>
              <a:rPr lang="fa-IR" sz="1800" dirty="0">
                <a:cs typeface="B Nazanin" pitchFamily="2" charset="-78"/>
              </a:rPr>
              <a:t>4. بايد در راستای تحقق حيات طيبه، زمينه های لازم را جهت تکوين و تعالي پيوستة هويت فردی وجمعی افراد جامعه، به منظور شکل گيری وتحول مداوم جامعه ای صالح براساس نظام معيار اسلامی، فراهم آورد</a:t>
            </a:r>
            <a:r>
              <a:rPr lang="en-US" sz="1800" dirty="0">
                <a:cs typeface="B Nazanin" pitchFamily="2" charset="-78"/>
              </a:rPr>
              <a:t>.</a:t>
            </a:r>
          </a:p>
          <a:p>
            <a:r>
              <a:rPr lang="fa-IR" sz="1800" dirty="0">
                <a:cs typeface="B Nazanin" pitchFamily="2" charset="-78"/>
              </a:rPr>
              <a:t>5. هر انسـان بـراي تأثيرگذاری در روند تکوين و تعالي پيوسـتۀ هويت فردی وجمعـی خويـش بايد موقعيت خود و ديگران را به درسـتی درک کنـد و آن را به طور مداوم براساس انتخاب والتزام آگاهانه و اختياری نظام معيار اسلامی بهبود بخشد</a:t>
            </a:r>
            <a:r>
              <a:rPr lang="en-US" sz="1800" dirty="0">
                <a:cs typeface="B Nazanin" pitchFamily="2" charset="-78"/>
              </a:rPr>
              <a:t>.</a:t>
            </a:r>
          </a:p>
          <a:p>
            <a:r>
              <a:rPr lang="fa-IR" sz="1800" dirty="0">
                <a:cs typeface="B Nazanin" pitchFamily="2" charset="-78"/>
              </a:rPr>
              <a:t>6. هـر انسـان براي درك مناسـب موقعيت خود وديگـران و عمل مداوم براي بهبود آن بر اسـاس نظام معياراسلامی، بايد شايستگي هاي فردی وجمعی لازم را(نظير تعقـل، معرفـت، ايمان، تقوا، انگيزه، توانايی ومهارت جهـت انجام اعمال صالح فردی وجمعی) کسب نمايد</a:t>
            </a:r>
            <a:r>
              <a:rPr lang="en-US" sz="1800" dirty="0">
                <a:cs typeface="B Nazanin" pitchFamily="2" charset="-78"/>
              </a:rPr>
              <a:t>.</a:t>
            </a:r>
          </a:p>
          <a:p>
            <a:r>
              <a:rPr lang="fa-IR" sz="1800" dirty="0">
                <a:cs typeface="B Nazanin" pitchFamily="2" charset="-78"/>
              </a:rPr>
              <a:t>7. بايـد جمعی از افراد  نسـبتا رشـد يافتۀ هر جامعه، بـه منظور هدايت ديگر انسـانها در مسير قرب الي الله، زمينه های اجتماعي وهدفمند تکوين و تعالي پيوستۀ هويت آنها را فراهم آورند تا ايشان با کسب شايستگيهاي فردی وجمعی لازم، جهت درک موقعيت خود و ديگران و عمل مداوم براي اصلاح آن بر اساس نظام معيارربوبی، برای تحقق مراتب حيات طيبه در همة ابعاد آماده شوند</a:t>
            </a:r>
            <a:r>
              <a:rPr lang="en-US" sz="1800" dirty="0">
                <a:cs typeface="B Nazanin" pitchFamily="2" charset="-78"/>
              </a:rPr>
              <a:t>.</a:t>
            </a:r>
          </a:p>
          <a:p>
            <a:pPr marL="109728" indent="0">
              <a:buNone/>
            </a:pPr>
            <a:endParaRPr lang="fa-IR" sz="1800" dirty="0">
              <a:cs typeface="B Nazanin" pitchFamily="2" charset="-78"/>
            </a:endParaRPr>
          </a:p>
          <a:p>
            <a:pPr marL="0" indent="0">
              <a:buNone/>
            </a:pPr>
            <a:endParaRPr lang="fa-IR" sz="1800" dirty="0"/>
          </a:p>
        </p:txBody>
      </p:sp>
    </p:spTree>
    <p:extLst>
      <p:ext uri="{BB962C8B-B14F-4D97-AF65-F5344CB8AC3E}">
        <p14:creationId xmlns:p14="http://schemas.microsoft.com/office/powerpoint/2010/main" val="850297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r>
              <a:rPr lang="fa-IR" sz="3600" b="1" i="1" u="sng" dirty="0">
                <a:cs typeface="B Nazanin" pitchFamily="2" charset="-78"/>
              </a:rPr>
              <a:t>گزاره های مبانی هستی شناختی</a:t>
            </a:r>
            <a:endParaRPr lang="en-US" sz="3600" b="1" dirty="0">
              <a:cs typeface="B Nazanin" pitchFamily="2" charset="-78"/>
            </a:endParaRPr>
          </a:p>
          <a:p>
            <a:r>
              <a:rPr lang="en-US" sz="1800" dirty="0">
                <a:cs typeface="B Nazanin" pitchFamily="2" charset="-78"/>
              </a:rPr>
              <a:t>.1</a:t>
            </a:r>
            <a:r>
              <a:rPr lang="fa-IR" sz="1800" dirty="0">
                <a:cs typeface="B Nazanin" pitchFamily="2" charset="-78"/>
              </a:rPr>
              <a:t>جهان هستي واقعيت دارد؛ ولی هستي به طبيعت منحصر نيست</a:t>
            </a:r>
            <a:r>
              <a:rPr lang="en-US" sz="1800" dirty="0">
                <a:cs typeface="B Nazanin" pitchFamily="2" charset="-78"/>
              </a:rPr>
              <a:t>.</a:t>
            </a:r>
          </a:p>
          <a:p>
            <a:r>
              <a:rPr lang="fa-IR" sz="1800" i="1" dirty="0">
                <a:cs typeface="B Nazanin" pitchFamily="2" charset="-78"/>
              </a:rPr>
              <a:t>2.</a:t>
            </a:r>
            <a:r>
              <a:rPr lang="fa-IR" sz="1800" dirty="0">
                <a:cs typeface="B Nazanin" pitchFamily="2" charset="-78"/>
              </a:rPr>
              <a:t>خداونـد مبدأ و منشـأ جهان و يگانه مالك، مدبّـر و رب حقيقي همة موجودات عالم است</a:t>
            </a:r>
            <a:r>
              <a:rPr lang="en-US" sz="1800" dirty="0">
                <a:cs typeface="B Nazanin" pitchFamily="2" charset="-78"/>
              </a:rPr>
              <a:t>.</a:t>
            </a:r>
          </a:p>
          <a:p>
            <a:r>
              <a:rPr lang="fa-IR" sz="1800" i="1" dirty="0">
                <a:cs typeface="B Nazanin" pitchFamily="2" charset="-78"/>
              </a:rPr>
              <a:t>3.</a:t>
            </a:r>
            <a:r>
              <a:rPr lang="fa-IR" sz="1800" dirty="0">
                <a:cs typeface="B Nazanin" pitchFamily="2" charset="-78"/>
              </a:rPr>
              <a:t> ويژگـي ذاتي جهان موجودات(عالم امـکان)، فقر ونيازمحض به واجب الوجود است. اين فقرذاتي سبب ميشود موجودات نه تنها در پيدايش، بلكه در بقا نيز به ذات غني واجب الوجود به طور ابدي محتاج بمانند</a:t>
            </a:r>
            <a:r>
              <a:rPr lang="en-US" sz="1800" dirty="0">
                <a:cs typeface="B Nazanin" pitchFamily="2" charset="-78"/>
              </a:rPr>
              <a:t>.</a:t>
            </a:r>
          </a:p>
          <a:p>
            <a:r>
              <a:rPr lang="fa-IR" sz="1800" i="1" dirty="0">
                <a:cs typeface="B Nazanin" pitchFamily="2" charset="-78"/>
              </a:rPr>
              <a:t>4.</a:t>
            </a:r>
            <a:r>
              <a:rPr lang="fa-IR" sz="1800" dirty="0">
                <a:cs typeface="B Nazanin" pitchFamily="2" charset="-78"/>
              </a:rPr>
              <a:t> در جهان هستي در عين وحدت، كثرت وجود دارد اما کثرتی غير اصيل که در نهايت به وحدت باز میگردد</a:t>
            </a:r>
            <a:r>
              <a:rPr lang="en-US" sz="1800" dirty="0">
                <a:cs typeface="B Nazanin" pitchFamily="2" charset="-78"/>
              </a:rPr>
              <a:t>.</a:t>
            </a:r>
          </a:p>
          <a:p>
            <a:r>
              <a:rPr lang="fa-IR" sz="1800" i="1" dirty="0">
                <a:cs typeface="B Nazanin" pitchFamily="2" charset="-78"/>
              </a:rPr>
              <a:t>5.</a:t>
            </a:r>
            <a:r>
              <a:rPr lang="fa-IR" sz="1800" dirty="0">
                <a:cs typeface="B Nazanin" pitchFamily="2" charset="-78"/>
              </a:rPr>
              <a:t> آفرينش جهان هستي، غايت مند و خداوند غايت همة موجودات است</a:t>
            </a:r>
            <a:r>
              <a:rPr lang="en-US" sz="1800" dirty="0">
                <a:cs typeface="B Nazanin" pitchFamily="2" charset="-78"/>
              </a:rPr>
              <a:t>.</a:t>
            </a:r>
          </a:p>
          <a:p>
            <a:r>
              <a:rPr lang="fa-IR" sz="1800" i="1" dirty="0">
                <a:cs typeface="B Nazanin" pitchFamily="2" charset="-78"/>
              </a:rPr>
              <a:t>6.</a:t>
            </a:r>
            <a:r>
              <a:rPr lang="fa-IR" sz="1800" dirty="0">
                <a:cs typeface="B Nazanin" pitchFamily="2" charset="-78"/>
              </a:rPr>
              <a:t> خداوند خير بنيادين هسـتي اسـت و همة مـوجـودات عالـم را بـه ســوي كمـال شايسـتة آنها هدايـت ميكنـد. لـذا تمـام مـوجـودات جهـان هسـتـي از هـدايت الهـي برخوردارند</a:t>
            </a:r>
            <a:r>
              <a:rPr lang="en-US" sz="1800" dirty="0">
                <a:cs typeface="B Nazanin" pitchFamily="2" charset="-78"/>
              </a:rPr>
              <a:t>.</a:t>
            </a:r>
          </a:p>
          <a:p>
            <a:r>
              <a:rPr lang="fa-IR" sz="1800" i="1" dirty="0">
                <a:cs typeface="B Nazanin" pitchFamily="2" charset="-78"/>
              </a:rPr>
              <a:t>7.</a:t>
            </a:r>
            <a:r>
              <a:rPr lang="fa-IR" sz="1800" dirty="0">
                <a:cs typeface="B Nazanin" pitchFamily="2" charset="-78"/>
              </a:rPr>
              <a:t> جهـان آفرينش از نظام احسـن برخوردار و اراده و سـنـن الهـي بـر جهـان هستـی حاكم است</a:t>
            </a:r>
            <a:r>
              <a:rPr lang="en-US" sz="1800" dirty="0">
                <a:cs typeface="B Nazanin" pitchFamily="2" charset="-78"/>
              </a:rPr>
              <a:t>.</a:t>
            </a:r>
          </a:p>
          <a:p>
            <a:r>
              <a:rPr lang="fa-IR" sz="1800" i="1" dirty="0">
                <a:cs typeface="B Nazanin" pitchFamily="2" charset="-78"/>
              </a:rPr>
              <a:t>8. </a:t>
            </a:r>
            <a:r>
              <a:rPr lang="fa-IR" sz="1800" dirty="0">
                <a:cs typeface="B Nazanin" pitchFamily="2" charset="-78"/>
              </a:rPr>
              <a:t>نظام علت و معلول و سبب و مسبب بر جهان هستی حاکم است.</a:t>
            </a:r>
            <a:endParaRPr lang="en-US" sz="1800" dirty="0">
              <a:cs typeface="B Nazanin" pitchFamily="2" charset="-78"/>
            </a:endParaRPr>
          </a:p>
          <a:p>
            <a:r>
              <a:rPr lang="fa-IR" sz="1800" dirty="0">
                <a:cs typeface="B Nazanin" pitchFamily="2" charset="-78"/>
              </a:rPr>
              <a:t>9. جهان آفرينش دارای نظامی يک پارچه اسـت سراسـر آن آيت و نشـانة علم و قدرت و حكمت و مهر نامتناهي خداوند است.</a:t>
            </a:r>
            <a:endParaRPr lang="en-US" sz="1800" dirty="0">
              <a:cs typeface="B Nazanin" pitchFamily="2" charset="-78"/>
            </a:endParaRPr>
          </a:p>
          <a:p>
            <a:r>
              <a:rPr lang="fa-IR" sz="1800" dirty="0">
                <a:cs typeface="B Nazanin" pitchFamily="2" charset="-78"/>
              </a:rPr>
              <a:t>10. عالـم ماده و همة موجودات وابسـته به آن وجـود تدريجی و در زمان دارند و همواره در حال شدن و دگرگوني و حركت مداوم اند</a:t>
            </a:r>
            <a:r>
              <a:rPr lang="en-US" sz="1800" dirty="0">
                <a:cs typeface="B Nazanin" pitchFamily="2" charset="-78"/>
              </a:rPr>
              <a:t>.</a:t>
            </a:r>
          </a:p>
          <a:p>
            <a:r>
              <a:rPr lang="fa-IR" sz="1800" dirty="0">
                <a:cs typeface="B Nazanin" pitchFamily="2" charset="-78"/>
              </a:rPr>
              <a:t>11. جهان طبيعت و همة واقعيتهاي آن، اموری در حال تزاحم، محدود، پايان پذير و فنا شدني هستند.</a:t>
            </a:r>
            <a:endParaRPr lang="en-US" sz="1800" dirty="0">
              <a:cs typeface="B Nazanin" pitchFamily="2" charset="-78"/>
            </a:endParaRPr>
          </a:p>
          <a:p>
            <a:pPr marL="0" indent="0">
              <a:buNone/>
            </a:pPr>
            <a:endParaRPr lang="fa-IR" sz="1800" dirty="0">
              <a:cs typeface="B Nazanin" pitchFamily="2" charset="-78"/>
            </a:endParaRPr>
          </a:p>
        </p:txBody>
      </p:sp>
    </p:spTree>
    <p:extLst>
      <p:ext uri="{BB962C8B-B14F-4D97-AF65-F5344CB8AC3E}">
        <p14:creationId xmlns:p14="http://schemas.microsoft.com/office/powerpoint/2010/main" val="3923526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r>
              <a:rPr lang="fa-IR" sz="2000" b="1" i="1" u="sng" dirty="0">
                <a:cs typeface="B Nazanin" pitchFamily="2" charset="-78"/>
              </a:rPr>
              <a:t>گزاره های مبانی انسان شناختی</a:t>
            </a:r>
            <a:endParaRPr lang="en-US" sz="2000" b="1" dirty="0">
              <a:cs typeface="B Nazanin" pitchFamily="2" charset="-78"/>
            </a:endParaRPr>
          </a:p>
          <a:p>
            <a:pPr lvl="0"/>
            <a:r>
              <a:rPr lang="fa-IR" sz="1600" dirty="0">
                <a:cs typeface="B Nazanin" pitchFamily="2" charset="-78"/>
              </a:rPr>
              <a:t>1.انسان موجودي است مرکب از جسم و روح: دو حيثيت در هم تنيده و مرتبط</a:t>
            </a:r>
            <a:r>
              <a:rPr lang="en-US" sz="1600" dirty="0">
                <a:cs typeface="B Nazanin" pitchFamily="2" charset="-78"/>
              </a:rPr>
              <a:t>.</a:t>
            </a:r>
            <a:r>
              <a:rPr lang="fa-IR" sz="1600" dirty="0">
                <a:cs typeface="B Nazanin" pitchFamily="2" charset="-78"/>
              </a:rPr>
              <a:t>" وجود انسان، توأمان دو جنبة مادي و غيرمادي دارد: هم جسم و كالبد دارد ؛هم روح.اما انسان از دو حقيقت بيگانه تركيب نشده است و اين روح از آن بدن بيگانه نيست بلکه به رغم تفاوت های  اساسي، ميانشان ارتباطي وثيق برقرار است و به شكلي متقابل از هم تأثير مي پذيرند. در حقيقت بدن و روح مراتب يک وجود شخصي واحد و متصل به هم اند و اين دو وجه ودو جنبة وجودانسان،بر هم تأثیر و تأثر مداوم و متقابل دارند."</a:t>
            </a:r>
            <a:endParaRPr lang="en-US" sz="1600" dirty="0">
              <a:cs typeface="B Nazanin" pitchFamily="2" charset="-78"/>
            </a:endParaRPr>
          </a:p>
          <a:p>
            <a:pPr lvl="0"/>
            <a:r>
              <a:rPr lang="fa-IR" sz="1600" dirty="0">
                <a:cs typeface="B Nazanin" pitchFamily="2" charset="-78"/>
              </a:rPr>
              <a:t>2.حقيقت انسان، روح اوست و كمال و جاودانگي آدمـي بـه كمـال و بقـاي روح مربوط مي شود.حقيقت انســان از آن جهت كه انســان اســت همان روح اوســت،که امری غیر مادی(مجرد از خصوصيات ماده) و باقي (فناناپذير) اســت. مخاطب خداوند روح و نفس انســان اســت، كه از امر خداوند نشئت گرفته و حياتش پس از مرگ در عالم برزخ و آخرت تداوم مي يابد. از اينرو، كمال حقيقي بشر، به تكامل همين جنبه از وجود باز مي گردد</a:t>
            </a:r>
            <a:r>
              <a:rPr lang="en-US" sz="1600" dirty="0">
                <a:cs typeface="B Nazanin" pitchFamily="2" charset="-78"/>
              </a:rPr>
              <a:t>.</a:t>
            </a:r>
          </a:p>
          <a:p>
            <a:pPr lvl="0"/>
            <a:r>
              <a:rPr lang="fa-IR" sz="1600" dirty="0">
                <a:cs typeface="B Nazanin" pitchFamily="2" charset="-78"/>
              </a:rPr>
              <a:t>3.انسـان فطرتي الهي دارد كه قابل فعليت يافتن و شـكوفايي يا فراموش شدن است</a:t>
            </a:r>
            <a:r>
              <a:rPr lang="en-US" sz="1600" dirty="0">
                <a:cs typeface="B Nazanin" pitchFamily="2" charset="-78"/>
              </a:rPr>
              <a:t>.</a:t>
            </a:r>
          </a:p>
          <a:p>
            <a:r>
              <a:rPr lang="fa-IR" sz="1600" dirty="0">
                <a:cs typeface="B Nazanin" pitchFamily="2" charset="-78"/>
              </a:rPr>
              <a:t>4.انسـان بر حسب فطرت و آفرينش، جوياي همة مراتب كمال (تا حد بي نهايت</a:t>
            </a:r>
            <a:r>
              <a:rPr lang="en-US" sz="1600" dirty="0">
                <a:cs typeface="B Nazanin" pitchFamily="2" charset="-78"/>
              </a:rPr>
              <a:t>( </a:t>
            </a:r>
            <a:r>
              <a:rPr lang="fa-IR" sz="1600" dirty="0">
                <a:cs typeface="B Nazanin" pitchFamily="2" charset="-78"/>
              </a:rPr>
              <a:t>است.</a:t>
            </a:r>
            <a:endParaRPr lang="en-US" sz="1600" dirty="0">
              <a:cs typeface="B Nazanin" pitchFamily="2" charset="-78"/>
            </a:endParaRPr>
          </a:p>
          <a:p>
            <a:r>
              <a:rPr lang="fa-IR" sz="1600" dirty="0">
                <a:cs typeface="B Nazanin" pitchFamily="2" charset="-78"/>
              </a:rPr>
              <a:t>5. آفرينش انسان، هدفمند و در هماهنگي كامل با غايت هستي است.</a:t>
            </a:r>
            <a:endParaRPr lang="en-US" sz="1600" dirty="0">
              <a:cs typeface="B Nazanin" pitchFamily="2" charset="-78"/>
            </a:endParaRPr>
          </a:p>
          <a:p>
            <a:r>
              <a:rPr lang="fa-IR" sz="1600" dirty="0">
                <a:cs typeface="B Nazanin" pitchFamily="2" charset="-78"/>
              </a:rPr>
              <a:t>6. سنتهاي الهي بر زندگي انسان حاكم است</a:t>
            </a:r>
            <a:r>
              <a:rPr lang="en-US" sz="1600" dirty="0">
                <a:cs typeface="B Nazanin" pitchFamily="2" charset="-78"/>
              </a:rPr>
              <a:t>.</a:t>
            </a:r>
          </a:p>
          <a:p>
            <a:r>
              <a:rPr lang="fa-IR" sz="1600" dirty="0">
                <a:cs typeface="B Nazanin" pitchFamily="2" charset="-78"/>
              </a:rPr>
              <a:t>7. انسان هم كرامت ذاتي دارد و هم می تواند كرامتی اكتسابـي به دست آورد و لـذا اين قابليت را دارد که خليفة خدا در روی زمين باشد</a:t>
            </a:r>
            <a:r>
              <a:rPr lang="en-US" sz="1600" dirty="0">
                <a:cs typeface="B Nazanin" pitchFamily="2" charset="-78"/>
              </a:rPr>
              <a:t>.</a:t>
            </a:r>
          </a:p>
          <a:p>
            <a:r>
              <a:rPr lang="fa-IR" sz="1600" dirty="0">
                <a:cs typeface="B Nazanin" pitchFamily="2" charset="-78"/>
              </a:rPr>
              <a:t>8. همة انسانها، برحسب آفرينش برابرند واز حقوق وتكاليف عادلانه برخوردارند</a:t>
            </a:r>
            <a:r>
              <a:rPr lang="en-US" sz="1600" dirty="0">
                <a:cs typeface="B Nazanin" pitchFamily="2" charset="-78"/>
              </a:rPr>
              <a:t>.</a:t>
            </a:r>
          </a:p>
          <a:p>
            <a:r>
              <a:rPr lang="fa-IR" sz="1600" dirty="0">
                <a:cs typeface="B Nazanin" pitchFamily="2" charset="-78"/>
              </a:rPr>
              <a:t>9. خداوند توانايي ويژه اي به نام عقل و خرد به انسان ارزاني داشته است</a:t>
            </a:r>
            <a:r>
              <a:rPr lang="en-US" sz="1600" dirty="0">
                <a:cs typeface="B Nazanin" pitchFamily="2" charset="-78"/>
              </a:rPr>
              <a:t>.</a:t>
            </a:r>
          </a:p>
          <a:p>
            <a:r>
              <a:rPr lang="fa-IR" sz="1600" dirty="0">
                <a:cs typeface="B Nazanin" pitchFamily="2" charset="-78"/>
              </a:rPr>
              <a:t>10. انسـان موجودي آزاد و صـاحب اختيـار اسـت که ايــن آزادي واختيـار را خـدا به او داده است</a:t>
            </a:r>
            <a:r>
              <a:rPr lang="en-US" sz="1600" dirty="0">
                <a:cs typeface="B Nazanin" pitchFamily="2" charset="-78"/>
              </a:rPr>
              <a:t>.</a:t>
            </a:r>
          </a:p>
          <a:p>
            <a:r>
              <a:rPr lang="fa-IR" sz="1600" dirty="0">
                <a:cs typeface="B Nazanin" pitchFamily="2" charset="-78"/>
              </a:rPr>
              <a:t>11. انسـان موجـودي اسـت داراي اسـتعـدادهـاي طبيعـي متنــوع و عواطف وتمايلات گوناگون که می توانند در هر جهت (مثبت يا منفی) فعليت يابند و تأثيرگذار باشند</a:t>
            </a:r>
            <a:r>
              <a:rPr lang="en-US" sz="1600" dirty="0">
                <a:cs typeface="B Nazanin" pitchFamily="2" charset="-78"/>
              </a:rPr>
              <a:t>.</a:t>
            </a:r>
          </a:p>
          <a:p>
            <a:pPr marL="0" indent="0">
              <a:buNone/>
            </a:pPr>
            <a:endParaRPr lang="fa-IR" sz="1600" dirty="0"/>
          </a:p>
        </p:txBody>
      </p:sp>
    </p:spTree>
    <p:extLst>
      <p:ext uri="{BB962C8B-B14F-4D97-AF65-F5344CB8AC3E}">
        <p14:creationId xmlns:p14="http://schemas.microsoft.com/office/powerpoint/2010/main" val="3132563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fa-IR" sz="1600" dirty="0">
                <a:cs typeface="B Nazanin" pitchFamily="2" charset="-78"/>
              </a:rPr>
              <a:t>12. انسانها،ضمن داشتن طبيعت وفطرت مشترك، داراي خصوصيات متفاوت اند</a:t>
            </a:r>
            <a:r>
              <a:rPr lang="en-US" sz="1600" dirty="0">
                <a:cs typeface="B Nazanin" pitchFamily="2" charset="-78"/>
              </a:rPr>
              <a:t>.</a:t>
            </a:r>
          </a:p>
          <a:p>
            <a:r>
              <a:rPr lang="fa-IR" sz="1600" dirty="0">
                <a:cs typeface="B Nazanin" pitchFamily="2" charset="-78"/>
              </a:rPr>
              <a:t>13. وجود انسان همواره در حال شدن، حركت و دگرگوني است</a:t>
            </a:r>
            <a:r>
              <a:rPr lang="en-US" sz="1600" dirty="0">
                <a:cs typeface="B Nazanin" pitchFamily="2" charset="-78"/>
              </a:rPr>
              <a:t>.</a:t>
            </a:r>
          </a:p>
          <a:p>
            <a:r>
              <a:rPr lang="fa-IR" sz="1600" dirty="0">
                <a:cs typeface="B Nazanin" pitchFamily="2" charset="-78"/>
              </a:rPr>
              <a:t>14. انسان همواره در «موقعيت» است و مي تواند آن را درك كند و تغيير دهد</a:t>
            </a:r>
            <a:r>
              <a:rPr lang="en-US" sz="1600" dirty="0">
                <a:cs typeface="B Nazanin" pitchFamily="2" charset="-78"/>
              </a:rPr>
              <a:t>.</a:t>
            </a:r>
          </a:p>
          <a:p>
            <a:r>
              <a:rPr lang="fa-IR" sz="1600" dirty="0">
                <a:cs typeface="B Nazanin" pitchFamily="2" charset="-78"/>
              </a:rPr>
              <a:t>15. انسـان در عين برخورداري از استعدادهاي فراوان، داراي انواع محدوديت ها و مواجه با بسياری از تهديدهای بيرونی ودرونی ا ست</a:t>
            </a:r>
            <a:r>
              <a:rPr lang="en-US" sz="1600" dirty="0">
                <a:cs typeface="B Nazanin" pitchFamily="2" charset="-78"/>
              </a:rPr>
              <a:t>.</a:t>
            </a:r>
          </a:p>
          <a:p>
            <a:r>
              <a:rPr lang="fa-IR" sz="1600" dirty="0">
                <a:cs typeface="B Nazanin" pitchFamily="2" charset="-78"/>
              </a:rPr>
              <a:t>16. انسـان موجودي اجتماعی اسـت. لــذا هم وجـود آدمــی تاحـدي قابـل تـوجه از شـرايط اجتماع تأثيـر مي پذيرد وهم می تواند با توسـعة وجودی خويش، با ديگران ارتباط برقرار کند و اجتماع را تحت تأثير خود قرار دهد</a:t>
            </a:r>
            <a:r>
              <a:rPr lang="en-US" sz="1600" dirty="0">
                <a:cs typeface="B Nazanin" pitchFamily="2" charset="-78"/>
              </a:rPr>
              <a:t>.</a:t>
            </a:r>
          </a:p>
          <a:p>
            <a:r>
              <a:rPr lang="fa-IR" sz="1600" dirty="0">
                <a:cs typeface="B Nazanin" pitchFamily="2" charset="-78"/>
              </a:rPr>
              <a:t>17. آدمی درتكوين وتحول هويت ناتمام وپوياي خود، نقش اساسي دارد. معرفت، باور، ميل، اراده، عمل (فردی وجمعی) مداوم ودر نتيجه کسـب صفات و توانمندی هاو مهارتها، عناصر اصلي تكوين و تحول هويت انسان اند</a:t>
            </a:r>
            <a:r>
              <a:rPr lang="en-US" sz="1600" dirty="0">
                <a:cs typeface="B Nazanin" pitchFamily="2" charset="-78"/>
              </a:rPr>
              <a:t>.</a:t>
            </a:r>
          </a:p>
          <a:p>
            <a:r>
              <a:rPr lang="fa-IR" sz="1600" dirty="0">
                <a:cs typeface="B Nazanin" pitchFamily="2" charset="-78"/>
              </a:rPr>
              <a:t>18. هويت دو وجه فردي و جمعي دارد و در انواع و جنبه هاي مختلف قابل تحقق است</a:t>
            </a:r>
            <a:r>
              <a:rPr lang="en-US" sz="1600" dirty="0">
                <a:cs typeface="B Nazanin" pitchFamily="2" charset="-78"/>
              </a:rPr>
              <a:t>.</a:t>
            </a:r>
          </a:p>
          <a:p>
            <a:r>
              <a:rPr lang="fa-IR" sz="1600" dirty="0">
                <a:cs typeface="B Nazanin" pitchFamily="2" charset="-78"/>
              </a:rPr>
              <a:t>19. انسـان موجودي مكلف است و نسبت به انجام تكاليف خود، نخست در برابر خداوند و سپس در برابر خويشتن وديگران مسئوليت دارد</a:t>
            </a:r>
            <a:r>
              <a:rPr lang="en-US" sz="1600" dirty="0">
                <a:cs typeface="B Nazanin" pitchFamily="2" charset="-78"/>
              </a:rPr>
              <a:t>.</a:t>
            </a:r>
          </a:p>
          <a:p>
            <a:r>
              <a:rPr lang="fa-IR" sz="1600" dirty="0">
                <a:cs typeface="B Nazanin" pitchFamily="2" charset="-78"/>
              </a:rPr>
              <a:t>20. آدمـی براي نقش آفريني در روند تكويـن و تحول هويت خويش به دليل وجود تهديدهاي بيروني و دروني، نيازمند استعانت از خدای متعال وبهره مندی از راهنمايی ومساعدت انسانهای رشد يافته است</a:t>
            </a:r>
            <a:r>
              <a:rPr lang="en-US" sz="1600" dirty="0">
                <a:cs typeface="B Nazanin" pitchFamily="2" charset="-78"/>
              </a:rPr>
              <a:t>.</a:t>
            </a:r>
          </a:p>
          <a:p>
            <a:r>
              <a:rPr lang="fa-IR" sz="1600" dirty="0">
                <a:cs typeface="B Nazanin" pitchFamily="2" charset="-78"/>
              </a:rPr>
              <a:t>21. خداوند، که مربی حقيقی آدميان است، همواره مصاديقی از انسان كامل را، به مثابة والاترين اسـوه های آدمي در مسـير هدايت آنان قـرار داده و میدهد تا روند تکوين وتعالی هويت شـان، با معرفت به اين مصاديق و تولا وتأسـی به ايشان، به وجه مطلوب، صورت پذيرد.</a:t>
            </a:r>
            <a:endParaRPr lang="en-US" sz="1600" dirty="0">
              <a:cs typeface="B Nazanin" pitchFamily="2" charset="-78"/>
            </a:endParaRPr>
          </a:p>
          <a:p>
            <a:r>
              <a:rPr lang="fa-IR" sz="1600" dirty="0">
                <a:cs typeface="B Nazanin" pitchFamily="2" charset="-78"/>
              </a:rPr>
              <a:t>22. برای انسان بعد از اين دنيا، حياتي بي پايان و ابدي شروع می شود كه سراسر زندگي واقعي(و حقیقی تجربه خود نویسنده) اسـت. اما سرنوشت هركس در اين  زندگي جاودانه و حقيقی، با معرفت، انتخـاب و عمل اختياری خود او و در نتيجه با تکوين و تحول هويت وی در همين دنيا  رقم مي خورد</a:t>
            </a:r>
            <a:r>
              <a:rPr lang="en-US" sz="1600" dirty="0">
                <a:cs typeface="B Nazanin" pitchFamily="2" charset="-78"/>
              </a:rPr>
              <a:t>.</a:t>
            </a:r>
          </a:p>
          <a:p>
            <a:pPr marL="0" indent="0">
              <a:buNone/>
            </a:pPr>
            <a:endParaRPr lang="fa-IR" sz="1600" dirty="0"/>
          </a:p>
        </p:txBody>
      </p:sp>
    </p:spTree>
    <p:extLst>
      <p:ext uri="{BB962C8B-B14F-4D97-AF65-F5344CB8AC3E}">
        <p14:creationId xmlns:p14="http://schemas.microsoft.com/office/powerpoint/2010/main" val="2836394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r>
              <a:rPr lang="fa-IR" sz="2800" b="1" i="1" dirty="0">
                <a:cs typeface="B Nazanin" pitchFamily="2" charset="-78"/>
              </a:rPr>
              <a:t>گزاره های مبانی معرفت شناختی</a:t>
            </a:r>
            <a:endParaRPr lang="en-US" sz="2800" b="1" dirty="0">
              <a:cs typeface="B Nazanin" pitchFamily="2" charset="-78"/>
            </a:endParaRPr>
          </a:p>
          <a:p>
            <a:pPr lvl="0"/>
            <a:r>
              <a:rPr lang="fa-IR" sz="1600" dirty="0">
                <a:cs typeface="B Nazanin" pitchFamily="2" charset="-78"/>
              </a:rPr>
              <a:t>1.انسـان نسـبت به شـناخت هسـتي و درك موقعيت خود وديگران در هسـتي توانايي دارد.</a:t>
            </a:r>
            <a:endParaRPr lang="en-US" sz="1600" dirty="0">
              <a:cs typeface="B Nazanin" pitchFamily="2" charset="-78"/>
            </a:endParaRPr>
          </a:p>
          <a:p>
            <a:r>
              <a:rPr lang="fa-IR" sz="1600" dirty="0">
                <a:cs typeface="B Nazanin" pitchFamily="2" charset="-78"/>
              </a:rPr>
              <a:t>2.علم انسـان داراي اقسـام حقيقي و اعتباري اسـت و مراتب و سطوح مختلف دارد</a:t>
            </a:r>
            <a:r>
              <a:rPr lang="en-US" sz="1600" dirty="0">
                <a:cs typeface="B Nazanin" pitchFamily="2" charset="-78"/>
              </a:rPr>
              <a:t>.</a:t>
            </a:r>
          </a:p>
          <a:p>
            <a:r>
              <a:rPr lang="fa-IR" sz="1600" dirty="0">
                <a:cs typeface="B Nazanin" pitchFamily="2" charset="-78"/>
              </a:rPr>
              <a:t>3. معيار اعتبار علم، مطابقت با مراتب گوناگون واقعيت (نفس الأمر) است</a:t>
            </a:r>
            <a:r>
              <a:rPr lang="en-US" sz="1600" dirty="0">
                <a:cs typeface="B Nazanin" pitchFamily="2" charset="-78"/>
              </a:rPr>
              <a:t>.</a:t>
            </a:r>
          </a:p>
          <a:p>
            <a:r>
              <a:rPr lang="fa-IR" sz="1600" dirty="0">
                <a:cs typeface="B Nazanin" pitchFamily="2" charset="-78"/>
              </a:rPr>
              <a:t>4. علم در عين کشـف از واقع (از منظر معلوم)، محصول خلاقيت و ابداع نفسانی </a:t>
            </a:r>
            <a:r>
              <a:rPr lang="en-US" sz="1600" dirty="0">
                <a:cs typeface="B Nazanin" pitchFamily="2" charset="-78"/>
              </a:rPr>
              <a:t>)</a:t>
            </a:r>
            <a:r>
              <a:rPr lang="fa-IR" sz="1600" dirty="0">
                <a:cs typeface="B Nazanin" pitchFamily="2" charset="-78"/>
              </a:rPr>
              <a:t>از منظر عالم) است</a:t>
            </a:r>
            <a:r>
              <a:rPr lang="en-US" sz="1600" dirty="0">
                <a:cs typeface="B Nazanin" pitchFamily="2" charset="-78"/>
              </a:rPr>
              <a:t>.</a:t>
            </a:r>
          </a:p>
          <a:p>
            <a:r>
              <a:rPr lang="fa-IR" sz="1600" dirty="0">
                <a:cs typeface="B Nazanin" pitchFamily="2" charset="-78"/>
              </a:rPr>
              <a:t>5. علم در عين ثبات (از منظر معلوم)، داراي ويژگي پويايي(از منظر عالم) است</a:t>
            </a:r>
            <a:r>
              <a:rPr lang="en-US" sz="1600" dirty="0">
                <a:cs typeface="B Nazanin" pitchFamily="2" charset="-78"/>
              </a:rPr>
              <a:t>.</a:t>
            </a:r>
          </a:p>
          <a:p>
            <a:r>
              <a:rPr lang="fa-IR" sz="1600" dirty="0">
                <a:cs typeface="B Nazanin" pitchFamily="2" charset="-78"/>
              </a:rPr>
              <a:t>6. آدمـي منابع وابزار شـناخت متعـددی در اختيار دارد که  مکمـل يکديگرند و براي شـناخت منسجم و جامع واقعيات وحقايق جهان بايد از همة آنها بهره گرفت و نمي توان از برخي به نفع ديگري دست برداشت</a:t>
            </a:r>
            <a:r>
              <a:rPr lang="en-US" sz="1600" dirty="0">
                <a:cs typeface="B Nazanin" pitchFamily="2" charset="-78"/>
              </a:rPr>
              <a:t>.</a:t>
            </a:r>
          </a:p>
          <a:p>
            <a:r>
              <a:rPr lang="fa-IR" sz="1600" dirty="0">
                <a:cs typeface="B Nazanin" pitchFamily="2" charset="-78"/>
              </a:rPr>
              <a:t>اهم راهها و ابزارهاي گوناگون انســان براي دســت يابي به معرفت عبارت اند از حواس (دروني و بيروني)، عقل، شهود و مکاشفه، وحي و الهام</a:t>
            </a:r>
            <a:r>
              <a:rPr lang="en-US" sz="1600" dirty="0">
                <a:cs typeface="B Nazanin" pitchFamily="2" charset="-78"/>
              </a:rPr>
              <a:t>.</a:t>
            </a:r>
          </a:p>
          <a:p>
            <a:r>
              <a:rPr lang="fa-IR" sz="1600" dirty="0">
                <a:cs typeface="B Nazanin" pitchFamily="2" charset="-78"/>
              </a:rPr>
              <a:t>7. انسـان هم در مقام نظر و هم در عرصة عمل، از توانايي تعقل (عقل ورزي)، که در شناخت حقيقت هستي و كسب  سعادت جاويد نقش اساسي دارد، برخوردار است</a:t>
            </a:r>
            <a:r>
              <a:rPr lang="en-US" sz="1600" dirty="0">
                <a:cs typeface="B Nazanin" pitchFamily="2" charset="-78"/>
              </a:rPr>
              <a:t>.</a:t>
            </a:r>
          </a:p>
          <a:p>
            <a:r>
              <a:rPr lang="fa-IR" sz="1600" dirty="0">
                <a:cs typeface="B Nazanin" pitchFamily="2" charset="-78"/>
              </a:rPr>
              <a:t>8. شناخت آدمي با موانع و محدوديت هايي همراه است</a:t>
            </a:r>
            <a:r>
              <a:rPr lang="en-US" sz="1600" dirty="0">
                <a:cs typeface="B Nazanin" pitchFamily="2" charset="-78"/>
              </a:rPr>
              <a:t>.</a:t>
            </a:r>
          </a:p>
          <a:p>
            <a:r>
              <a:rPr lang="fa-IR" sz="1600" dirty="0">
                <a:cs typeface="B Nazanin" pitchFamily="2" charset="-78"/>
              </a:rPr>
              <a:t>انسان قادر است به كمك قواي شناختي،دامنة شناخت خودرا از محسوس به نامحسوس گسترش دهد وهر دو لايـة هســتي (شــهود و غيب) و برخی از امور فـراتـر از زمـان و مکـان را بشنـاسـد؛ ولـي در عيـن حـال، محدوديت هايي براي اين توانايي بشر متصور است: از يكسو، فرايند شناخت حصولی جهان هستی در مقام کشف، به قدر طاقت فرد عالم و متناسب با محدوديت های فکری و تاريخی محيط بر او صورت مي گيرد و لذا هر انساني به قدر توان و استعداد وميزان تلاش وخلاقيت فکری خود از اين معارف بيكران بهره مي گيرد. همچنان که عقل بشر، با توجه به محدوديت های ذاتی خويش، قادر نيست كه به بعضی از حقائق هستي (نظير درك كنه ذات اقدس الهي و واقعيات جهان ماوراء الطبيعه) پي ببرد</a:t>
            </a:r>
            <a:r>
              <a:rPr lang="en-US" sz="1600" dirty="0">
                <a:cs typeface="B Nazanin" pitchFamily="2" charset="-78"/>
              </a:rPr>
              <a:t>.</a:t>
            </a:r>
          </a:p>
          <a:p>
            <a:pPr marL="109728" indent="0">
              <a:buNone/>
            </a:pPr>
            <a:endParaRPr lang="fa-IR" sz="1600" dirty="0">
              <a:cs typeface="B Nazanin" pitchFamily="2" charset="-78"/>
            </a:endParaRPr>
          </a:p>
          <a:p>
            <a:pPr marL="0" indent="0">
              <a:buNone/>
            </a:pPr>
            <a:endParaRPr lang="fa-IR" sz="1600" dirty="0"/>
          </a:p>
        </p:txBody>
      </p:sp>
    </p:spTree>
    <p:extLst>
      <p:ext uri="{BB962C8B-B14F-4D97-AF65-F5344CB8AC3E}">
        <p14:creationId xmlns:p14="http://schemas.microsoft.com/office/powerpoint/2010/main" val="3085295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r>
              <a:rPr lang="fa-IR" sz="3600" b="1" i="1" u="sng" dirty="0">
                <a:cs typeface="B Nazanin" pitchFamily="2" charset="-78"/>
              </a:rPr>
              <a:t>مبانی ارزش شناختی</a:t>
            </a:r>
            <a:endParaRPr lang="en-US" sz="3600" b="1" dirty="0">
              <a:cs typeface="B Nazanin" pitchFamily="2" charset="-78"/>
            </a:endParaRPr>
          </a:p>
          <a:p>
            <a:r>
              <a:rPr lang="fa-IR" sz="1600" dirty="0">
                <a:cs typeface="B Nazanin" pitchFamily="2" charset="-78"/>
              </a:rPr>
              <a:t>ارزشها همان اصول، هنجارهاي بنيادين، آرمانها، معيارها و قوانين زندگي اسـت که رفتار ما را جهت دهي مي کند و يا در تصميم گيريها نقطة اتکاي ذهن ماسـت و يا اين که مرجع داوري ها يمان در باب عقايد و رفتارهاست و بالأخره به انسجام دروني و فردي و هويت شخصي مان گره خورده است.</a:t>
            </a:r>
            <a:endParaRPr lang="en-US" sz="1600" dirty="0">
              <a:cs typeface="B Nazanin" pitchFamily="2" charset="-78"/>
            </a:endParaRPr>
          </a:p>
          <a:p>
            <a:pPr lvl="0"/>
            <a:r>
              <a:rPr lang="fa-IR" sz="1600" dirty="0">
                <a:cs typeface="B Nazanin" pitchFamily="2" charset="-78"/>
              </a:rPr>
              <a:t>1.اعتبـارارزشهاي حقيقي بـر واقعيت هاي مربوط به عمل آدمي ونتايج آن تكيه دارد</a:t>
            </a:r>
            <a:r>
              <a:rPr lang="en-US" sz="1600" dirty="0">
                <a:cs typeface="B Nazanin" pitchFamily="2" charset="-78"/>
              </a:rPr>
              <a:t>.</a:t>
            </a:r>
          </a:p>
          <a:p>
            <a:r>
              <a:rPr lang="fa-IR" sz="1600" dirty="0">
                <a:cs typeface="B Nazanin" pitchFamily="2" charset="-78"/>
              </a:rPr>
              <a:t>2.اعتبـارارزشهـا هـم از طريق «عقل وفطرت انساني» و هم با مراجعه به«نظام معيار دينی» معلوم مي گردد</a:t>
            </a:r>
            <a:r>
              <a:rPr lang="en-US" sz="1600" dirty="0">
                <a:cs typeface="B Nazanin" pitchFamily="2" charset="-78"/>
              </a:rPr>
              <a:t>.</a:t>
            </a:r>
          </a:p>
          <a:p>
            <a:r>
              <a:rPr lang="fa-IR" sz="1600" dirty="0">
                <a:cs typeface="B Nazanin" pitchFamily="2" charset="-78"/>
              </a:rPr>
              <a:t>3. ارزشها انواع و مراتب مختلف دارند و به شـکل سلسله مراتبي با غايت اصيل زندگي آدمی -يعنی قرب الی االله- ارتباط دارند</a:t>
            </a:r>
            <a:r>
              <a:rPr lang="en-US" sz="1600" dirty="0">
                <a:cs typeface="B Nazanin" pitchFamily="2" charset="-78"/>
              </a:rPr>
              <a:t>. </a:t>
            </a:r>
          </a:p>
          <a:p>
            <a:r>
              <a:rPr lang="fa-IR" sz="1600" dirty="0">
                <a:cs typeface="B Nazanin" pitchFamily="2" charset="-78"/>
              </a:rPr>
              <a:t>ارزشها به جهات مختلفي قابل تقســيم اند. در يك تقســيم اوليه، ارزشها به دو قســم ارزشهاي غايي و ابزاري تقســيم ميشوند. ارزش غايي امري اســت كه به سبب رابطة حقيقي با واقعيت در خــود آن، مطلوب واقع گردد ولی ارزشهاي ابزاري اموري هســتند كــه نتايج مطلوب به ارمغـان مي آورنـد يا ايـنكه بـراي نيل به يك ارزش ديگر مورد اســتفاده قرار ميگيرنـد. هـم چنيـن در بيـان انـواع ارزشهـا ميتـوان بـه ارزشهـاي دينـي، اخلاقي، اجتماعی، علمی، زيبايي شناختي هنري و اقتصادي اشاره كرد.</a:t>
            </a:r>
            <a:endParaRPr lang="en-US" sz="1600" dirty="0">
              <a:cs typeface="B Nazanin" pitchFamily="2" charset="-78"/>
            </a:endParaRPr>
          </a:p>
          <a:p>
            <a:pPr lvl="0"/>
            <a:r>
              <a:rPr lang="fa-IR" sz="1600" dirty="0">
                <a:cs typeface="B Nazanin" pitchFamily="2" charset="-78"/>
              </a:rPr>
              <a:t>ارزشـمند دانسـتن هر عمل، هم تابع ُحسن فعلي و هم وابسته به ُحسن فاعلي است</a:t>
            </a:r>
            <a:r>
              <a:rPr lang="en-US" sz="1600" dirty="0">
                <a:cs typeface="B Nazanin" pitchFamily="2" charset="-78"/>
              </a:rPr>
              <a:t>.</a:t>
            </a:r>
          </a:p>
          <a:p>
            <a:r>
              <a:rPr lang="fa-IR" sz="1600" dirty="0">
                <a:cs typeface="B Nazanin" pitchFamily="2" charset="-78"/>
              </a:rPr>
              <a:t>5.حيات طيبه وضع مطلوب زندگي بشـر بر اسـاس نظام معيار ربوبی اسـت که با انتخاب و التزام آگاهانه و اختياری اين نظام معيار در همين زندگی دنيايی و در جهت تعالی آن از سوی خداوند به انسان اعطا </a:t>
            </a:r>
            <a:r>
              <a:rPr lang="fa-IR" sz="1600" dirty="0" smtClean="0">
                <a:cs typeface="B Nazanin" pitchFamily="2" charset="-78"/>
              </a:rPr>
              <a:t>می شود </a:t>
            </a:r>
            <a:r>
              <a:rPr lang="fa-IR" sz="1600" dirty="0">
                <a:cs typeface="B Nazanin" pitchFamily="2" charset="-78"/>
              </a:rPr>
              <a:t>و تحقق آن باعث دستيابي به غايت  اصيل زندگي انسان، يعني قرب الی االله خواهد شد</a:t>
            </a:r>
            <a:r>
              <a:rPr lang="en-US" sz="1600" dirty="0">
                <a:cs typeface="B Nazanin" pitchFamily="2" charset="-78"/>
              </a:rPr>
              <a:t>.</a:t>
            </a:r>
          </a:p>
          <a:p>
            <a:r>
              <a:rPr lang="fa-IR" sz="1600" dirty="0">
                <a:cs typeface="B Nazanin" pitchFamily="2" charset="-78"/>
              </a:rPr>
              <a:t>6. حيـات طيبه، مفهومي يكپارچه و كلي اسـت که همـة ابعاد فردي و اجتماعي زندگي انسـان را در برميگيرد وشئون گوناگونی دارد كه درارتباط و تعامل با همديگر و با محوريت شأن اعتقادی، عبادی واخلاقی، آن را محقق مي سازند</a:t>
            </a:r>
            <a:r>
              <a:rPr lang="en-US" sz="1600" dirty="0">
                <a:cs typeface="B Nazanin" pitchFamily="2" charset="-78"/>
              </a:rPr>
              <a:t>.</a:t>
            </a:r>
          </a:p>
          <a:p>
            <a:pPr marL="109728" indent="0">
              <a:buNone/>
            </a:pPr>
            <a:endParaRPr lang="fa-IR" sz="1600" dirty="0">
              <a:cs typeface="B Nazanin" pitchFamily="2" charset="-78"/>
            </a:endParaRPr>
          </a:p>
          <a:p>
            <a:pPr marL="0" indent="0">
              <a:buNone/>
            </a:pPr>
            <a:endParaRPr lang="fa-IR" sz="1600" dirty="0"/>
          </a:p>
        </p:txBody>
      </p:sp>
    </p:spTree>
    <p:extLst>
      <p:ext uri="{BB962C8B-B14F-4D97-AF65-F5344CB8AC3E}">
        <p14:creationId xmlns:p14="http://schemas.microsoft.com/office/powerpoint/2010/main" val="2454921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r>
              <a:rPr lang="fa-IR" sz="2400" b="1" i="1" u="sng" dirty="0">
                <a:cs typeface="B Nazanin" pitchFamily="2" charset="-78"/>
              </a:rPr>
              <a:t>شئون حیات طیبه:</a:t>
            </a:r>
            <a:endParaRPr lang="en-US" sz="2400" b="1" dirty="0">
              <a:cs typeface="B Nazanin" pitchFamily="2" charset="-78"/>
            </a:endParaRPr>
          </a:p>
          <a:p>
            <a:r>
              <a:rPr lang="fa-IR" sz="1400" dirty="0">
                <a:cs typeface="B Nazanin" pitchFamily="2" charset="-78"/>
              </a:rPr>
              <a:t>شأن دينی(اعتقادي، عبادي و اخلاقي)؛ ناظر به خودشناسي، خداشناسي، ايمان به خداوند متعال و باور به معاد، نبوت و ســاير معتقدات دينــي، انتخاب آگاهانه واختياری دين حق به عنوان آيين زندگي، التزام (عملي) آگاهانه واختياری نظام معيار ديني در همه شــئون زندگــی (تقيد اختيــاري به احكام و ارزشهاي ديني و اصــول و آداب اخلاقي در زندگي روزمره) و تلاش پيوســته براي خودســازي براســاس نظام معيار دينــي (حفظ كرامت و عزت نفس، خويشــتن داري و مهار غرائز طبيعي، تعديل عواطف و تمايلات طبيعی، رعايت آداب و كســب صفات و فضائل اخلاقي و پيشگيري از تكوين صفات و رذائل غيراخلاقي ودرمان آنها </a:t>
            </a:r>
            <a:r>
              <a:rPr lang="en-US" sz="1400" dirty="0">
                <a:cs typeface="B Nazanin" pitchFamily="2" charset="-78"/>
              </a:rPr>
              <a:t>.</a:t>
            </a:r>
          </a:p>
          <a:p>
            <a:r>
              <a:rPr lang="fa-IR" sz="1400" dirty="0">
                <a:cs typeface="B Nazanin" pitchFamily="2" charset="-78"/>
              </a:rPr>
              <a:t>شــأن زيســتي و بدني؛ ناظر به حفظ و ارتقاي ســلامت و بهداشت جسمي و رواني خود و ديگران، تقويت قواي جسمي و رواني، مبارزه با عوامل ضعف و بیماری، حفاظت از محیط زیست و احترام به طبیعت.</a:t>
            </a:r>
            <a:endParaRPr lang="en-US" sz="1400" dirty="0">
              <a:cs typeface="B Nazanin" pitchFamily="2" charset="-78"/>
            </a:endParaRPr>
          </a:p>
          <a:p>
            <a:r>
              <a:rPr lang="fa-IR" sz="1400" dirty="0">
                <a:cs typeface="B Nazanin" pitchFamily="2" charset="-78"/>
              </a:rPr>
              <a:t>شأن اجتماعي و سياسي؛ ناظر به ارتباط مناسب با ديگران (اعضاي خانواده، خويشاوندان، دوســتان، همسايگان، همكاران و...)، تعامل شايسته با نهاد دولت و ساير نهادهاي مدني و سياسي (رعايت قانون،مسئوليت پذيري،مشاركت اجتماعي وسياسي، پاسداشت ارزشهاي اجتماعي)، كسب دانش واخلاق اجتماعي و مهارتهاي ارتباطي (بردباري، وفاق وهمدلي، درك و فهــم اجتماعي، مســالمت جويي، درك و فهم سياســي، عدالت اجتماعي، درك و تعامل ميان فرهنگي، تفاهم بين المللي، حفظ وحدت و تفاهم ملي</a:t>
            </a:r>
            <a:r>
              <a:rPr lang="en-US" sz="1400" dirty="0">
                <a:cs typeface="B Nazanin" pitchFamily="2" charset="-78"/>
              </a:rPr>
              <a:t> .</a:t>
            </a:r>
          </a:p>
          <a:p>
            <a:r>
              <a:rPr lang="fa-IR" sz="1400" dirty="0">
                <a:cs typeface="B Nazanin" pitchFamily="2" charset="-78"/>
              </a:rPr>
              <a:t>شــأن اقتصادي و حرفه اي؛ ناظر به توانايي آدمي در تدبير امر معاش و تلاش اقتصادي و حرفه اي (درك و فهم مسائل اقتصادي، درك و مهارت حرفهاي، التزام به اخلاق حرفه اي، توان كارآفريني، پرهيز از بطالت و بيكاري، رعايت بهره وري، تلاش جهت حفظ و توســعة ثروت، اهتمام به بســط عدالت اقتصادي، مراعات قوانين كســب و كار و احكام معاملات و التزام به اخلاق و ارزشها در روابط اقتصادي</a:t>
            </a:r>
            <a:r>
              <a:rPr lang="en-US" sz="1400" dirty="0">
                <a:cs typeface="B Nazanin" pitchFamily="2" charset="-78"/>
              </a:rPr>
              <a:t>.</a:t>
            </a:r>
          </a:p>
          <a:p>
            <a:r>
              <a:rPr lang="en-US" sz="1400" dirty="0">
                <a:cs typeface="B Nazanin" pitchFamily="2" charset="-78"/>
              </a:rPr>
              <a:t> </a:t>
            </a:r>
            <a:r>
              <a:rPr lang="fa-IR" sz="1400" dirty="0">
                <a:cs typeface="B Nazanin" pitchFamily="2" charset="-78"/>
              </a:rPr>
              <a:t>شأن علمي و فناوري؛ناظر به توانمندي افراد جامعه در شناخت، بهره گيري و توسعة نتايج خردورزی وتجربة متراكم بشــري در انواع دانش و فنــاوري (فهم و درك انواع دانش هاي مفيــد ولازم برای زندگی، كســب مهــارت دانش افزايي، به كارگيري شــيوة تفكر علمي و منطقي در حل مســائل زندگی، تــوان تفكر انتقادي، خلاقيت و نــوآوري در انواع دانش، كسب دانش، بينش و تفكر فناورانه براي بهبود كيفيت زندگي روزمره</a:t>
            </a:r>
            <a:r>
              <a:rPr lang="en-US" sz="1400" dirty="0">
                <a:cs typeface="B Nazanin" pitchFamily="2" charset="-78"/>
              </a:rPr>
              <a:t> .</a:t>
            </a:r>
          </a:p>
          <a:p>
            <a:r>
              <a:rPr lang="fa-IR" sz="1400" dirty="0">
                <a:cs typeface="B Nazanin" pitchFamily="2" charset="-78"/>
              </a:rPr>
              <a:t>شأن زيبايي شناختي وهنري؛ ناظربه فعاليت قوة خيال و بهره مندی از عواطف، احساسات و ذوق زيبايي شــناختي (تــوان درك و تقديراز موضوعات و افعــال داراي زيبايي مادي يا معنوي ـ) و توان خلق آثار هنري و قدرداني از آثار و ارزشهاي هنري.</a:t>
            </a:r>
            <a:endParaRPr lang="en-US" sz="1400" dirty="0">
              <a:cs typeface="B Nazanin" pitchFamily="2" charset="-78"/>
            </a:endParaRPr>
          </a:p>
          <a:p>
            <a:pPr marL="109728" indent="0">
              <a:buNone/>
            </a:pPr>
            <a:endParaRPr lang="fa-IR" sz="1400" dirty="0">
              <a:cs typeface="B Nazanin" pitchFamily="2" charset="-78"/>
            </a:endParaRPr>
          </a:p>
          <a:p>
            <a:pPr marL="0" indent="0">
              <a:buNone/>
            </a:pPr>
            <a:endParaRPr lang="fa-IR" sz="1400" dirty="0">
              <a:cs typeface="B Nazanin" pitchFamily="2" charset="-78"/>
            </a:endParaRPr>
          </a:p>
        </p:txBody>
      </p:sp>
    </p:spTree>
    <p:extLst>
      <p:ext uri="{BB962C8B-B14F-4D97-AF65-F5344CB8AC3E}">
        <p14:creationId xmlns:p14="http://schemas.microsoft.com/office/powerpoint/2010/main" val="1107294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r>
              <a:rPr lang="fa-IR" sz="1400" dirty="0">
                <a:cs typeface="B Nazanin" pitchFamily="2" charset="-78"/>
              </a:rPr>
              <a:t>7. حيات طيبه مفهومی ذو مراتب اسـت که برخی از مراتب نخسـتين آن مطلوب بالفعل همة انسـان هاست و لذا بايد تلاش برای تحقق حيات طيبه، از اين مراتب آغاز گردد</a:t>
            </a:r>
            <a:r>
              <a:rPr lang="en-US" sz="1400" dirty="0">
                <a:cs typeface="B Nazanin" pitchFamily="2" charset="-78"/>
              </a:rPr>
              <a:t>.</a:t>
            </a:r>
          </a:p>
          <a:p>
            <a:r>
              <a:rPr lang="fa-IR" sz="1400" dirty="0">
                <a:cs typeface="B Nazanin" pitchFamily="2" charset="-78"/>
              </a:rPr>
              <a:t>8. يكي از ويژگي هاي مهم حيات طيبه، توازن و اعتدال در ابعاد مختلف آن است.</a:t>
            </a:r>
            <a:endParaRPr lang="en-US" sz="1400" dirty="0">
              <a:cs typeface="B Nazanin" pitchFamily="2" charset="-78"/>
            </a:endParaRPr>
          </a:p>
          <a:p>
            <a:r>
              <a:rPr lang="fa-IR" sz="1400" dirty="0">
                <a:cs typeface="B Nazanin" pitchFamily="2" charset="-78"/>
              </a:rPr>
              <a:t>فردي كه حيات طيبه دارد، انســان معتدلي اســت كه علاوه بر شــكوفايي فطرت الهي، به رشــد همه جانبــه همة اســتعدادهاي طبيعي وتنظيم متعادل تمايلات وعواطــف خود (به دور ازهرگونه افراط و تفريط) دســت يافته اســت. جامعة صالح موصوف به حيات طيبه نيز، در مفهوم  قرآني «امت وســط» که از حد قابل قبولی از همه شاخص های پیشرفت همه جانبه و پایدار براساس ارزشهاي ديني به طوری متوازن برخوردار است پرهيز از پيشرفت تك بعدي لذا باید حــد اعتدال و توازن ابعاد و جنبه هاي گوناگون حيات طيبه، با توجه به اهداف و ارزشهاي ديني، شناخته شود و به درستي رعايت گردد. براين اساس، نظام معيارِمبتني بر دين حق، به مثابة معرف معتبر حد توازن و اعتدال در همة امور و شئون حيات طيبه به شمار مي آيد و تبعيت از چنين نظام معياري مانع از حاكميت ســلائق فردي و گروهي (براي تشخيص حد مطلوب اعتدال و ميانه روي در ابعاد گوناگون زندگي) خواهد شد</a:t>
            </a:r>
            <a:r>
              <a:rPr lang="en-US" sz="1400" dirty="0">
                <a:cs typeface="B Nazanin" pitchFamily="2" charset="-78"/>
              </a:rPr>
              <a:t>. </a:t>
            </a:r>
          </a:p>
          <a:p>
            <a:r>
              <a:rPr lang="fa-IR" sz="1400" dirty="0">
                <a:cs typeface="B Nazanin" pitchFamily="2" charset="-78"/>
              </a:rPr>
              <a:t>9.تأسـي به اولياي الهي و تولا و اطاعت از آنها ودشـمنی با دشـمنان راه خدا و اوليای خداوند، تنها راه تحقق کامل حيات طيبه در مسير قرب الي االله است</a:t>
            </a:r>
            <a:r>
              <a:rPr lang="en-US" sz="1400" dirty="0">
                <a:cs typeface="B Nazanin" pitchFamily="2" charset="-78"/>
              </a:rPr>
              <a:t>.</a:t>
            </a:r>
          </a:p>
          <a:p>
            <a:r>
              <a:rPr lang="fa-IR" sz="1400" dirty="0">
                <a:cs typeface="B Nazanin" pitchFamily="2" charset="-78"/>
              </a:rPr>
              <a:t>10. آماده شـدن افراد جامعه برای تحقق آگاهانه و اختياری حيات طيبه، مهمترين زمينة تحقق اين نوع زندگانی است</a:t>
            </a:r>
            <a:r>
              <a:rPr lang="en-US" sz="1400" dirty="0">
                <a:cs typeface="B Nazanin" pitchFamily="2" charset="-78"/>
              </a:rPr>
              <a:t>.</a:t>
            </a:r>
          </a:p>
          <a:p>
            <a:r>
              <a:rPr lang="fa-IR" sz="1400" dirty="0">
                <a:cs typeface="B Nazanin" pitchFamily="2" charset="-78"/>
              </a:rPr>
              <a:t>11. آزادي حقيقـي انسـان، در رهايـي از همة موانع دروني وبيروني رشـد وتعالي انسـان- نظيروابستگي به شـهوات و تمايلات نفسـاني، پذيرش انواع ستم اجتماعی واقتصـادی وفرهنگـی، تبعيـت کورکورانه از هنجارها وسـنتهای غلـط و اطاعت از حاکميت طاغوت - و حرکت به سوی عبوديت خداوند است</a:t>
            </a:r>
            <a:r>
              <a:rPr lang="en-US" sz="1400" dirty="0">
                <a:cs typeface="B Nazanin" pitchFamily="2" charset="-78"/>
              </a:rPr>
              <a:t>.</a:t>
            </a:r>
          </a:p>
          <a:p>
            <a:r>
              <a:rPr lang="fa-IR" sz="1400" dirty="0">
                <a:cs typeface="B Nazanin" pitchFamily="2" charset="-78"/>
              </a:rPr>
              <a:t>12. عدالت اساسي ترين ارزش اخلاقی و اجتماعي در نظام معيار اسلامی است</a:t>
            </a:r>
            <a:r>
              <a:rPr lang="en-US" sz="1400" dirty="0">
                <a:cs typeface="B Nazanin" pitchFamily="2" charset="-78"/>
              </a:rPr>
              <a:t>.</a:t>
            </a:r>
          </a:p>
          <a:p>
            <a:r>
              <a:rPr lang="fa-IR" sz="1400" dirty="0">
                <a:cs typeface="B Nazanin" pitchFamily="2" charset="-78"/>
              </a:rPr>
              <a:t>13. رأفت و احسان وگذشت وبخشش، مهمترين ارزشهای متمم عدالت هستند</a:t>
            </a:r>
            <a:r>
              <a:rPr lang="en-US" sz="1400" dirty="0">
                <a:cs typeface="B Nazanin" pitchFamily="2" charset="-78"/>
              </a:rPr>
              <a:t>.</a:t>
            </a:r>
          </a:p>
          <a:p>
            <a:r>
              <a:rPr lang="fa-IR" sz="1400" dirty="0">
                <a:cs typeface="B Nazanin" pitchFamily="2" charset="-78"/>
              </a:rPr>
              <a:t>14. علـم و عالـم در جامعه وفرهنگ اسلامـی نقشـی بنيادی دارنـد ، علم در رأس فضيلت ها،ریشه همه خوبی ها، هم نشین جدایی ناپذیر ایمان،چراغ عقل و مايـة ارزش گذاری آدميان است و لذا طلب علم، فريضه ای واجب بر همگان و احترام به عالم، اصلی ّ مسلم و تخلف ناپذير محسوب می شود</a:t>
            </a:r>
            <a:r>
              <a:rPr lang="en-US" sz="1400" dirty="0">
                <a:cs typeface="B Nazanin" pitchFamily="2" charset="-78"/>
              </a:rPr>
              <a:t>.</a:t>
            </a:r>
          </a:p>
          <a:p>
            <a:r>
              <a:rPr lang="fa-IR" sz="1400" dirty="0">
                <a:cs typeface="B Nazanin" pitchFamily="2" charset="-78"/>
              </a:rPr>
              <a:t>15. زيبايي و هنر از نمودهاي تعالی بخش حيات بشـري و يكي از تمايلات فطري انسـان است و ارزش زيباشناختي هم ناظر به واقعيت هاي عيني است و هم وابسته به ادراك فرد</a:t>
            </a:r>
            <a:r>
              <a:rPr lang="en-US" sz="1400" dirty="0">
                <a:cs typeface="B Nazanin" pitchFamily="2" charset="-78"/>
              </a:rPr>
              <a:t>.</a:t>
            </a:r>
          </a:p>
          <a:p>
            <a:r>
              <a:rPr lang="fa-IR" sz="1400" dirty="0">
                <a:cs typeface="B Nazanin" pitchFamily="2" charset="-78"/>
              </a:rPr>
              <a:t>16. طبيعـت و پديده های طبيعی را، افزون بر ارزش ابزاري در جهت تحقق غايت زندگـی، بايـد با نگرش نمادين، به مثابة آياتی از حکمـت، لطف و اقتدار الهی ملاحظه نمود</a:t>
            </a:r>
            <a:r>
              <a:rPr lang="en-US" sz="1400" dirty="0">
                <a:cs typeface="B Nazanin" pitchFamily="2" charset="-78"/>
              </a:rPr>
              <a:t>.</a:t>
            </a:r>
          </a:p>
          <a:p>
            <a:pPr marL="109728" indent="0">
              <a:buNone/>
            </a:pPr>
            <a:endParaRPr lang="fa-IR" sz="1400" dirty="0">
              <a:cs typeface="B Nazanin" pitchFamily="2" charset="-78"/>
            </a:endParaRPr>
          </a:p>
          <a:p>
            <a:pPr marL="0" indent="0">
              <a:buNone/>
            </a:pPr>
            <a:endParaRPr lang="fa-IR" sz="1400" dirty="0"/>
          </a:p>
        </p:txBody>
      </p:sp>
    </p:spTree>
    <p:extLst>
      <p:ext uri="{BB962C8B-B14F-4D97-AF65-F5344CB8AC3E}">
        <p14:creationId xmlns:p14="http://schemas.microsoft.com/office/powerpoint/2010/main" val="523444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r>
              <a:rPr lang="fa-IR" sz="4400" b="1" i="1" u="sng" dirty="0">
                <a:cs typeface="B Nazanin" pitchFamily="2" charset="-78"/>
              </a:rPr>
              <a:t>مبانی دین شناختی</a:t>
            </a:r>
            <a:endParaRPr lang="en-US" sz="4400" b="1" dirty="0">
              <a:cs typeface="B Nazanin" pitchFamily="2" charset="-78"/>
            </a:endParaRPr>
          </a:p>
          <a:p>
            <a:r>
              <a:rPr lang="fa-IR" sz="1800" dirty="0">
                <a:cs typeface="B Nazanin" pitchFamily="2" charset="-78"/>
              </a:rPr>
              <a:t>1.ديـن حقيقت واحدي اسـت كه از سـوی خـدا برای هدايـت بشـر به ســوی سـعـادت حقيقی وجاويد فرسـتاده شـده اســت و شــرايع توحيـدي مصـاديـق متكامـل آن محسـوب مي شـوند؛ خاستگاه ومقصد دين حق (=اسلام)، فطرت انسان و شکوفائی آن است</a:t>
            </a:r>
            <a:r>
              <a:rPr lang="en-US" sz="1800" dirty="0">
                <a:cs typeface="B Nazanin" pitchFamily="2" charset="-78"/>
              </a:rPr>
              <a:t>.</a:t>
            </a:r>
          </a:p>
          <a:p>
            <a:r>
              <a:rPr lang="fa-IR" sz="1800" dirty="0">
                <a:cs typeface="B Nazanin" pitchFamily="2" charset="-78"/>
              </a:rPr>
              <a:t>2. دين اسـلام، در راسـتای تحقق مراتب حيات طيبة انسان درهمة ابعاد فردی و اجتماعی، نظام معيار مورد نياز برای هدايت آدمي به سـوی سـعادت جاويد را در همه شئون زندگی ارائه مي كند.</a:t>
            </a:r>
            <a:endParaRPr lang="en-US" sz="1800" dirty="0">
              <a:cs typeface="B Nazanin" pitchFamily="2" charset="-78"/>
            </a:endParaRPr>
          </a:p>
          <a:p>
            <a:r>
              <a:rPr lang="fa-IR" sz="1800" dirty="0">
                <a:cs typeface="B Nazanin" pitchFamily="2" charset="-78"/>
              </a:rPr>
              <a:t>3. دين براي تحقق حيات طيبه در همة ابعاد، ما را علاوه بر اسـتفاده از تجارب متراكم بشـري، به خلاقيت و ابداع و فعليت بخشـيدن به همـة ظـرفيت هاي فکـری خـويش فـرا مي خواند.</a:t>
            </a:r>
            <a:endParaRPr lang="en-US" sz="1800" dirty="0">
              <a:cs typeface="B Nazanin" pitchFamily="2" charset="-78"/>
            </a:endParaRPr>
          </a:p>
          <a:p>
            <a:r>
              <a:rPr lang="fa-IR" sz="1800" dirty="0">
                <a:cs typeface="B Nazanin" pitchFamily="2" charset="-78"/>
              </a:rPr>
              <a:t>4. حـوزة رهنمودهای نظام معيار دين حق(=اسـلام)، همة انسـانها در هر زمان و مـكان و زبان آن جهاني اسـت. لذا دين اسـلام با دوويژگي توأمـان ثبات و پويايي، پاسخگوي نيازهاي فرد و جامعه در زمينة هدايت انسان به سوي ساحت ربوبي است</a:t>
            </a:r>
            <a:r>
              <a:rPr lang="en-US" sz="1800" dirty="0">
                <a:cs typeface="B Nazanin" pitchFamily="2" charset="-78"/>
              </a:rPr>
              <a:t>.</a:t>
            </a:r>
          </a:p>
          <a:p>
            <a:r>
              <a:rPr lang="fa-IR" sz="1800" dirty="0">
                <a:cs typeface="B Nazanin" pitchFamily="2" charset="-78"/>
              </a:rPr>
              <a:t>5. در ديـن اسـلام، تفکيک دنيـا از آخرت، فرد از اجتماع، جسـم ازروح وامور مادي از ارزشهاي معنوي، معنا ندارد و لذا تحقق كامل رسـالت دين اسـلام، افزون بر رشـد همه جانبه افراد بربنيان ارزشهای دينی، مستلزم پيشرفت متوازن و همه جانبه جامعه صالح برهمين اساس است</a:t>
            </a:r>
            <a:r>
              <a:rPr lang="en-US" sz="1800" dirty="0">
                <a:cs typeface="B Nazanin" pitchFamily="2" charset="-78"/>
              </a:rPr>
              <a:t>.</a:t>
            </a:r>
          </a:p>
          <a:p>
            <a:r>
              <a:rPr lang="fa-IR" sz="1800" dirty="0">
                <a:cs typeface="B Nazanin" pitchFamily="2" charset="-78"/>
              </a:rPr>
              <a:t>6. شـناخت دينِ اسـلام، علاوه بر فهم و تفسـير روشـمند قرآن کريـم، نيازمند بهره منـدی از سـنت معتبـر پيامبـر(ص) و معصومـان (ع) و تکيه بر تبيين و تفسـير پيامبر(ص) و اهل بيت(ع) از حقايق دينی است</a:t>
            </a:r>
            <a:r>
              <a:rPr lang="en-US" sz="1800" dirty="0">
                <a:cs typeface="B Nazanin" pitchFamily="2" charset="-78"/>
              </a:rPr>
              <a:t>.</a:t>
            </a:r>
          </a:p>
          <a:p>
            <a:pPr marL="109728" indent="0">
              <a:buNone/>
            </a:pPr>
            <a:endParaRPr lang="fa-IR" sz="1800" dirty="0">
              <a:cs typeface="B Nazanin" pitchFamily="2" charset="-78"/>
            </a:endParaRPr>
          </a:p>
          <a:p>
            <a:pPr marL="0" indent="0">
              <a:buNone/>
            </a:pPr>
            <a:endParaRPr lang="fa-IR" sz="1800" dirty="0"/>
          </a:p>
        </p:txBody>
      </p:sp>
    </p:spTree>
    <p:extLst>
      <p:ext uri="{BB962C8B-B14F-4D97-AF65-F5344CB8AC3E}">
        <p14:creationId xmlns:p14="http://schemas.microsoft.com/office/powerpoint/2010/main" val="794292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287</TotalTime>
  <Words>5274</Words>
  <Application>Microsoft Office PowerPoint</Application>
  <PresentationFormat>On-screen Show (4:3)</PresentationFormat>
  <Paragraphs>129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edu</dc:creator>
  <cp:lastModifiedBy>edu</cp:lastModifiedBy>
  <cp:revision>46</cp:revision>
  <dcterms:created xsi:type="dcterms:W3CDTF">2020-04-23T08:28:25Z</dcterms:created>
  <dcterms:modified xsi:type="dcterms:W3CDTF">2020-04-23T18:21:57Z</dcterms:modified>
</cp:coreProperties>
</file>