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1" r:id="rId3"/>
    <p:sldId id="262" r:id="rId4"/>
    <p:sldId id="263" r:id="rId5"/>
    <p:sldId id="264" r:id="rId6"/>
    <p:sldId id="265" r:id="rId7"/>
    <p:sldId id="266"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59" autoAdjust="0"/>
    <p:restoredTop sz="94660"/>
  </p:normalViewPr>
  <p:slideViewPr>
    <p:cSldViewPr snapToGrid="0">
      <p:cViewPr varScale="1">
        <p:scale>
          <a:sx n="78" d="100"/>
          <a:sy n="78" d="100"/>
        </p:scale>
        <p:origin x="-9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a-IR" smtClean="0"/>
              <a:t>برای ویرایش سبک عنوان اسلاید اصلی، کلیک نمایید</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a-IR" smtClean="0"/>
              <a:t>برای ویرایش سبک عنوان اسلاید اصلی، کلیک نمایید</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a-IR" smtClean="0"/>
              <a:t>برای ویرایش سبک عنوان اسلاید اصلی، کلیک نمایید</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smtClean="0"/>
              <a:t>برای ویرایش سبک متن اسلاید اصلی، کلیک نمایید</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42A54C80-263E-416B-A8E0-580EDEADCBDC}"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0"/>
            <a:ext cx="10709329" cy="6858000"/>
          </a:xfrm>
        </p:spPr>
        <p:txBody>
          <a:bodyPr/>
          <a:lstStyle/>
          <a:p>
            <a:pPr algn="ctr"/>
            <a:r>
              <a:rPr lang="fa-IR" dirty="0" smtClean="0">
                <a:solidFill>
                  <a:schemeClr val="tx1"/>
                </a:solidFill>
                <a:latin typeface="Arial" panose="020B0604020202020204" pitchFamily="34" charset="0"/>
                <a:cs typeface="Arial" panose="020B0604020202020204" pitchFamily="34" charset="0"/>
              </a:rPr>
              <a:t/>
            </a:r>
            <a:br>
              <a:rPr lang="fa-IR" dirty="0" smtClean="0">
                <a:solidFill>
                  <a:schemeClr val="tx1"/>
                </a:solidFill>
                <a:latin typeface="Arial" panose="020B0604020202020204" pitchFamily="34" charset="0"/>
                <a:cs typeface="Arial" panose="020B0604020202020204" pitchFamily="34" charset="0"/>
              </a:rPr>
            </a:br>
            <a:r>
              <a:rPr lang="fa-IR" dirty="0">
                <a:solidFill>
                  <a:schemeClr val="tx1"/>
                </a:solidFill>
                <a:latin typeface="Arial" panose="020B0604020202020204" pitchFamily="34" charset="0"/>
                <a:cs typeface="Arial" panose="020B0604020202020204" pitchFamily="34" charset="0"/>
              </a:rPr>
              <a:t/>
            </a:r>
            <a:br>
              <a:rPr lang="fa-IR" dirty="0">
                <a:solidFill>
                  <a:schemeClr val="tx1"/>
                </a:solidFill>
                <a:latin typeface="Arial" panose="020B0604020202020204" pitchFamily="34" charset="0"/>
                <a:cs typeface="Arial" panose="020B0604020202020204" pitchFamily="34" charset="0"/>
              </a:rPr>
            </a:br>
            <a:r>
              <a:rPr lang="fa-IR" dirty="0" smtClean="0">
                <a:solidFill>
                  <a:schemeClr val="tx1"/>
                </a:solidFill>
                <a:latin typeface="Arial" panose="020B0604020202020204" pitchFamily="34" charset="0"/>
                <a:cs typeface="Arial" panose="020B0604020202020204" pitchFamily="34" charset="0"/>
              </a:rPr>
              <a:t>بسم الله الرحمن الرحیم</a:t>
            </a:r>
            <a:br>
              <a:rPr lang="fa-IR" dirty="0" smtClean="0">
                <a:solidFill>
                  <a:schemeClr val="tx1"/>
                </a:solidFill>
                <a:latin typeface="Arial" panose="020B0604020202020204" pitchFamily="34" charset="0"/>
                <a:cs typeface="Arial" panose="020B0604020202020204" pitchFamily="34" charset="0"/>
              </a:rPr>
            </a:br>
            <a:r>
              <a:rPr lang="fa-IR" dirty="0">
                <a:solidFill>
                  <a:schemeClr val="tx1"/>
                </a:solidFill>
                <a:latin typeface="Arial" panose="020B0604020202020204" pitchFamily="34" charset="0"/>
                <a:cs typeface="Arial" panose="020B0604020202020204" pitchFamily="34" charset="0"/>
              </a:rPr>
              <a:t/>
            </a:r>
            <a:br>
              <a:rPr lang="fa-IR" dirty="0">
                <a:solidFill>
                  <a:schemeClr val="tx1"/>
                </a:solidFill>
                <a:latin typeface="Arial" panose="020B0604020202020204" pitchFamily="34" charset="0"/>
                <a:cs typeface="Arial" panose="020B0604020202020204" pitchFamily="34" charset="0"/>
              </a:rPr>
            </a:br>
            <a:r>
              <a:rPr lang="fa-IR" dirty="0" smtClean="0">
                <a:solidFill>
                  <a:schemeClr val="tx1"/>
                </a:solidFill>
                <a:latin typeface="Arial" panose="020B0604020202020204" pitchFamily="34" charset="0"/>
                <a:cs typeface="Arial" panose="020B0604020202020204" pitchFamily="34" charset="0"/>
              </a:rPr>
              <a:t/>
            </a:r>
            <a:br>
              <a:rPr lang="fa-IR" dirty="0" smtClean="0">
                <a:solidFill>
                  <a:schemeClr val="tx1"/>
                </a:solidFill>
                <a:latin typeface="Arial" panose="020B0604020202020204" pitchFamily="34" charset="0"/>
                <a:cs typeface="Arial" panose="020B0604020202020204" pitchFamily="34" charset="0"/>
              </a:rPr>
            </a:br>
            <a:r>
              <a:rPr lang="fa-IR" smtClean="0">
                <a:solidFill>
                  <a:schemeClr val="tx1"/>
                </a:solidFill>
                <a:latin typeface="Arial" panose="020B0604020202020204" pitchFamily="34" charset="0"/>
                <a:cs typeface="Arial" panose="020B0604020202020204" pitchFamily="34" charset="0"/>
              </a:rPr>
              <a:t/>
            </a:r>
            <a:br>
              <a:rPr lang="fa-IR" smtClean="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57436295"/>
      </p:ext>
    </p:extLst>
  </p:cSld>
  <p:clrMapOvr>
    <a:masterClrMapping/>
  </p:clrMapOvr>
  <p:transition spd="slow" advTm="20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3" y="464949"/>
            <a:ext cx="8761135" cy="1465451"/>
          </a:xfrm>
        </p:spPr>
        <p:txBody>
          <a:bodyPr/>
          <a:lstStyle/>
          <a:p>
            <a:pPr algn="ctr"/>
            <a:r>
              <a:rPr lang="fa-IR" dirty="0" smtClean="0">
                <a:solidFill>
                  <a:schemeClr val="tx1"/>
                </a:solidFill>
              </a:rPr>
              <a:t>حروف عطف</a:t>
            </a:r>
            <a:endParaRPr lang="en-US" dirty="0">
              <a:solidFill>
                <a:schemeClr val="tx1"/>
              </a:solidFill>
            </a:endParaRPr>
          </a:p>
        </p:txBody>
      </p:sp>
      <p:sp>
        <p:nvSpPr>
          <p:cNvPr id="3" name="نگهدارنده مکان محتوا 2"/>
          <p:cNvSpPr>
            <a:spLocks noGrp="1"/>
          </p:cNvSpPr>
          <p:nvPr>
            <p:ph idx="1"/>
          </p:nvPr>
        </p:nvSpPr>
        <p:spPr>
          <a:xfrm>
            <a:off x="677334" y="2160589"/>
            <a:ext cx="9086598" cy="3880773"/>
          </a:xfrm>
        </p:spPr>
        <p:txBody>
          <a:bodyPr/>
          <a:lstStyle/>
          <a:p>
            <a:pPr algn="r"/>
            <a:r>
              <a:rPr lang="fa-IR" dirty="0" smtClean="0">
                <a:solidFill>
                  <a:schemeClr val="tx1"/>
                </a:solidFill>
              </a:rPr>
              <a:t>حروف عطف بر3 قسم است</a:t>
            </a:r>
            <a:r>
              <a:rPr lang="fa-IR" dirty="0" smtClean="0"/>
              <a:t> :</a:t>
            </a:r>
          </a:p>
          <a:p>
            <a:pPr marL="0" indent="0" algn="r">
              <a:buNone/>
            </a:pPr>
            <a:r>
              <a:rPr lang="fa-IR" sz="2000" dirty="0" smtClean="0">
                <a:solidFill>
                  <a:schemeClr val="tx1"/>
                </a:solidFill>
              </a:rPr>
              <a:t>1.حروفی که معطوف و معطوف علیه را تحت پوشش یک حکم قرارمیدهد:</a:t>
            </a:r>
          </a:p>
          <a:p>
            <a:pPr marL="0" indent="0" algn="r">
              <a:buNone/>
            </a:pPr>
            <a:r>
              <a:rPr lang="fa-IR" sz="2000" dirty="0" smtClean="0">
                <a:solidFill>
                  <a:schemeClr val="tx1"/>
                </a:solidFill>
              </a:rPr>
              <a:t>« واو، فا، </a:t>
            </a:r>
            <a:r>
              <a:rPr lang="fa-IR" sz="2000" dirty="0" err="1" smtClean="0">
                <a:solidFill>
                  <a:schemeClr val="tx1"/>
                </a:solidFill>
              </a:rPr>
              <a:t>ثم</a:t>
            </a:r>
            <a:r>
              <a:rPr lang="fa-IR" sz="2000" dirty="0" smtClean="0">
                <a:solidFill>
                  <a:schemeClr val="tx1"/>
                </a:solidFill>
              </a:rPr>
              <a:t>، حتی»</a:t>
            </a:r>
          </a:p>
          <a:p>
            <a:pPr marL="0" indent="0" algn="r">
              <a:buNone/>
            </a:pPr>
            <a:endParaRPr lang="fa-IR" sz="2000" dirty="0" smtClean="0">
              <a:solidFill>
                <a:schemeClr val="tx1"/>
              </a:solidFill>
            </a:endParaRPr>
          </a:p>
          <a:p>
            <a:pPr marL="0" indent="0" algn="r">
              <a:buNone/>
            </a:pPr>
            <a:r>
              <a:rPr lang="fa-IR" sz="2000" dirty="0" smtClean="0">
                <a:solidFill>
                  <a:schemeClr val="tx1"/>
                </a:solidFill>
              </a:rPr>
              <a:t>2.حروفی که یا معطوف </a:t>
            </a:r>
            <a:r>
              <a:rPr lang="fa-IR" sz="2000" dirty="0" err="1" smtClean="0">
                <a:solidFill>
                  <a:schemeClr val="tx1"/>
                </a:solidFill>
              </a:rPr>
              <a:t>ویا</a:t>
            </a:r>
            <a:r>
              <a:rPr lang="fa-IR" sz="2000" dirty="0" smtClean="0">
                <a:solidFill>
                  <a:schemeClr val="tx1"/>
                </a:solidFill>
              </a:rPr>
              <a:t> معطوف علیه را به طور معین منحصر به حکم میکند:« لکن، لا، بل»</a:t>
            </a:r>
          </a:p>
          <a:p>
            <a:pPr marL="0" indent="0" algn="r">
              <a:buNone/>
            </a:pPr>
            <a:endParaRPr lang="fa-IR" sz="2000" dirty="0" smtClean="0">
              <a:solidFill>
                <a:schemeClr val="tx1"/>
              </a:solidFill>
            </a:endParaRPr>
          </a:p>
          <a:p>
            <a:pPr marL="0" indent="0" algn="r">
              <a:buNone/>
            </a:pPr>
            <a:r>
              <a:rPr lang="fa-IR" sz="2000" dirty="0" smtClean="0">
                <a:solidFill>
                  <a:schemeClr val="tx1"/>
                </a:solidFill>
              </a:rPr>
              <a:t>3.حروفی که </a:t>
            </a:r>
            <a:r>
              <a:rPr lang="fa-IR" sz="2000" dirty="0" err="1" smtClean="0">
                <a:solidFill>
                  <a:schemeClr val="tx1"/>
                </a:solidFill>
              </a:rPr>
              <a:t>یامعطوف</a:t>
            </a:r>
            <a:r>
              <a:rPr lang="fa-IR" sz="2000" dirty="0" smtClean="0">
                <a:solidFill>
                  <a:schemeClr val="tx1"/>
                </a:solidFill>
              </a:rPr>
              <a:t> </a:t>
            </a:r>
            <a:r>
              <a:rPr lang="fa-IR" sz="2000" dirty="0" err="1" smtClean="0">
                <a:solidFill>
                  <a:schemeClr val="tx1"/>
                </a:solidFill>
              </a:rPr>
              <a:t>ویا</a:t>
            </a:r>
            <a:r>
              <a:rPr lang="fa-IR" sz="2000" dirty="0" smtClean="0">
                <a:solidFill>
                  <a:schemeClr val="tx1"/>
                </a:solidFill>
              </a:rPr>
              <a:t> معطوف علیه را به طور مبهم منحصر به حکم میسازد:« ام و او»</a:t>
            </a:r>
            <a:endParaRPr lang="en-US" sz="2000"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88208337"/>
      </p:ext>
    </p:extLst>
  </p:cSld>
  <p:clrMapOvr>
    <a:masterClrMapping/>
  </p:clrMapOvr>
  <p:transition spd="slow" advTm="1509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0"/>
            <a:ext cx="9391973" cy="6858000"/>
          </a:xfrm>
        </p:spPr>
        <p:txBody>
          <a:bodyPr>
            <a:normAutofit fontScale="90000"/>
          </a:bodyPr>
          <a:lstStyle/>
          <a:p>
            <a:pPr algn="r"/>
            <a:r>
              <a:rPr lang="fa-IR" sz="2000" dirty="0" smtClean="0">
                <a:solidFill>
                  <a:srgbClr val="FF0000"/>
                </a:solidFill>
              </a:rPr>
              <a:t/>
            </a:r>
            <a:br>
              <a:rPr lang="fa-IR" sz="2000" dirty="0" smtClean="0">
                <a:solidFill>
                  <a:srgbClr val="FF0000"/>
                </a:solidFill>
              </a:rPr>
            </a:br>
            <a:r>
              <a:rPr lang="fa-IR" sz="2000" dirty="0" smtClean="0">
                <a:solidFill>
                  <a:srgbClr val="FF0000"/>
                </a:solidFill>
              </a:rPr>
              <a:t>«واو» </a:t>
            </a:r>
            <a:r>
              <a:rPr lang="fa-IR" sz="2000" dirty="0" smtClean="0">
                <a:solidFill>
                  <a:schemeClr val="tx1"/>
                </a:solidFill>
              </a:rPr>
              <a:t>برای جمع کردن معطوف و معطوف علیه تحت یک حکم بکار </a:t>
            </a:r>
            <a:r>
              <a:rPr lang="fa-IR" sz="2000" dirty="0" err="1" smtClean="0">
                <a:solidFill>
                  <a:schemeClr val="tx1"/>
                </a:solidFill>
              </a:rPr>
              <a:t>میرود:مثال</a:t>
            </a: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err="1" smtClean="0">
                <a:solidFill>
                  <a:srgbClr val="FF0000"/>
                </a:solidFill>
              </a:rPr>
              <a:t>جاء</a:t>
            </a:r>
            <a:r>
              <a:rPr lang="fa-IR" sz="2000" dirty="0" smtClean="0">
                <a:solidFill>
                  <a:srgbClr val="FF0000"/>
                </a:solidFill>
              </a:rPr>
              <a:t> </a:t>
            </a:r>
            <a:r>
              <a:rPr lang="fa-IR" sz="2000" dirty="0" err="1" smtClean="0">
                <a:solidFill>
                  <a:srgbClr val="FF0000"/>
                </a:solidFill>
              </a:rPr>
              <a:t>زیدٌ</a:t>
            </a:r>
            <a:r>
              <a:rPr lang="fa-IR" sz="2000" dirty="0" smtClean="0">
                <a:solidFill>
                  <a:srgbClr val="FF0000"/>
                </a:solidFill>
              </a:rPr>
              <a:t> </a:t>
            </a:r>
            <a:r>
              <a:rPr lang="fa-IR" sz="2000" dirty="0" err="1" smtClean="0">
                <a:solidFill>
                  <a:srgbClr val="FF0000"/>
                </a:solidFill>
              </a:rPr>
              <a:t>وعمرٌو</a:t>
            </a:r>
            <a:r>
              <a:rPr lang="fa-IR" sz="2000" dirty="0" smtClean="0">
                <a:solidFill>
                  <a:srgbClr val="FF0000"/>
                </a:solidFill>
              </a:rPr>
              <a:t>    </a:t>
            </a:r>
            <a:r>
              <a:rPr lang="fa-IR" sz="2000" dirty="0" smtClean="0">
                <a:solidFill>
                  <a:schemeClr val="tx1"/>
                </a:solidFill>
              </a:rPr>
              <a:t>زید و عمرو  </a:t>
            </a:r>
            <a:r>
              <a:rPr lang="fa-IR" sz="2000" dirty="0" err="1" smtClean="0">
                <a:solidFill>
                  <a:schemeClr val="tx1"/>
                </a:solidFill>
              </a:rPr>
              <a:t>هردو</a:t>
            </a:r>
            <a:r>
              <a:rPr lang="fa-IR" sz="2000" dirty="0" smtClean="0">
                <a:solidFill>
                  <a:schemeClr val="tx1"/>
                </a:solidFill>
              </a:rPr>
              <a:t> تحت حکم آمدن جمع شده </a:t>
            </a:r>
            <a:r>
              <a:rPr lang="fa-IR" sz="2000" dirty="0" err="1" smtClean="0">
                <a:solidFill>
                  <a:schemeClr val="tx1"/>
                </a:solidFill>
              </a:rPr>
              <a:t>اند</a:t>
            </a:r>
            <a:r>
              <a:rPr lang="fa-IR" sz="2000" dirty="0" smtClean="0">
                <a:solidFill>
                  <a:schemeClr val="tx1"/>
                </a:solidFill>
              </a:rPr>
              <a:t>.</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rgbClr val="FF0000"/>
                </a:solidFill>
              </a:rPr>
              <a:t>ـفا»</a:t>
            </a:r>
            <a:r>
              <a:rPr lang="fa-IR" sz="2000" dirty="0" smtClean="0">
                <a:solidFill>
                  <a:schemeClr val="tx1"/>
                </a:solidFill>
              </a:rPr>
              <a:t>: اصل </a:t>
            </a:r>
            <a:r>
              <a:rPr lang="fa-IR" sz="2000" dirty="0" err="1" smtClean="0">
                <a:solidFill>
                  <a:schemeClr val="tx1"/>
                </a:solidFill>
              </a:rPr>
              <a:t>درمعنای</a:t>
            </a:r>
            <a:r>
              <a:rPr lang="fa-IR" sz="2000" dirty="0" smtClean="0">
                <a:solidFill>
                  <a:schemeClr val="tx1"/>
                </a:solidFill>
              </a:rPr>
              <a:t> فا ترتیب و تعقیب است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مثال:</a:t>
            </a:r>
            <a:r>
              <a:rPr lang="fa-IR" sz="2000" dirty="0" smtClean="0">
                <a:solidFill>
                  <a:srgbClr val="FF0000"/>
                </a:solidFill>
              </a:rPr>
              <a:t> </a:t>
            </a:r>
            <a:r>
              <a:rPr lang="fa-IR" sz="2000" dirty="0" err="1" smtClean="0">
                <a:solidFill>
                  <a:srgbClr val="FF0000"/>
                </a:solidFill>
              </a:rPr>
              <a:t>جاء</a:t>
            </a:r>
            <a:r>
              <a:rPr lang="fa-IR" sz="2000" dirty="0" smtClean="0">
                <a:solidFill>
                  <a:srgbClr val="FF0000"/>
                </a:solidFill>
              </a:rPr>
              <a:t> </a:t>
            </a:r>
            <a:r>
              <a:rPr lang="fa-IR" sz="2000" dirty="0" err="1" smtClean="0">
                <a:solidFill>
                  <a:srgbClr val="FF0000"/>
                </a:solidFill>
              </a:rPr>
              <a:t>زیدٌ</a:t>
            </a:r>
            <a:r>
              <a:rPr lang="fa-IR" sz="2000" dirty="0" smtClean="0">
                <a:solidFill>
                  <a:srgbClr val="FF0000"/>
                </a:solidFill>
              </a:rPr>
              <a:t> </a:t>
            </a:r>
            <a:r>
              <a:rPr lang="fa-IR" sz="2000" dirty="0" err="1" smtClean="0">
                <a:solidFill>
                  <a:srgbClr val="FF0000"/>
                </a:solidFill>
              </a:rPr>
              <a:t>فعمرٌو</a:t>
            </a:r>
            <a:r>
              <a:rPr lang="fa-IR" sz="2000" dirty="0" smtClean="0">
                <a:solidFill>
                  <a:srgbClr val="FF0000"/>
                </a:solidFill>
              </a:rPr>
              <a:t>  </a:t>
            </a:r>
            <a:r>
              <a:rPr lang="fa-IR" sz="2000" dirty="0" smtClean="0">
                <a:solidFill>
                  <a:schemeClr val="tx1"/>
                </a:solidFill>
              </a:rPr>
              <a:t>نخست </a:t>
            </a:r>
            <a:r>
              <a:rPr lang="fa-IR" sz="2000" dirty="0" err="1" smtClean="0">
                <a:solidFill>
                  <a:schemeClr val="tx1"/>
                </a:solidFill>
              </a:rPr>
              <a:t>زیدآمد</a:t>
            </a:r>
            <a:r>
              <a:rPr lang="fa-IR" sz="2000" dirty="0" smtClean="0">
                <a:solidFill>
                  <a:schemeClr val="tx1"/>
                </a:solidFill>
              </a:rPr>
              <a:t> آنگاه عمرو آمد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فا در </a:t>
            </a:r>
            <a:r>
              <a:rPr lang="fa-IR" sz="2000" dirty="0" err="1" smtClean="0">
                <a:solidFill>
                  <a:schemeClr val="tx1"/>
                </a:solidFill>
              </a:rPr>
              <a:t>دومعنای</a:t>
            </a:r>
            <a:r>
              <a:rPr lang="fa-IR" sz="2000" dirty="0" smtClean="0">
                <a:solidFill>
                  <a:schemeClr val="tx1"/>
                </a:solidFill>
              </a:rPr>
              <a:t> فرعی نیز کاربرد دارد: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1.بیان سببیت  مثال: </a:t>
            </a:r>
            <a:r>
              <a:rPr lang="fa-IR" sz="2000" dirty="0" smtClean="0">
                <a:solidFill>
                  <a:srgbClr val="FF0000"/>
                </a:solidFill>
              </a:rPr>
              <a:t>ضرب </a:t>
            </a:r>
            <a:r>
              <a:rPr lang="fa-IR" sz="2000" dirty="0" err="1" smtClean="0">
                <a:solidFill>
                  <a:srgbClr val="FF0000"/>
                </a:solidFill>
              </a:rPr>
              <a:t>زیدٌ</a:t>
            </a:r>
            <a:r>
              <a:rPr lang="fa-IR" sz="2000" dirty="0">
                <a:solidFill>
                  <a:srgbClr val="FF0000"/>
                </a:solidFill>
              </a:rPr>
              <a:t> </a:t>
            </a:r>
            <a:r>
              <a:rPr lang="fa-IR" sz="2000" dirty="0" err="1" smtClean="0">
                <a:solidFill>
                  <a:srgbClr val="FF0000"/>
                </a:solidFill>
              </a:rPr>
              <a:t>الولدَ</a:t>
            </a:r>
            <a:r>
              <a:rPr lang="fa-IR" sz="2000" dirty="0" smtClean="0">
                <a:solidFill>
                  <a:srgbClr val="FF0000"/>
                </a:solidFill>
              </a:rPr>
              <a:t> </a:t>
            </a:r>
            <a:r>
              <a:rPr lang="fa-IR" sz="2000" dirty="0" err="1" smtClean="0">
                <a:solidFill>
                  <a:srgbClr val="FF0000"/>
                </a:solidFill>
              </a:rPr>
              <a:t>فأماته</a:t>
            </a:r>
            <a:r>
              <a:rPr lang="fa-IR" sz="2000" dirty="0">
                <a:solidFill>
                  <a:srgbClr val="FF0000"/>
                </a:solidFill>
              </a:rPr>
              <a:t> </a:t>
            </a:r>
            <a:r>
              <a:rPr lang="fa-IR" sz="2000" dirty="0" smtClean="0">
                <a:solidFill>
                  <a:srgbClr val="FF0000"/>
                </a:solidFill>
              </a:rPr>
              <a:t>  </a:t>
            </a:r>
            <a:r>
              <a:rPr lang="fa-IR" sz="2000" dirty="0" smtClean="0">
                <a:solidFill>
                  <a:schemeClr val="tx1"/>
                </a:solidFill>
              </a:rPr>
              <a:t>زید فرزند را زدو بدین وسیله </a:t>
            </a:r>
            <a:r>
              <a:rPr lang="fa-IR" sz="2000" dirty="0" err="1" smtClean="0">
                <a:solidFill>
                  <a:schemeClr val="tx1"/>
                </a:solidFill>
              </a:rPr>
              <a:t>اورا</a:t>
            </a:r>
            <a:r>
              <a:rPr lang="fa-IR" sz="2000" dirty="0" smtClean="0">
                <a:solidFill>
                  <a:schemeClr val="tx1"/>
                </a:solidFill>
              </a:rPr>
              <a:t> کشت</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2. ربط دادن جواب شرط به فعل شرط  </a:t>
            </a:r>
            <a:r>
              <a:rPr lang="fa-IR" sz="2000" dirty="0" err="1" smtClean="0">
                <a:solidFill>
                  <a:schemeClr val="tx1"/>
                </a:solidFill>
              </a:rPr>
              <a:t>مثال:</a:t>
            </a:r>
            <a:r>
              <a:rPr lang="fa-IR" sz="2000" dirty="0" err="1" smtClean="0">
                <a:solidFill>
                  <a:srgbClr val="FF0000"/>
                </a:solidFill>
              </a:rPr>
              <a:t>وما</a:t>
            </a:r>
            <a:r>
              <a:rPr lang="fa-IR" sz="2000" dirty="0" smtClean="0">
                <a:solidFill>
                  <a:srgbClr val="FF0000"/>
                </a:solidFill>
              </a:rPr>
              <a:t> </a:t>
            </a:r>
            <a:r>
              <a:rPr lang="fa-IR" sz="2000" dirty="0" err="1" smtClean="0">
                <a:solidFill>
                  <a:srgbClr val="FF0000"/>
                </a:solidFill>
              </a:rPr>
              <a:t>یفعلوا</a:t>
            </a:r>
            <a:r>
              <a:rPr lang="fa-IR" sz="2000" dirty="0" smtClean="0">
                <a:solidFill>
                  <a:srgbClr val="FF0000"/>
                </a:solidFill>
              </a:rPr>
              <a:t> من </a:t>
            </a:r>
            <a:r>
              <a:rPr lang="fa-IR" sz="2000" dirty="0" err="1" smtClean="0">
                <a:solidFill>
                  <a:srgbClr val="FF0000"/>
                </a:solidFill>
              </a:rPr>
              <a:t>خیرٍ</a:t>
            </a:r>
            <a:r>
              <a:rPr lang="fa-IR" sz="2000" dirty="0" smtClean="0">
                <a:solidFill>
                  <a:srgbClr val="FF0000"/>
                </a:solidFill>
              </a:rPr>
              <a:t> </a:t>
            </a:r>
            <a:r>
              <a:rPr lang="fa-IR" sz="2000" dirty="0" err="1" smtClean="0">
                <a:solidFill>
                  <a:srgbClr val="FF0000"/>
                </a:solidFill>
              </a:rPr>
              <a:t>فلن</a:t>
            </a:r>
            <a:r>
              <a:rPr lang="fa-IR" sz="2000" dirty="0" smtClean="0">
                <a:solidFill>
                  <a:srgbClr val="FF0000"/>
                </a:solidFill>
              </a:rPr>
              <a:t> </a:t>
            </a:r>
            <a:r>
              <a:rPr lang="fa-IR" sz="2000" dirty="0" err="1" smtClean="0">
                <a:solidFill>
                  <a:srgbClr val="FF0000"/>
                </a:solidFill>
              </a:rPr>
              <a:t>یکفروه</a:t>
            </a:r>
            <a:r>
              <a:rPr lang="fa-IR" sz="2000" dirty="0" smtClean="0">
                <a:solidFill>
                  <a:srgbClr val="FF0000"/>
                </a:solidFill>
              </a:rPr>
              <a:t>  </a:t>
            </a:r>
            <a:r>
              <a:rPr lang="fa-IR" sz="2000" dirty="0" smtClean="0">
                <a:solidFill>
                  <a:schemeClr val="tx1"/>
                </a:solidFill>
              </a:rPr>
              <a:t>و </a:t>
            </a:r>
            <a:r>
              <a:rPr lang="fa-IR" sz="2000" dirty="0" err="1" smtClean="0">
                <a:solidFill>
                  <a:schemeClr val="tx1"/>
                </a:solidFill>
              </a:rPr>
              <a:t>هرکار</a:t>
            </a:r>
            <a:r>
              <a:rPr lang="fa-IR" sz="2000" dirty="0" smtClean="0">
                <a:solidFill>
                  <a:schemeClr val="tx1"/>
                </a:solidFill>
              </a:rPr>
              <a:t> نیک کنند از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ثواب آن محروم نخواهند شد.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rgbClr val="FF0000"/>
                </a:solidFill>
              </a:rPr>
              <a:t/>
            </a:r>
            <a:br>
              <a:rPr lang="fa-IR" sz="2000" dirty="0" smtClean="0">
                <a:solidFill>
                  <a:srgbClr val="FF0000"/>
                </a:solidFill>
              </a:rPr>
            </a:br>
            <a:r>
              <a:rPr lang="fa-IR" sz="2000" dirty="0">
                <a:solidFill>
                  <a:schemeClr val="tx1"/>
                </a:solidFill>
              </a:rPr>
              <a:t/>
            </a:r>
            <a:br>
              <a:rPr lang="fa-IR" sz="2000" dirty="0">
                <a:solidFill>
                  <a:schemeClr val="tx1"/>
                </a:solidFill>
              </a:rPr>
            </a:br>
            <a:r>
              <a:rPr lang="fa-IR" sz="2000" dirty="0" smtClean="0">
                <a:solidFill>
                  <a:srgbClr val="FF0000"/>
                </a:solidFill>
              </a:rPr>
              <a:t/>
            </a:r>
            <a:br>
              <a:rPr lang="fa-IR" sz="2000" dirty="0" smtClean="0">
                <a:solidFill>
                  <a:srgbClr val="FF0000"/>
                </a:solidFill>
              </a:rPr>
            </a:br>
            <a:r>
              <a:rPr lang="fa-IR" sz="2000" dirty="0" smtClean="0">
                <a:solidFill>
                  <a:srgbClr val="FF0000"/>
                </a:solidFill>
              </a:rPr>
              <a:t/>
            </a:r>
            <a:br>
              <a:rPr lang="fa-IR" sz="2000" dirty="0" smtClean="0">
                <a:solidFill>
                  <a:srgbClr val="FF0000"/>
                </a:solidFill>
              </a:rPr>
            </a:br>
            <a:r>
              <a:rPr lang="fa-IR" sz="2000" dirty="0">
                <a:solidFill>
                  <a:srgbClr val="FF0000"/>
                </a:solidFill>
              </a:rPr>
              <a:t/>
            </a:r>
            <a:br>
              <a:rPr lang="fa-IR" sz="2000" dirty="0">
                <a:solidFill>
                  <a:srgbClr val="FF0000"/>
                </a:solidFill>
              </a:rPr>
            </a:br>
            <a:r>
              <a:rPr lang="fa-IR" sz="2000" dirty="0" smtClean="0">
                <a:solidFill>
                  <a:schemeClr val="tx1"/>
                </a:solidFill>
              </a:rPr>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
            </a:r>
            <a:br>
              <a:rPr lang="fa-IR" sz="2000" dirty="0" smtClean="0">
                <a:solidFill>
                  <a:schemeClr val="tx1"/>
                </a:solidFill>
              </a:rPr>
            </a:br>
            <a:endParaRPr lang="en-US" sz="2000" dirty="0">
              <a:solidFill>
                <a:schemeClr val="tx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18805811"/>
      </p:ext>
    </p:extLst>
  </p:cSld>
  <p:clrMapOvr>
    <a:masterClrMapping/>
  </p:clrMapOvr>
  <p:transition spd="slow" advTm="1258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469464" cy="6858000"/>
          </a:xfrm>
        </p:spPr>
        <p:txBody>
          <a:bodyPr>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a:t>
            </a:r>
            <a:r>
              <a:rPr lang="fa-IR" sz="2000" dirty="0" err="1" smtClean="0">
                <a:solidFill>
                  <a:srgbClr val="FF0000"/>
                </a:solidFill>
              </a:rPr>
              <a:t>ثمَ</a:t>
            </a:r>
            <a:r>
              <a:rPr lang="fa-IR" sz="2000" dirty="0" smtClean="0">
                <a:solidFill>
                  <a:schemeClr val="tx1"/>
                </a:solidFill>
              </a:rPr>
              <a:t>» : </a:t>
            </a:r>
            <a:r>
              <a:rPr lang="fa-IR" sz="2000" dirty="0" err="1" smtClean="0">
                <a:solidFill>
                  <a:schemeClr val="tx1"/>
                </a:solidFill>
              </a:rPr>
              <a:t>ثم</a:t>
            </a:r>
            <a:r>
              <a:rPr lang="fa-IR" sz="2000" dirty="0" smtClean="0">
                <a:solidFill>
                  <a:schemeClr val="tx1"/>
                </a:solidFill>
              </a:rPr>
              <a:t> بیانگر معنای ترتیب همراه با فاصله و مدت است خواه ان فاصله و مدت طولانی</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باشد خواه کوتاه باشد </a:t>
            </a:r>
            <a:r>
              <a:rPr lang="fa-IR" sz="2000" dirty="0" smtClean="0">
                <a:solidFill>
                  <a:srgbClr val="FF0000"/>
                </a:solidFill>
              </a:rPr>
              <a:t> </a:t>
            </a:r>
            <a:r>
              <a:rPr lang="fa-IR" sz="2000" dirty="0" err="1" smtClean="0">
                <a:solidFill>
                  <a:srgbClr val="FF0000"/>
                </a:solidFill>
              </a:rPr>
              <a:t>نزل</a:t>
            </a:r>
            <a:r>
              <a:rPr lang="fa-IR" sz="2000" dirty="0" smtClean="0">
                <a:solidFill>
                  <a:srgbClr val="FF0000"/>
                </a:solidFill>
              </a:rPr>
              <a:t> </a:t>
            </a:r>
            <a:r>
              <a:rPr lang="fa-IR" sz="2000" dirty="0" err="1" smtClean="0">
                <a:solidFill>
                  <a:srgbClr val="FF0000"/>
                </a:solidFill>
              </a:rPr>
              <a:t>القومُ</a:t>
            </a:r>
            <a:r>
              <a:rPr lang="fa-IR" sz="2000" dirty="0" smtClean="0">
                <a:solidFill>
                  <a:srgbClr val="FF0000"/>
                </a:solidFill>
              </a:rPr>
              <a:t> </a:t>
            </a:r>
            <a:r>
              <a:rPr lang="fa-IR" sz="2000" dirty="0" err="1" smtClean="0">
                <a:solidFill>
                  <a:srgbClr val="FF0000"/>
                </a:solidFill>
              </a:rPr>
              <a:t>ثمَّ</a:t>
            </a:r>
            <a:r>
              <a:rPr lang="fa-IR" sz="2000" dirty="0" smtClean="0">
                <a:solidFill>
                  <a:srgbClr val="FF0000"/>
                </a:solidFill>
              </a:rPr>
              <a:t> </a:t>
            </a:r>
            <a:r>
              <a:rPr lang="fa-IR" sz="2000" dirty="0" err="1" smtClean="0">
                <a:solidFill>
                  <a:srgbClr val="FF0000"/>
                </a:solidFill>
              </a:rPr>
              <a:t>ارتحلو</a:t>
            </a:r>
            <a:r>
              <a:rPr lang="fa-IR" sz="2000" dirty="0" smtClean="0">
                <a:solidFill>
                  <a:srgbClr val="FF0000"/>
                </a:solidFill>
              </a:rPr>
              <a:t>    </a:t>
            </a:r>
            <a:r>
              <a:rPr lang="fa-IR" sz="2000" dirty="0" smtClean="0">
                <a:solidFill>
                  <a:schemeClr val="tx1"/>
                </a:solidFill>
              </a:rPr>
              <a:t>قوم فرود </a:t>
            </a:r>
            <a:r>
              <a:rPr lang="fa-IR" sz="2000" dirty="0" err="1" smtClean="0">
                <a:solidFill>
                  <a:schemeClr val="tx1"/>
                </a:solidFill>
              </a:rPr>
              <a:t>امدند</a:t>
            </a:r>
            <a:r>
              <a:rPr lang="fa-IR" sz="2000" dirty="0" smtClean="0">
                <a:solidFill>
                  <a:schemeClr val="tx1"/>
                </a:solidFill>
              </a:rPr>
              <a:t> سپس کوچ کردند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a:t>
            </a:r>
            <a:r>
              <a:rPr lang="fa-IR" sz="2000" dirty="0" smtClean="0">
                <a:solidFill>
                  <a:srgbClr val="FF0000"/>
                </a:solidFill>
              </a:rPr>
              <a:t>حتی</a:t>
            </a:r>
            <a:r>
              <a:rPr lang="fa-IR" sz="2000" dirty="0" smtClean="0">
                <a:solidFill>
                  <a:schemeClr val="tx1"/>
                </a:solidFill>
              </a:rPr>
              <a:t>»: حتی بیانگر معنای تدریج میباشد </a:t>
            </a:r>
            <a:r>
              <a:rPr lang="fa-IR" sz="2000" dirty="0" err="1" smtClean="0">
                <a:solidFill>
                  <a:schemeClr val="tx1"/>
                </a:solidFill>
              </a:rPr>
              <a:t>ودر</a:t>
            </a:r>
            <a:r>
              <a:rPr lang="fa-IR" sz="2000" dirty="0" smtClean="0">
                <a:solidFill>
                  <a:schemeClr val="tx1"/>
                </a:solidFill>
              </a:rPr>
              <a:t> معطوف «حتی» شرط است که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اسم ظاهر باشد نه ضمیر، مفرد باشد نه جمله، و معطوف جزئی از معطوف علیه باشد.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err="1" smtClean="0">
                <a:solidFill>
                  <a:srgbClr val="FF0000"/>
                </a:solidFill>
              </a:rPr>
              <a:t>اکلتُ</a:t>
            </a:r>
            <a:r>
              <a:rPr lang="fa-IR" sz="2000" dirty="0" smtClean="0">
                <a:solidFill>
                  <a:srgbClr val="FF0000"/>
                </a:solidFill>
              </a:rPr>
              <a:t> </a:t>
            </a:r>
            <a:r>
              <a:rPr lang="fa-IR" sz="2000" dirty="0" err="1" smtClean="0">
                <a:solidFill>
                  <a:srgbClr val="FF0000"/>
                </a:solidFill>
              </a:rPr>
              <a:t>السمکةَ</a:t>
            </a:r>
            <a:r>
              <a:rPr lang="fa-IR" sz="2000" dirty="0" smtClean="0">
                <a:solidFill>
                  <a:srgbClr val="FF0000"/>
                </a:solidFill>
              </a:rPr>
              <a:t> حتی </a:t>
            </a:r>
            <a:r>
              <a:rPr lang="fa-IR" sz="2000" dirty="0" err="1" smtClean="0">
                <a:solidFill>
                  <a:srgbClr val="FF0000"/>
                </a:solidFill>
              </a:rPr>
              <a:t>راسها</a:t>
            </a:r>
            <a:r>
              <a:rPr lang="fa-IR" sz="2000" dirty="0" smtClean="0">
                <a:solidFill>
                  <a:srgbClr val="FF0000"/>
                </a:solidFill>
              </a:rPr>
              <a:t>    </a:t>
            </a:r>
            <a:r>
              <a:rPr lang="fa-IR" sz="2000" dirty="0" smtClean="0">
                <a:solidFill>
                  <a:schemeClr val="tx1"/>
                </a:solidFill>
              </a:rPr>
              <a:t>ماهی را خوردم حتی </a:t>
            </a:r>
            <a:r>
              <a:rPr lang="fa-IR" sz="2000" dirty="0" err="1" smtClean="0">
                <a:solidFill>
                  <a:schemeClr val="tx1"/>
                </a:solidFill>
              </a:rPr>
              <a:t>سرآنرا</a:t>
            </a:r>
            <a:r>
              <a:rPr lang="fa-IR" sz="2000" dirty="0" smtClean="0">
                <a:solidFill>
                  <a:schemeClr val="tx1"/>
                </a:solidFill>
              </a:rPr>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یا اینکه معطوف به منزله جزئی </a:t>
            </a:r>
            <a:r>
              <a:rPr lang="fa-IR" sz="2000" dirty="0" err="1" smtClean="0">
                <a:solidFill>
                  <a:schemeClr val="tx1"/>
                </a:solidFill>
              </a:rPr>
              <a:t>ازمعطوف</a:t>
            </a:r>
            <a:r>
              <a:rPr lang="fa-IR" sz="2000" dirty="0" smtClean="0">
                <a:solidFill>
                  <a:schemeClr val="tx1"/>
                </a:solidFill>
              </a:rPr>
              <a:t> علیه باشد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err="1" smtClean="0">
                <a:solidFill>
                  <a:srgbClr val="FF0000"/>
                </a:solidFill>
              </a:rPr>
              <a:t>اعجبنی</a:t>
            </a:r>
            <a:r>
              <a:rPr lang="fa-IR" sz="2000" dirty="0" smtClean="0">
                <a:solidFill>
                  <a:srgbClr val="FF0000"/>
                </a:solidFill>
              </a:rPr>
              <a:t> </a:t>
            </a:r>
            <a:r>
              <a:rPr lang="fa-IR" sz="2000" dirty="0" err="1" smtClean="0">
                <a:solidFill>
                  <a:srgbClr val="FF0000"/>
                </a:solidFill>
              </a:rPr>
              <a:t>الفتی</a:t>
            </a:r>
            <a:r>
              <a:rPr lang="fa-IR" sz="2000" dirty="0" smtClean="0">
                <a:solidFill>
                  <a:srgbClr val="FF0000"/>
                </a:solidFill>
              </a:rPr>
              <a:t> حتی </a:t>
            </a:r>
            <a:r>
              <a:rPr lang="fa-IR" sz="2000" dirty="0" err="1" smtClean="0">
                <a:solidFill>
                  <a:srgbClr val="FF0000"/>
                </a:solidFill>
              </a:rPr>
              <a:t>حدیثَهُ</a:t>
            </a:r>
            <a:r>
              <a:rPr lang="fa-IR" sz="2000" dirty="0" smtClean="0">
                <a:solidFill>
                  <a:schemeClr val="tx1"/>
                </a:solidFill>
              </a:rPr>
              <a:t>   به تعجب وا داشته مرا آن جوان حتی کلامش</a:t>
            </a:r>
            <a:r>
              <a:rPr lang="fa-IR" sz="2000" dirty="0" smtClean="0">
                <a:solidFill>
                  <a:srgbClr val="FF0000"/>
                </a:solidFill>
              </a:rPr>
              <a:t/>
            </a:r>
            <a:br>
              <a:rPr lang="fa-IR" sz="2000" dirty="0" smtClean="0">
                <a:solidFill>
                  <a:srgbClr val="FF0000"/>
                </a:solidFill>
              </a:rPr>
            </a:br>
            <a:r>
              <a:rPr lang="fa-IR" sz="2000" dirty="0" smtClean="0">
                <a:solidFill>
                  <a:srgbClr val="FF0000"/>
                </a:solidFill>
              </a:rPr>
              <a:t/>
            </a:r>
            <a:br>
              <a:rPr lang="fa-IR" sz="2000" dirty="0" smtClean="0">
                <a:solidFill>
                  <a:srgbClr val="FF0000"/>
                </a:solidFill>
              </a:rPr>
            </a:br>
            <a:r>
              <a:rPr lang="fa-IR" sz="2000" dirty="0" smtClean="0">
                <a:solidFill>
                  <a:schemeClr val="tx1"/>
                </a:solidFill>
              </a:rPr>
              <a:t>معطوف «حتی» در زیادت و نقصان ،غایت </a:t>
            </a:r>
            <a:r>
              <a:rPr lang="fa-IR" sz="2000" dirty="0" err="1" smtClean="0">
                <a:solidFill>
                  <a:schemeClr val="tx1"/>
                </a:solidFill>
              </a:rPr>
              <a:t>ونهایت</a:t>
            </a:r>
            <a:r>
              <a:rPr lang="fa-IR" sz="2000" dirty="0" smtClean="0">
                <a:solidFill>
                  <a:schemeClr val="tx1"/>
                </a:solidFill>
              </a:rPr>
              <a:t> برای معطوف علیه باشد.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rgbClr val="FF0000"/>
                </a:solidFill>
              </a:rPr>
              <a:t>مات </a:t>
            </a:r>
            <a:r>
              <a:rPr lang="fa-IR" sz="2000" dirty="0" err="1" smtClean="0">
                <a:solidFill>
                  <a:srgbClr val="FF0000"/>
                </a:solidFill>
              </a:rPr>
              <a:t>الناس</a:t>
            </a:r>
            <a:r>
              <a:rPr lang="fa-IR" sz="2000" dirty="0" smtClean="0">
                <a:solidFill>
                  <a:srgbClr val="FF0000"/>
                </a:solidFill>
              </a:rPr>
              <a:t> حتی </a:t>
            </a:r>
            <a:r>
              <a:rPr lang="fa-IR" sz="2000" dirty="0" err="1" smtClean="0">
                <a:solidFill>
                  <a:srgbClr val="FF0000"/>
                </a:solidFill>
              </a:rPr>
              <a:t>الملوک</a:t>
            </a:r>
            <a:r>
              <a:rPr lang="fa-IR" sz="2000" dirty="0" smtClean="0">
                <a:solidFill>
                  <a:srgbClr val="FF0000"/>
                </a:solidFill>
              </a:rPr>
              <a:t>   </a:t>
            </a:r>
            <a:r>
              <a:rPr lang="fa-IR" sz="2000" dirty="0" smtClean="0">
                <a:solidFill>
                  <a:schemeClr val="tx1"/>
                </a:solidFill>
              </a:rPr>
              <a:t>مردم مردند حتی پادشاهان</a:t>
            </a:r>
            <a:br>
              <a:rPr lang="fa-IR" sz="2000" dirty="0" smtClean="0">
                <a:solidFill>
                  <a:schemeClr val="tx1"/>
                </a:solidFill>
              </a:rPr>
            </a:br>
            <a:r>
              <a:rPr lang="fa-IR" sz="2000" dirty="0" smtClean="0">
                <a:solidFill>
                  <a:schemeClr val="tx1"/>
                </a:solidFill>
              </a:rPr>
              <a:t> </a:t>
            </a:r>
            <a:r>
              <a:rPr lang="fa-IR" sz="2000" dirty="0">
                <a:solidFill>
                  <a:srgbClr val="FF0000"/>
                </a:solidFill>
              </a:rPr>
              <a:t/>
            </a:r>
            <a:br>
              <a:rPr lang="fa-IR" sz="2000" dirty="0">
                <a:solidFill>
                  <a:srgbClr val="FF0000"/>
                </a:solidFill>
              </a:rPr>
            </a:br>
            <a:endParaRPr lang="en-US" sz="2000" dirty="0">
              <a:solidFill>
                <a:schemeClr val="tx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92111477"/>
      </p:ext>
    </p:extLst>
  </p:cSld>
  <p:clrMapOvr>
    <a:masterClrMapping/>
  </p:clrMapOvr>
  <mc:AlternateContent xmlns:mc="http://schemas.openxmlformats.org/markup-compatibility/2006">
    <mc:Choice xmlns:p14="http://schemas.microsoft.com/office/powerpoint/2010/main" Requires="p14">
      <p:transition spd="slow" p14:dur="1500" advTm="2347">
        <p:split orient="vert"/>
      </p:transition>
    </mc:Choice>
    <mc:Fallback>
      <p:transition spd="slow" advTm="234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670942" cy="6858000"/>
          </a:xfrm>
        </p:spPr>
        <p:txBody>
          <a:bodyPr>
            <a:normAutofit/>
          </a:bodyPr>
          <a:lstStyle/>
          <a:p>
            <a:pPr algn="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err="1" smtClean="0">
                <a:solidFill>
                  <a:schemeClr val="tx1"/>
                </a:solidFill>
              </a:rPr>
              <a:t>فائده</a:t>
            </a:r>
            <a:r>
              <a:rPr lang="fa-IR" sz="2000" dirty="0" smtClean="0">
                <a:solidFill>
                  <a:schemeClr val="tx1"/>
                </a:solidFill>
              </a:rPr>
              <a:t>: </a:t>
            </a:r>
            <a:r>
              <a:rPr lang="fa-IR" sz="2000" dirty="0" err="1" smtClean="0">
                <a:solidFill>
                  <a:schemeClr val="tx1"/>
                </a:solidFill>
              </a:rPr>
              <a:t>هرگاه</a:t>
            </a:r>
            <a:r>
              <a:rPr lang="fa-IR" sz="2000" dirty="0" smtClean="0">
                <a:solidFill>
                  <a:schemeClr val="tx1"/>
                </a:solidFill>
              </a:rPr>
              <a:t> </a:t>
            </a:r>
            <a:r>
              <a:rPr lang="fa-IR" sz="2000" dirty="0" err="1" smtClean="0">
                <a:solidFill>
                  <a:schemeClr val="tx1"/>
                </a:solidFill>
              </a:rPr>
              <a:t>بعداز</a:t>
            </a:r>
            <a:r>
              <a:rPr lang="fa-IR" sz="2000" dirty="0" smtClean="0">
                <a:solidFill>
                  <a:schemeClr val="tx1"/>
                </a:solidFill>
              </a:rPr>
              <a:t> «حتی» جمله واقع شود </a:t>
            </a:r>
            <a:r>
              <a:rPr lang="fa-IR" sz="2000" dirty="0" err="1" smtClean="0">
                <a:solidFill>
                  <a:schemeClr val="tx1"/>
                </a:solidFill>
              </a:rPr>
              <a:t>دراین</a:t>
            </a:r>
            <a:r>
              <a:rPr lang="fa-IR" sz="2000" dirty="0" smtClean="0">
                <a:solidFill>
                  <a:schemeClr val="tx1"/>
                </a:solidFill>
              </a:rPr>
              <a:t> صورت «حتی» حرف ابتدا یا </a:t>
            </a:r>
            <a:r>
              <a:rPr lang="fa-IR" sz="2000" dirty="0" err="1" smtClean="0">
                <a:solidFill>
                  <a:schemeClr val="tx1"/>
                </a:solidFill>
              </a:rPr>
              <a:t>استیناف</a:t>
            </a:r>
            <a:r>
              <a:rPr lang="fa-IR" sz="2000" dirty="0">
                <a:solidFill>
                  <a:schemeClr val="tx1"/>
                </a:solidFill>
              </a:rPr>
              <a:t/>
            </a:r>
            <a:br>
              <a:rPr lang="fa-IR" sz="2000" dirty="0">
                <a:solidFill>
                  <a:schemeClr val="tx1"/>
                </a:solidFill>
              </a:rPr>
            </a:br>
            <a:r>
              <a:rPr lang="fa-IR" sz="2000" dirty="0" smtClean="0">
                <a:solidFill>
                  <a:schemeClr val="tx1"/>
                </a:solidFill>
              </a:rPr>
              <a:t>خواهد بود.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rgbClr val="FF0000"/>
                </a:solidFill>
              </a:rPr>
              <a:t>لم یفتح مجرم فاه امام القضاة حتی تعجب الحاضرون</a:t>
            </a:r>
            <a:br>
              <a:rPr lang="fa-IR" sz="2000" dirty="0" smtClean="0">
                <a:solidFill>
                  <a:srgbClr val="FF0000"/>
                </a:solidFill>
              </a:rPr>
            </a:br>
            <a:r>
              <a:rPr lang="fa-IR" sz="2000" dirty="0">
                <a:solidFill>
                  <a:schemeClr val="tx1"/>
                </a:solidFill>
              </a:rPr>
              <a:t/>
            </a:r>
            <a:br>
              <a:rPr lang="fa-IR" sz="2000" dirty="0">
                <a:solidFill>
                  <a:schemeClr val="tx1"/>
                </a:solidFill>
              </a:rPr>
            </a:br>
            <a:r>
              <a:rPr lang="fa-IR" sz="2000" dirty="0" smtClean="0">
                <a:solidFill>
                  <a:schemeClr val="tx1"/>
                </a:solidFill>
              </a:rPr>
              <a:t>شخص مجرم در حضور قاضیان لب به سخن نگشود(ازخود دفاع نکرد) و حاضران در مجلس از این کار تعجب کردند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a:t>
            </a:r>
            <a:r>
              <a:rPr lang="fa-IR" sz="2000" dirty="0" smtClean="0">
                <a:solidFill>
                  <a:srgbClr val="FF0000"/>
                </a:solidFill>
              </a:rPr>
              <a:t>او</a:t>
            </a:r>
            <a:r>
              <a:rPr lang="fa-IR" sz="2000" dirty="0" smtClean="0">
                <a:solidFill>
                  <a:schemeClr val="tx1"/>
                </a:solidFill>
              </a:rPr>
              <a:t>» اصل در معنای او این است که بین معطوف و معطوف علیه تساوی در حکم برقرار میسازد  </a:t>
            </a:r>
            <a:br>
              <a:rPr lang="fa-IR" sz="2000" dirty="0" smtClean="0">
                <a:solidFill>
                  <a:schemeClr val="tx1"/>
                </a:solidFill>
              </a:rPr>
            </a:br>
            <a:r>
              <a:rPr lang="fa-IR" sz="2000" dirty="0" smtClean="0">
                <a:solidFill>
                  <a:srgbClr val="FF0000"/>
                </a:solidFill>
              </a:rPr>
              <a:t>جالس العلماءَ </a:t>
            </a:r>
            <a:r>
              <a:rPr lang="en-US" sz="2800" dirty="0" err="1" smtClean="0">
                <a:solidFill>
                  <a:srgbClr val="FF0000"/>
                </a:solidFill>
              </a:rPr>
              <a:t>او</a:t>
            </a:r>
            <a:r>
              <a:rPr lang="fa-IR" sz="2000" dirty="0" smtClean="0">
                <a:solidFill>
                  <a:srgbClr val="FF0000"/>
                </a:solidFill>
              </a:rPr>
              <a:t>الزهاد   </a:t>
            </a:r>
            <a:r>
              <a:rPr lang="fa-IR" sz="2000" dirty="0" smtClean="0">
                <a:solidFill>
                  <a:schemeClr val="tx1"/>
                </a:solidFill>
              </a:rPr>
              <a:t>با عالمان ویا پارسایان مجالست کن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a:solidFill>
                  <a:schemeClr val="tx1"/>
                </a:solidFill>
              </a:rPr>
              <a:t/>
            </a:r>
            <a:br>
              <a:rPr lang="fa-IR" sz="2000" dirty="0">
                <a:solidFill>
                  <a:schemeClr val="tx1"/>
                </a:solidFill>
              </a:rPr>
            </a:br>
            <a:endParaRPr lang="en-US" sz="2000" dirty="0">
              <a:solidFill>
                <a:schemeClr val="tx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34056239"/>
      </p:ext>
    </p:extLst>
  </p:cSld>
  <p:clrMapOvr>
    <a:masterClrMapping/>
  </p:clrMapOvr>
  <p:transition spd="slow" advTm="522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0"/>
            <a:ext cx="9887919" cy="6858000"/>
          </a:xfrm>
        </p:spPr>
        <p:txBody>
          <a:bodyPr>
            <a:normAutofit/>
          </a:bodyPr>
          <a:lstStyle/>
          <a:p>
            <a:pPr algn="r"/>
            <a:r>
              <a:rPr lang="fa-IR" sz="2000" dirty="0">
                <a:solidFill>
                  <a:prstClr val="black"/>
                </a:solidFill>
              </a:rPr>
              <a:t/>
            </a:r>
            <a:br>
              <a:rPr lang="fa-IR" sz="2000" dirty="0">
                <a:solidFill>
                  <a:prstClr val="black"/>
                </a:solidFill>
              </a:rPr>
            </a:br>
            <a:r>
              <a:rPr lang="fa-IR" sz="2000" dirty="0">
                <a:solidFill>
                  <a:prstClr val="black"/>
                </a:solidFill>
              </a:rPr>
              <a:t/>
            </a:r>
            <a:br>
              <a:rPr lang="fa-IR" sz="2000" dirty="0">
                <a:solidFill>
                  <a:prstClr val="black"/>
                </a:solidFill>
              </a:rPr>
            </a:br>
            <a:r>
              <a:rPr lang="fa-IR" sz="2000" dirty="0" err="1">
                <a:solidFill>
                  <a:prstClr val="black"/>
                </a:solidFill>
              </a:rPr>
              <a:t>فائده</a:t>
            </a:r>
            <a:r>
              <a:rPr lang="fa-IR" sz="2000" dirty="0">
                <a:solidFill>
                  <a:prstClr val="black"/>
                </a:solidFill>
              </a:rPr>
              <a:t>: برخی دیگر از معانی او </a:t>
            </a:r>
            <a:r>
              <a:rPr lang="fa-IR" sz="2000" dirty="0" err="1">
                <a:solidFill>
                  <a:prstClr val="black"/>
                </a:solidFill>
              </a:rPr>
              <a:t>عبارتنداز</a:t>
            </a:r>
            <a:r>
              <a:rPr lang="fa-IR" sz="2000" dirty="0">
                <a:solidFill>
                  <a:prstClr val="black"/>
                </a:solidFill>
              </a:rPr>
              <a:t>:</a:t>
            </a:r>
            <a:br>
              <a:rPr lang="fa-IR" sz="2000" dirty="0">
                <a:solidFill>
                  <a:prstClr val="black"/>
                </a:solidFill>
              </a:rPr>
            </a:br>
            <a:r>
              <a:rPr lang="fa-IR" sz="2000" dirty="0">
                <a:solidFill>
                  <a:prstClr val="black"/>
                </a:solidFill>
              </a:rPr>
              <a:t>1. تقسیم    </a:t>
            </a:r>
            <a:r>
              <a:rPr lang="fa-IR" sz="2000" dirty="0">
                <a:solidFill>
                  <a:srgbClr val="FF0000"/>
                </a:solidFill>
              </a:rPr>
              <a:t>  </a:t>
            </a:r>
            <a:r>
              <a:rPr lang="fa-IR" sz="2000" dirty="0" err="1">
                <a:solidFill>
                  <a:srgbClr val="FF0000"/>
                </a:solidFill>
              </a:rPr>
              <a:t>الکلمة</a:t>
            </a:r>
            <a:r>
              <a:rPr lang="fa-IR" sz="2000" dirty="0">
                <a:solidFill>
                  <a:srgbClr val="FF0000"/>
                </a:solidFill>
              </a:rPr>
              <a:t> </a:t>
            </a:r>
            <a:r>
              <a:rPr lang="fa-IR" sz="2000" dirty="0" err="1">
                <a:solidFill>
                  <a:srgbClr val="FF0000"/>
                </a:solidFill>
              </a:rPr>
              <a:t>اسمٌ</a:t>
            </a:r>
            <a:r>
              <a:rPr lang="fa-IR" sz="2000" dirty="0">
                <a:solidFill>
                  <a:srgbClr val="FF0000"/>
                </a:solidFill>
              </a:rPr>
              <a:t> او </a:t>
            </a:r>
            <a:r>
              <a:rPr lang="fa-IR" sz="2000" dirty="0" err="1">
                <a:solidFill>
                  <a:srgbClr val="FF0000"/>
                </a:solidFill>
              </a:rPr>
              <a:t>فعلٌ</a:t>
            </a:r>
            <a:r>
              <a:rPr lang="fa-IR" sz="2000" dirty="0">
                <a:solidFill>
                  <a:srgbClr val="FF0000"/>
                </a:solidFill>
              </a:rPr>
              <a:t> او </a:t>
            </a:r>
            <a:r>
              <a:rPr lang="fa-IR" sz="2000" dirty="0" err="1">
                <a:solidFill>
                  <a:srgbClr val="FF0000"/>
                </a:solidFill>
              </a:rPr>
              <a:t>حرفٌ</a:t>
            </a:r>
            <a:r>
              <a:rPr lang="fa-IR" sz="2000" dirty="0">
                <a:solidFill>
                  <a:srgbClr val="FF0000"/>
                </a:solidFill>
              </a:rPr>
              <a:t>    </a:t>
            </a:r>
            <a:r>
              <a:rPr lang="fa-IR" sz="2000" dirty="0">
                <a:solidFill>
                  <a:prstClr val="black"/>
                </a:solidFill>
              </a:rPr>
              <a:t>کلمه یا اسم یا فعل یا حرف </a:t>
            </a:r>
            <a:r>
              <a:rPr lang="fa-IR" sz="2000" dirty="0" smtClean="0">
                <a:solidFill>
                  <a:prstClr val="black"/>
                </a:solidFill>
              </a:rPr>
              <a:t>است</a:t>
            </a:r>
            <a:br>
              <a:rPr lang="fa-IR" sz="2000" dirty="0" smtClean="0">
                <a:solidFill>
                  <a:prstClr val="black"/>
                </a:solidFill>
              </a:rPr>
            </a:br>
            <a:r>
              <a:rPr lang="fa-IR" sz="2000" dirty="0">
                <a:solidFill>
                  <a:prstClr val="black"/>
                </a:solidFill>
              </a:rPr>
              <a:t/>
            </a:r>
            <a:br>
              <a:rPr lang="fa-IR" sz="2000" dirty="0">
                <a:solidFill>
                  <a:prstClr val="black"/>
                </a:solidFill>
              </a:rPr>
            </a:br>
            <a:r>
              <a:rPr lang="fa-IR" sz="2000" dirty="0">
                <a:solidFill>
                  <a:prstClr val="black"/>
                </a:solidFill>
              </a:rPr>
              <a:t>2.برای </a:t>
            </a:r>
            <a:r>
              <a:rPr lang="fa-IR" sz="2000" dirty="0" err="1">
                <a:solidFill>
                  <a:prstClr val="black"/>
                </a:solidFill>
              </a:rPr>
              <a:t>اضراب</a:t>
            </a:r>
            <a:r>
              <a:rPr lang="fa-IR" sz="2000" dirty="0">
                <a:solidFill>
                  <a:prstClr val="black"/>
                </a:solidFill>
              </a:rPr>
              <a:t> (یعنی سلب حکم از ماقبل و اثبات ان برای مابعد </a:t>
            </a:r>
            <a:br>
              <a:rPr lang="fa-IR" sz="2000" dirty="0">
                <a:solidFill>
                  <a:prstClr val="black"/>
                </a:solidFill>
              </a:rPr>
            </a:br>
            <a:r>
              <a:rPr lang="fa-IR" sz="2000" dirty="0">
                <a:solidFill>
                  <a:srgbClr val="FF0000"/>
                </a:solidFill>
              </a:rPr>
              <a:t>و </a:t>
            </a:r>
            <a:r>
              <a:rPr lang="fa-IR" sz="2000" dirty="0" err="1">
                <a:solidFill>
                  <a:srgbClr val="FF0000"/>
                </a:solidFill>
              </a:rPr>
              <a:t>ارسلناه</a:t>
            </a:r>
            <a:r>
              <a:rPr lang="fa-IR" sz="2000" dirty="0">
                <a:solidFill>
                  <a:srgbClr val="FF0000"/>
                </a:solidFill>
              </a:rPr>
              <a:t> الی </a:t>
            </a:r>
            <a:r>
              <a:rPr lang="fa-IR" sz="2000" dirty="0" err="1">
                <a:solidFill>
                  <a:srgbClr val="FF0000"/>
                </a:solidFill>
              </a:rPr>
              <a:t>مائة</a:t>
            </a:r>
            <a:r>
              <a:rPr lang="fa-IR" sz="2000" dirty="0">
                <a:solidFill>
                  <a:srgbClr val="FF0000"/>
                </a:solidFill>
              </a:rPr>
              <a:t> </a:t>
            </a:r>
            <a:r>
              <a:rPr lang="fa-IR" sz="2000" dirty="0" err="1">
                <a:solidFill>
                  <a:srgbClr val="FF0000"/>
                </a:solidFill>
              </a:rPr>
              <a:t>الفٍ</a:t>
            </a:r>
            <a:r>
              <a:rPr lang="fa-IR" sz="2000" dirty="0">
                <a:solidFill>
                  <a:srgbClr val="FF0000"/>
                </a:solidFill>
              </a:rPr>
              <a:t> او </a:t>
            </a:r>
            <a:r>
              <a:rPr lang="fa-IR" sz="2000" dirty="0" err="1">
                <a:solidFill>
                  <a:srgbClr val="FF0000"/>
                </a:solidFill>
              </a:rPr>
              <a:t>یزیدون</a:t>
            </a:r>
            <a:r>
              <a:rPr lang="fa-IR" sz="2000" dirty="0">
                <a:solidFill>
                  <a:srgbClr val="FF0000"/>
                </a:solidFill>
              </a:rPr>
              <a:t>      </a:t>
            </a:r>
            <a:r>
              <a:rPr lang="fa-IR" sz="2000" dirty="0">
                <a:solidFill>
                  <a:prstClr val="black"/>
                </a:solidFill>
              </a:rPr>
              <a:t>او </a:t>
            </a:r>
            <a:r>
              <a:rPr lang="fa-IR" sz="2000" dirty="0" err="1">
                <a:solidFill>
                  <a:prstClr val="black"/>
                </a:solidFill>
              </a:rPr>
              <a:t>رابسوی</a:t>
            </a:r>
            <a:r>
              <a:rPr lang="fa-IR" sz="2000" dirty="0">
                <a:solidFill>
                  <a:prstClr val="black"/>
                </a:solidFill>
              </a:rPr>
              <a:t> صدهزار نفر بلکه بیشتر فرستادیم</a:t>
            </a:r>
            <a:r>
              <a:rPr lang="fa-IR" sz="2000" dirty="0">
                <a:solidFill>
                  <a:srgbClr val="FF0000"/>
                </a:solidFill>
              </a:rPr>
              <a:t> </a:t>
            </a:r>
            <a:r>
              <a:rPr lang="fa-IR" sz="2000" dirty="0" smtClean="0">
                <a:solidFill>
                  <a:srgbClr val="FF0000"/>
                </a:solidFill>
              </a:rPr>
              <a:t/>
            </a:r>
            <a:br>
              <a:rPr lang="fa-IR" sz="2000" dirty="0" smtClean="0">
                <a:solidFill>
                  <a:srgbClr val="FF0000"/>
                </a:solidFill>
              </a:rPr>
            </a:br>
            <a:r>
              <a:rPr lang="fa-IR" sz="2000" dirty="0">
                <a:solidFill>
                  <a:srgbClr val="FF0000"/>
                </a:solidFill>
              </a:rPr>
              <a:t/>
            </a:r>
            <a:br>
              <a:rPr lang="fa-IR" sz="2000" dirty="0">
                <a:solidFill>
                  <a:srgbClr val="FF0000"/>
                </a:solidFill>
              </a:rPr>
            </a:br>
            <a:r>
              <a:rPr lang="fa-IR" sz="2000" dirty="0" smtClean="0">
                <a:solidFill>
                  <a:schemeClr val="tx1"/>
                </a:solidFill>
              </a:rPr>
              <a:t>3.برای منصوب کردن فعل مضارع </a:t>
            </a:r>
            <a:r>
              <a:rPr lang="fa-IR" sz="2000" dirty="0" err="1" smtClean="0">
                <a:solidFill>
                  <a:schemeClr val="tx1"/>
                </a:solidFill>
              </a:rPr>
              <a:t>اورده</a:t>
            </a:r>
            <a:r>
              <a:rPr lang="fa-IR" sz="2000" dirty="0" smtClean="0">
                <a:solidFill>
                  <a:schemeClr val="tx1"/>
                </a:solidFill>
              </a:rPr>
              <a:t> میشود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a:t>
            </a:r>
            <a:r>
              <a:rPr lang="fa-IR" sz="2000" dirty="0" smtClean="0">
                <a:solidFill>
                  <a:srgbClr val="FF0000"/>
                </a:solidFill>
              </a:rPr>
              <a:t>ام</a:t>
            </a:r>
            <a:r>
              <a:rPr lang="fa-IR" sz="2000" dirty="0" smtClean="0">
                <a:solidFill>
                  <a:schemeClr val="tx1"/>
                </a:solidFill>
              </a:rPr>
              <a:t>» </a:t>
            </a:r>
            <a:r>
              <a:rPr lang="fa-IR" sz="2000" dirty="0" err="1" smtClean="0">
                <a:solidFill>
                  <a:schemeClr val="tx1"/>
                </a:solidFill>
              </a:rPr>
              <a:t>مانند«</a:t>
            </a:r>
            <a:r>
              <a:rPr lang="fa-IR" sz="2000" dirty="0" err="1" smtClean="0">
                <a:solidFill>
                  <a:srgbClr val="FF0000"/>
                </a:solidFill>
              </a:rPr>
              <a:t>او</a:t>
            </a:r>
            <a:r>
              <a:rPr lang="fa-IR" sz="2000" dirty="0" smtClean="0">
                <a:solidFill>
                  <a:schemeClr val="tx1"/>
                </a:solidFill>
              </a:rPr>
              <a:t>» بین معطوف و معطوف علیه تساوی </a:t>
            </a:r>
            <a:r>
              <a:rPr lang="fa-IR" sz="2000" dirty="0" err="1" smtClean="0">
                <a:solidFill>
                  <a:schemeClr val="tx1"/>
                </a:solidFill>
              </a:rPr>
              <a:t>درحکم</a:t>
            </a:r>
            <a:r>
              <a:rPr lang="fa-IR" sz="2000" dirty="0" smtClean="0">
                <a:solidFill>
                  <a:schemeClr val="tx1"/>
                </a:solidFill>
              </a:rPr>
              <a:t> ایجاد میکند و پس از همزه ی تسویه و یا همزه </a:t>
            </a:r>
            <a:r>
              <a:rPr lang="fa-IR" sz="2000" dirty="0" err="1" smtClean="0">
                <a:solidFill>
                  <a:schemeClr val="tx1"/>
                </a:solidFill>
              </a:rPr>
              <a:t>استفهامیه</a:t>
            </a:r>
            <a:r>
              <a:rPr lang="fa-IR" sz="2000" dirty="0" smtClean="0">
                <a:solidFill>
                  <a:schemeClr val="tx1"/>
                </a:solidFill>
              </a:rPr>
              <a:t> واقع میشود.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err="1" smtClean="0">
                <a:solidFill>
                  <a:srgbClr val="FF0000"/>
                </a:solidFill>
              </a:rPr>
              <a:t>سواء</a:t>
            </a:r>
            <a:r>
              <a:rPr lang="fa-IR" sz="2000" dirty="0" smtClean="0">
                <a:solidFill>
                  <a:srgbClr val="FF0000"/>
                </a:solidFill>
              </a:rPr>
              <a:t> </a:t>
            </a:r>
            <a:r>
              <a:rPr lang="fa-IR" sz="2000" dirty="0" err="1" smtClean="0">
                <a:solidFill>
                  <a:srgbClr val="FF0000"/>
                </a:solidFill>
              </a:rPr>
              <a:t>علیهم</a:t>
            </a:r>
            <a:r>
              <a:rPr lang="fa-IR" sz="2000" dirty="0" smtClean="0">
                <a:solidFill>
                  <a:srgbClr val="FF0000"/>
                </a:solidFill>
              </a:rPr>
              <a:t> </a:t>
            </a:r>
            <a:r>
              <a:rPr lang="fa-IR" sz="2000" dirty="0" err="1" smtClean="0">
                <a:solidFill>
                  <a:srgbClr val="FF0000"/>
                </a:solidFill>
              </a:rPr>
              <a:t>أأنذرتهم</a:t>
            </a:r>
            <a:r>
              <a:rPr lang="fa-IR" sz="2000" dirty="0" smtClean="0">
                <a:solidFill>
                  <a:srgbClr val="FF0000"/>
                </a:solidFill>
              </a:rPr>
              <a:t> </a:t>
            </a:r>
            <a:r>
              <a:rPr lang="fa-IR" sz="2000" dirty="0" err="1" smtClean="0">
                <a:solidFill>
                  <a:srgbClr val="FF0000"/>
                </a:solidFill>
              </a:rPr>
              <a:t>أم</a:t>
            </a:r>
            <a:r>
              <a:rPr lang="fa-IR" sz="2000" dirty="0" smtClean="0">
                <a:solidFill>
                  <a:srgbClr val="FF0000"/>
                </a:solidFill>
              </a:rPr>
              <a:t> لم </a:t>
            </a:r>
            <a:r>
              <a:rPr lang="fa-IR" sz="2000" dirty="0" err="1" smtClean="0">
                <a:solidFill>
                  <a:srgbClr val="FF0000"/>
                </a:solidFill>
              </a:rPr>
              <a:t>تنذرهم</a:t>
            </a:r>
            <a:r>
              <a:rPr lang="fa-IR" sz="2000" dirty="0" smtClean="0">
                <a:solidFill>
                  <a:srgbClr val="FF0000"/>
                </a:solidFill>
              </a:rPr>
              <a:t> </a:t>
            </a:r>
            <a:r>
              <a:rPr lang="fa-IR" sz="2000" dirty="0" err="1" smtClean="0">
                <a:solidFill>
                  <a:srgbClr val="FF0000"/>
                </a:solidFill>
              </a:rPr>
              <a:t>لایومنون</a:t>
            </a:r>
            <a:r>
              <a:rPr lang="fa-IR" sz="2000" dirty="0" smtClean="0">
                <a:solidFill>
                  <a:schemeClr val="tx1"/>
                </a:solidFill>
              </a:rPr>
              <a:t>   برای آنان یکسان </a:t>
            </a:r>
            <a:r>
              <a:rPr lang="fa-IR" sz="2000" dirty="0" err="1" smtClean="0">
                <a:solidFill>
                  <a:schemeClr val="tx1"/>
                </a:solidFill>
              </a:rPr>
              <a:t>است؛چه</a:t>
            </a:r>
            <a:r>
              <a:rPr lang="fa-IR" sz="2000" dirty="0" smtClean="0">
                <a:solidFill>
                  <a:schemeClr val="tx1"/>
                </a:solidFill>
              </a:rPr>
              <a:t> </a:t>
            </a:r>
            <a:r>
              <a:rPr lang="fa-IR" sz="2000" dirty="0" err="1" smtClean="0">
                <a:solidFill>
                  <a:schemeClr val="tx1"/>
                </a:solidFill>
              </a:rPr>
              <a:t>انذارشان</a:t>
            </a:r>
            <a:r>
              <a:rPr lang="fa-IR" sz="2000" dirty="0" smtClean="0">
                <a:solidFill>
                  <a:schemeClr val="tx1"/>
                </a:solidFill>
              </a:rPr>
              <a:t> کنی یا نکنی ایمان </a:t>
            </a:r>
            <a:r>
              <a:rPr lang="fa-IR" sz="2000" dirty="0" err="1" smtClean="0">
                <a:solidFill>
                  <a:schemeClr val="tx1"/>
                </a:solidFill>
              </a:rPr>
              <a:t>نمی</a:t>
            </a:r>
            <a:r>
              <a:rPr lang="fa-IR" sz="2000" dirty="0" smtClean="0">
                <a:solidFill>
                  <a:schemeClr val="tx1"/>
                </a:solidFill>
              </a:rPr>
              <a:t> </a:t>
            </a:r>
            <a:r>
              <a:rPr lang="fa-IR" sz="2000" dirty="0" err="1" smtClean="0">
                <a:solidFill>
                  <a:schemeClr val="tx1"/>
                </a:solidFill>
              </a:rPr>
              <a:t>اورند</a:t>
            </a:r>
            <a:r>
              <a:rPr lang="fa-IR" sz="2000" dirty="0">
                <a:solidFill>
                  <a:schemeClr val="tx1"/>
                </a:solidFill>
              </a:rPr>
              <a:t/>
            </a:r>
            <a:br>
              <a:rPr lang="fa-IR" sz="2000" dirty="0">
                <a:solidFill>
                  <a:schemeClr val="tx1"/>
                </a:solidFill>
              </a:rPr>
            </a:br>
            <a:r>
              <a:rPr lang="fa-IR" sz="2000" dirty="0">
                <a:solidFill>
                  <a:schemeClr val="tx1"/>
                </a:solidFill>
              </a:rPr>
              <a:t/>
            </a:r>
            <a:br>
              <a:rPr lang="fa-IR" sz="2000" dirty="0">
                <a:solidFill>
                  <a:schemeClr val="tx1"/>
                </a:solidFill>
              </a:rPr>
            </a:br>
            <a:endParaRPr lang="en-US" sz="2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59207938"/>
      </p:ext>
    </p:extLst>
  </p:cSld>
  <p:clrMapOvr>
    <a:masterClrMapping/>
  </p:clrMapOvr>
  <p:transition spd="slow" advTm="47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655444" cy="6858000"/>
          </a:xfrm>
        </p:spPr>
        <p:txBody>
          <a:bodyPr>
            <a:normAutofit/>
          </a:bodyPr>
          <a:lstStyle/>
          <a:p>
            <a:pPr algn="r"/>
            <a:r>
              <a:rPr lang="fa-IR" sz="2000" dirty="0" smtClean="0">
                <a:solidFill>
                  <a:schemeClr val="tx1"/>
                </a:solidFill>
              </a:rPr>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1800" dirty="0">
                <a:solidFill>
                  <a:prstClr val="black"/>
                </a:solidFill>
              </a:rPr>
              <a:t>*گاه «</a:t>
            </a:r>
            <a:r>
              <a:rPr lang="fa-IR" sz="1800" dirty="0">
                <a:solidFill>
                  <a:srgbClr val="FF0000"/>
                </a:solidFill>
              </a:rPr>
              <a:t>ام</a:t>
            </a:r>
            <a:r>
              <a:rPr lang="fa-IR" sz="1800" dirty="0">
                <a:solidFill>
                  <a:prstClr val="black"/>
                </a:solidFill>
              </a:rPr>
              <a:t>» برای </a:t>
            </a:r>
            <a:r>
              <a:rPr lang="fa-IR" sz="1800" dirty="0" err="1">
                <a:solidFill>
                  <a:prstClr val="black"/>
                </a:solidFill>
              </a:rPr>
              <a:t>اضراب</a:t>
            </a:r>
            <a:r>
              <a:rPr lang="fa-IR" sz="1800" dirty="0">
                <a:solidFill>
                  <a:prstClr val="black"/>
                </a:solidFill>
              </a:rPr>
              <a:t> </a:t>
            </a:r>
            <a:r>
              <a:rPr lang="fa-IR" sz="1800" dirty="0" err="1">
                <a:solidFill>
                  <a:prstClr val="black"/>
                </a:solidFill>
              </a:rPr>
              <a:t>اورده</a:t>
            </a:r>
            <a:r>
              <a:rPr lang="fa-IR" sz="1800" dirty="0">
                <a:solidFill>
                  <a:prstClr val="black"/>
                </a:solidFill>
              </a:rPr>
              <a:t> میشود که در این صورت به معنای «</a:t>
            </a:r>
            <a:r>
              <a:rPr lang="fa-IR" sz="1800" dirty="0">
                <a:solidFill>
                  <a:srgbClr val="FF0000"/>
                </a:solidFill>
              </a:rPr>
              <a:t>بل</a:t>
            </a:r>
            <a:r>
              <a:rPr lang="fa-IR" sz="1800" dirty="0">
                <a:solidFill>
                  <a:prstClr val="black"/>
                </a:solidFill>
              </a:rPr>
              <a:t> »میباشد </a:t>
            </a:r>
            <a:r>
              <a:rPr lang="fa-IR" sz="1800" dirty="0" smtClean="0">
                <a:solidFill>
                  <a:prstClr val="black"/>
                </a:solidFill>
              </a:rPr>
              <a:t>.</a:t>
            </a:r>
            <a:br>
              <a:rPr lang="fa-IR" sz="1800" dirty="0" smtClean="0">
                <a:solidFill>
                  <a:prstClr val="black"/>
                </a:solidFill>
              </a:rPr>
            </a:br>
            <a:r>
              <a:rPr lang="fa-IR" sz="1800" dirty="0">
                <a:solidFill>
                  <a:prstClr val="black"/>
                </a:solidFill>
              </a:rPr>
              <a:t/>
            </a:r>
            <a:br>
              <a:rPr lang="fa-IR" sz="1800" dirty="0">
                <a:solidFill>
                  <a:prstClr val="black"/>
                </a:solidFill>
              </a:rPr>
            </a:br>
            <a:r>
              <a:rPr lang="fa-IR" sz="1800" dirty="0">
                <a:solidFill>
                  <a:srgbClr val="FF0000"/>
                </a:solidFill>
              </a:rPr>
              <a:t>هل </a:t>
            </a:r>
            <a:r>
              <a:rPr lang="fa-IR" sz="1800" dirty="0" err="1">
                <a:solidFill>
                  <a:srgbClr val="FF0000"/>
                </a:solidFill>
              </a:rPr>
              <a:t>یستوی</a:t>
            </a:r>
            <a:r>
              <a:rPr lang="fa-IR" sz="1800" dirty="0">
                <a:solidFill>
                  <a:srgbClr val="FF0000"/>
                </a:solidFill>
              </a:rPr>
              <a:t> </a:t>
            </a:r>
            <a:r>
              <a:rPr lang="fa-IR" sz="1800" dirty="0" err="1">
                <a:solidFill>
                  <a:srgbClr val="FF0000"/>
                </a:solidFill>
              </a:rPr>
              <a:t>الاعمی</a:t>
            </a:r>
            <a:r>
              <a:rPr lang="fa-IR" sz="1800" dirty="0">
                <a:solidFill>
                  <a:srgbClr val="FF0000"/>
                </a:solidFill>
              </a:rPr>
              <a:t> </a:t>
            </a:r>
            <a:r>
              <a:rPr lang="fa-IR" sz="1800" dirty="0" err="1">
                <a:solidFill>
                  <a:srgbClr val="FF0000"/>
                </a:solidFill>
              </a:rPr>
              <a:t>والبصیرُ</a:t>
            </a:r>
            <a:r>
              <a:rPr lang="fa-IR" sz="1800" dirty="0">
                <a:solidFill>
                  <a:srgbClr val="FF0000"/>
                </a:solidFill>
              </a:rPr>
              <a:t> ام هل </a:t>
            </a:r>
            <a:r>
              <a:rPr lang="fa-IR" sz="1800" dirty="0" err="1">
                <a:solidFill>
                  <a:srgbClr val="FF0000"/>
                </a:solidFill>
              </a:rPr>
              <a:t>تستوی</a:t>
            </a:r>
            <a:r>
              <a:rPr lang="fa-IR" sz="1800" dirty="0">
                <a:solidFill>
                  <a:srgbClr val="FF0000"/>
                </a:solidFill>
              </a:rPr>
              <a:t> </a:t>
            </a:r>
            <a:r>
              <a:rPr lang="fa-IR" sz="1800" dirty="0" err="1">
                <a:solidFill>
                  <a:srgbClr val="FF0000"/>
                </a:solidFill>
              </a:rPr>
              <a:t>الظلماتُ</a:t>
            </a:r>
            <a:r>
              <a:rPr lang="fa-IR" sz="1800" dirty="0">
                <a:solidFill>
                  <a:srgbClr val="FF0000"/>
                </a:solidFill>
              </a:rPr>
              <a:t> </a:t>
            </a:r>
            <a:r>
              <a:rPr lang="fa-IR" sz="1800" dirty="0" err="1">
                <a:solidFill>
                  <a:srgbClr val="FF0000"/>
                </a:solidFill>
              </a:rPr>
              <a:t>والنورُ</a:t>
            </a:r>
            <a:r>
              <a:rPr lang="fa-IR" sz="1800" dirty="0">
                <a:solidFill>
                  <a:srgbClr val="FF0000"/>
                </a:solidFill>
              </a:rPr>
              <a:t>    </a:t>
            </a:r>
            <a:r>
              <a:rPr lang="fa-IR" sz="1800" dirty="0" err="1">
                <a:solidFill>
                  <a:prstClr val="black"/>
                </a:solidFill>
              </a:rPr>
              <a:t>ایا</a:t>
            </a:r>
            <a:r>
              <a:rPr lang="fa-IR" sz="1800" dirty="0">
                <a:solidFill>
                  <a:prstClr val="black"/>
                </a:solidFill>
              </a:rPr>
              <a:t> چشم نابینای جاهل و دیده ی </a:t>
            </a:r>
            <a:r>
              <a:rPr lang="fa-IR" sz="1800" dirty="0" err="1">
                <a:solidFill>
                  <a:prstClr val="black"/>
                </a:solidFill>
              </a:rPr>
              <a:t>بینای</a:t>
            </a:r>
            <a:r>
              <a:rPr lang="fa-IR" sz="1800" dirty="0">
                <a:solidFill>
                  <a:prstClr val="black"/>
                </a:solidFill>
              </a:rPr>
              <a:t> عارف یکسان است یا ظلمات شرک و بت پرستی </a:t>
            </a:r>
            <a:r>
              <a:rPr lang="fa-IR" sz="1800" dirty="0" err="1">
                <a:solidFill>
                  <a:prstClr val="black"/>
                </a:solidFill>
              </a:rPr>
              <a:t>بانور</a:t>
            </a:r>
            <a:r>
              <a:rPr lang="fa-IR" sz="1800" dirty="0">
                <a:solidFill>
                  <a:prstClr val="black"/>
                </a:solidFill>
              </a:rPr>
              <a:t> معرفت و </a:t>
            </a:r>
            <a:r>
              <a:rPr lang="fa-IR" sz="1800" dirty="0" err="1">
                <a:solidFill>
                  <a:prstClr val="black"/>
                </a:solidFill>
              </a:rPr>
              <a:t>خداپرستی</a:t>
            </a:r>
            <a:r>
              <a:rPr lang="fa-IR" sz="1800" dirty="0">
                <a:solidFill>
                  <a:prstClr val="black"/>
                </a:solidFill>
              </a:rPr>
              <a:t> مساوی است </a:t>
            </a:r>
            <a:r>
              <a:rPr lang="fa-IR" sz="1800" dirty="0">
                <a:solidFill>
                  <a:srgbClr val="FF0000"/>
                </a:solidFill>
              </a:rPr>
              <a:t> </a:t>
            </a:r>
            <a:r>
              <a:rPr lang="fa-IR" sz="1800" dirty="0">
                <a:solidFill>
                  <a:prstClr val="black"/>
                </a:solidFill>
              </a:rPr>
              <a:t/>
            </a:r>
            <a:br>
              <a:rPr lang="fa-IR" sz="1800" dirty="0">
                <a:solidFill>
                  <a:prstClr val="black"/>
                </a:solidFill>
              </a:rPr>
            </a:br>
            <a:r>
              <a:rPr lang="fa-IR" sz="1800" dirty="0" smtClean="0">
                <a:solidFill>
                  <a:prstClr val="black"/>
                </a:solidFill>
              </a:rPr>
              <a:t/>
            </a:r>
            <a:br>
              <a:rPr lang="fa-IR" sz="1800" dirty="0" smtClean="0">
                <a:solidFill>
                  <a:prstClr val="black"/>
                </a:solidFill>
              </a:rPr>
            </a:br>
            <a:r>
              <a:rPr lang="fa-IR" sz="1800" dirty="0">
                <a:solidFill>
                  <a:prstClr val="black"/>
                </a:solidFill>
              </a:rPr>
              <a:t/>
            </a:r>
            <a:br>
              <a:rPr lang="fa-IR" sz="1800" dirty="0">
                <a:solidFill>
                  <a:prstClr val="black"/>
                </a:solidFill>
              </a:rPr>
            </a:br>
            <a:r>
              <a:rPr lang="fa-IR" sz="1800" dirty="0" smtClean="0">
                <a:solidFill>
                  <a:prstClr val="black"/>
                </a:solidFill>
              </a:rPr>
              <a:t>«لا»: ان حکمی را که از معطوف نفی کرده است برای معطوف علیه اثبات میکند. </a:t>
            </a:r>
            <a:br>
              <a:rPr lang="fa-IR" sz="1800" dirty="0" smtClean="0">
                <a:solidFill>
                  <a:prstClr val="black"/>
                </a:solidFill>
              </a:rPr>
            </a:br>
            <a:r>
              <a:rPr lang="fa-IR" sz="1800" dirty="0">
                <a:solidFill>
                  <a:prstClr val="black"/>
                </a:solidFill>
              </a:rPr>
              <a:t/>
            </a:r>
            <a:br>
              <a:rPr lang="fa-IR" sz="1800" dirty="0">
                <a:solidFill>
                  <a:prstClr val="black"/>
                </a:solidFill>
              </a:rPr>
            </a:br>
            <a:r>
              <a:rPr lang="fa-IR" sz="1800" dirty="0" err="1" smtClean="0">
                <a:solidFill>
                  <a:srgbClr val="FF0000"/>
                </a:solidFill>
              </a:rPr>
              <a:t>زیدٌ</a:t>
            </a:r>
            <a:r>
              <a:rPr lang="fa-IR" sz="1800" dirty="0" smtClean="0">
                <a:solidFill>
                  <a:srgbClr val="FF0000"/>
                </a:solidFill>
              </a:rPr>
              <a:t> کاتب </a:t>
            </a:r>
            <a:r>
              <a:rPr lang="fa-IR" sz="1800" dirty="0" err="1" smtClean="0">
                <a:solidFill>
                  <a:srgbClr val="FF0000"/>
                </a:solidFill>
              </a:rPr>
              <a:t>ٌلا</a:t>
            </a:r>
            <a:r>
              <a:rPr lang="fa-IR" sz="1800" dirty="0" smtClean="0">
                <a:solidFill>
                  <a:srgbClr val="FF0000"/>
                </a:solidFill>
              </a:rPr>
              <a:t> </a:t>
            </a:r>
            <a:r>
              <a:rPr lang="fa-IR" sz="1800" dirty="0" err="1" smtClean="0">
                <a:solidFill>
                  <a:srgbClr val="FF0000"/>
                </a:solidFill>
              </a:rPr>
              <a:t>شاعرٌ</a:t>
            </a:r>
            <a:r>
              <a:rPr lang="fa-IR" sz="1800" dirty="0" smtClean="0">
                <a:solidFill>
                  <a:srgbClr val="FF0000"/>
                </a:solidFill>
              </a:rPr>
              <a:t>        </a:t>
            </a:r>
            <a:r>
              <a:rPr lang="fa-IR" sz="1800" dirty="0" smtClean="0">
                <a:solidFill>
                  <a:schemeClr val="tx1"/>
                </a:solidFill>
              </a:rPr>
              <a:t>زید نویسنده است نه شاعر</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 گاه «لا» برای </a:t>
            </a:r>
            <a:r>
              <a:rPr lang="fa-IR" sz="1800" dirty="0" err="1" smtClean="0">
                <a:solidFill>
                  <a:schemeClr val="tx1"/>
                </a:solidFill>
              </a:rPr>
              <a:t>تاکیدف</a:t>
            </a:r>
            <a:r>
              <a:rPr lang="fa-IR" sz="1800" dirty="0" smtClean="0">
                <a:solidFill>
                  <a:schemeClr val="tx1"/>
                </a:solidFill>
              </a:rPr>
              <a:t> تکرار میگردد که در این صورت «واو» عطف بر سر آن </a:t>
            </a:r>
            <a:r>
              <a:rPr lang="fa-IR" sz="1800" dirty="0" err="1" smtClean="0">
                <a:solidFill>
                  <a:schemeClr val="tx1"/>
                </a:solidFill>
              </a:rPr>
              <a:t>اورده</a:t>
            </a:r>
            <a:r>
              <a:rPr lang="fa-IR" sz="1800" dirty="0" smtClean="0">
                <a:solidFill>
                  <a:schemeClr val="tx1"/>
                </a:solidFill>
              </a:rPr>
              <a:t> میشود.</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err="1" smtClean="0">
                <a:solidFill>
                  <a:srgbClr val="FF0000"/>
                </a:solidFill>
              </a:rPr>
              <a:t>قام</a:t>
            </a:r>
            <a:r>
              <a:rPr lang="fa-IR" sz="1800" dirty="0" smtClean="0">
                <a:solidFill>
                  <a:srgbClr val="FF0000"/>
                </a:solidFill>
              </a:rPr>
              <a:t> </a:t>
            </a:r>
            <a:r>
              <a:rPr lang="fa-IR" sz="1800" dirty="0" err="1" smtClean="0">
                <a:solidFill>
                  <a:srgbClr val="FF0000"/>
                </a:solidFill>
              </a:rPr>
              <a:t>زیدٌ</a:t>
            </a:r>
            <a:r>
              <a:rPr lang="fa-IR" sz="1800" dirty="0" smtClean="0">
                <a:solidFill>
                  <a:srgbClr val="FF0000"/>
                </a:solidFill>
              </a:rPr>
              <a:t> لا </a:t>
            </a:r>
            <a:r>
              <a:rPr lang="fa-IR" sz="1800" dirty="0" err="1" smtClean="0">
                <a:solidFill>
                  <a:srgbClr val="FF0000"/>
                </a:solidFill>
              </a:rPr>
              <a:t>عمرٌو</a:t>
            </a:r>
            <a:r>
              <a:rPr lang="fa-IR" sz="1800" dirty="0" smtClean="0">
                <a:solidFill>
                  <a:srgbClr val="FF0000"/>
                </a:solidFill>
              </a:rPr>
              <a:t> </a:t>
            </a:r>
            <a:r>
              <a:rPr lang="fa-IR" sz="1800" dirty="0" err="1" smtClean="0">
                <a:solidFill>
                  <a:srgbClr val="FF0000"/>
                </a:solidFill>
              </a:rPr>
              <a:t>ولا</a:t>
            </a:r>
            <a:r>
              <a:rPr lang="fa-IR" sz="1800" dirty="0" smtClean="0">
                <a:solidFill>
                  <a:srgbClr val="FF0000"/>
                </a:solidFill>
              </a:rPr>
              <a:t> </a:t>
            </a:r>
            <a:r>
              <a:rPr lang="fa-IR" sz="1800" dirty="0" err="1" smtClean="0">
                <a:solidFill>
                  <a:srgbClr val="FF0000"/>
                </a:solidFill>
              </a:rPr>
              <a:t>بکرٌ</a:t>
            </a:r>
            <a:r>
              <a:rPr lang="fa-IR" sz="1800" dirty="0" smtClean="0">
                <a:solidFill>
                  <a:srgbClr val="FF0000"/>
                </a:solidFill>
              </a:rPr>
              <a:t>         </a:t>
            </a:r>
            <a:r>
              <a:rPr lang="fa-IR" sz="1800" dirty="0" smtClean="0">
                <a:solidFill>
                  <a:schemeClr val="tx1"/>
                </a:solidFill>
              </a:rPr>
              <a:t>زید ایستاد، نه عمرو </a:t>
            </a:r>
            <a:r>
              <a:rPr lang="fa-IR" sz="1800" dirty="0" err="1" smtClean="0">
                <a:solidFill>
                  <a:schemeClr val="tx1"/>
                </a:solidFill>
              </a:rPr>
              <a:t>ونه</a:t>
            </a:r>
            <a:r>
              <a:rPr lang="fa-IR" sz="1800" dirty="0" smtClean="0">
                <a:solidFill>
                  <a:schemeClr val="tx1"/>
                </a:solidFill>
              </a:rPr>
              <a:t> بکر</a:t>
            </a:r>
            <a:br>
              <a:rPr lang="fa-IR" sz="1800" dirty="0" smtClean="0">
                <a:solidFill>
                  <a:schemeClr val="tx1"/>
                </a:solidFill>
              </a:rPr>
            </a:br>
            <a:r>
              <a:rPr lang="fa-IR" sz="1800" dirty="0">
                <a:solidFill>
                  <a:schemeClr val="tx1"/>
                </a:solidFill>
              </a:rPr>
              <a:t/>
            </a:r>
            <a:br>
              <a:rPr lang="fa-IR" sz="1800" dirty="0">
                <a:solidFill>
                  <a:schemeClr val="tx1"/>
                </a:solidFill>
              </a:rPr>
            </a:br>
            <a:r>
              <a:rPr lang="fa-IR" sz="1800" dirty="0" smtClean="0">
                <a:solidFill>
                  <a:schemeClr val="tx1"/>
                </a:solidFill>
              </a:rPr>
              <a:t/>
            </a:r>
            <a:br>
              <a:rPr lang="fa-IR" sz="1800" dirty="0" smtClean="0">
                <a:solidFill>
                  <a:schemeClr val="tx1"/>
                </a:solidFill>
              </a:rPr>
            </a:br>
            <a:r>
              <a:rPr lang="fa-IR" sz="1800" dirty="0" smtClean="0">
                <a:solidFill>
                  <a:schemeClr val="tx1"/>
                </a:solidFill>
              </a:rPr>
              <a:t>«بل» حکم را </a:t>
            </a:r>
            <a:r>
              <a:rPr lang="fa-IR" sz="1800" dirty="0" err="1" smtClean="0">
                <a:solidFill>
                  <a:schemeClr val="tx1"/>
                </a:solidFill>
              </a:rPr>
              <a:t>ازماقبلش</a:t>
            </a:r>
            <a:r>
              <a:rPr lang="fa-IR" sz="1800" dirty="0" smtClean="0">
                <a:solidFill>
                  <a:schemeClr val="tx1"/>
                </a:solidFill>
              </a:rPr>
              <a:t> یعنی «معطوف علیه »سلب میکند </a:t>
            </a:r>
            <a:r>
              <a:rPr lang="fa-IR" sz="1800" dirty="0" err="1" smtClean="0">
                <a:solidFill>
                  <a:schemeClr val="tx1"/>
                </a:solidFill>
              </a:rPr>
              <a:t>وبرای</a:t>
            </a:r>
            <a:r>
              <a:rPr lang="fa-IR" sz="1800" dirty="0" smtClean="0">
                <a:solidFill>
                  <a:schemeClr val="tx1"/>
                </a:solidFill>
              </a:rPr>
              <a:t> </a:t>
            </a:r>
            <a:r>
              <a:rPr lang="fa-IR" sz="1800" dirty="0" err="1" smtClean="0">
                <a:solidFill>
                  <a:schemeClr val="tx1"/>
                </a:solidFill>
              </a:rPr>
              <a:t>مابعدش«معطوف</a:t>
            </a:r>
            <a:r>
              <a:rPr lang="fa-IR" sz="1800" dirty="0" smtClean="0">
                <a:solidFill>
                  <a:schemeClr val="tx1"/>
                </a:solidFill>
              </a:rPr>
              <a:t>» اثبات میکند.</a:t>
            </a:r>
            <a:br>
              <a:rPr lang="fa-IR" sz="1800" dirty="0" smtClean="0">
                <a:solidFill>
                  <a:schemeClr val="tx1"/>
                </a:solidFill>
              </a:rPr>
            </a:br>
            <a:r>
              <a:rPr lang="fa-IR" sz="1800" dirty="0" smtClean="0">
                <a:solidFill>
                  <a:schemeClr val="tx1"/>
                </a:solidFill>
              </a:rPr>
              <a:t/>
            </a:r>
            <a:br>
              <a:rPr lang="fa-IR" sz="1800" dirty="0" smtClean="0">
                <a:solidFill>
                  <a:schemeClr val="tx1"/>
                </a:solidFill>
              </a:rPr>
            </a:br>
            <a:r>
              <a:rPr lang="fa-IR" sz="1800" dirty="0" smtClean="0">
                <a:solidFill>
                  <a:srgbClr val="FF0000"/>
                </a:solidFill>
              </a:rPr>
              <a:t>ما </a:t>
            </a:r>
            <a:r>
              <a:rPr lang="fa-IR" sz="1800" dirty="0" err="1" smtClean="0">
                <a:solidFill>
                  <a:srgbClr val="FF0000"/>
                </a:solidFill>
              </a:rPr>
              <a:t>قام</a:t>
            </a:r>
            <a:r>
              <a:rPr lang="fa-IR" sz="1800" dirty="0" smtClean="0">
                <a:solidFill>
                  <a:srgbClr val="FF0000"/>
                </a:solidFill>
              </a:rPr>
              <a:t> زید بل علی          </a:t>
            </a:r>
            <a:r>
              <a:rPr lang="fa-IR" sz="1800" dirty="0" smtClean="0">
                <a:solidFill>
                  <a:schemeClr val="tx1"/>
                </a:solidFill>
              </a:rPr>
              <a:t>زید </a:t>
            </a:r>
            <a:r>
              <a:rPr lang="fa-IR" sz="1800" dirty="0" err="1" smtClean="0">
                <a:solidFill>
                  <a:schemeClr val="tx1"/>
                </a:solidFill>
              </a:rPr>
              <a:t>نایستاد</a:t>
            </a:r>
            <a:r>
              <a:rPr lang="fa-IR" sz="1800" dirty="0" smtClean="0">
                <a:solidFill>
                  <a:schemeClr val="tx1"/>
                </a:solidFill>
              </a:rPr>
              <a:t> بلکه علی ایستاد</a:t>
            </a:r>
            <a:br>
              <a:rPr lang="fa-IR" sz="1800" dirty="0" smtClean="0">
                <a:solidFill>
                  <a:schemeClr val="tx1"/>
                </a:solidFill>
              </a:rPr>
            </a:br>
            <a:r>
              <a:rPr lang="fa-IR" sz="1800" dirty="0" smtClean="0">
                <a:solidFill>
                  <a:schemeClr val="tx1"/>
                </a:solidFill>
              </a:rPr>
              <a:t/>
            </a:r>
            <a:br>
              <a:rPr lang="fa-IR" sz="1800" dirty="0" smtClean="0">
                <a:solidFill>
                  <a:schemeClr val="tx1"/>
                </a:solidFill>
              </a:rPr>
            </a:br>
            <a:r>
              <a:rPr lang="fa-IR" sz="1800" dirty="0" smtClean="0">
                <a:solidFill>
                  <a:schemeClr val="tx1"/>
                </a:solidFill>
              </a:rPr>
              <a:t>در جملات مثبت و امر است اما در جملات منفی و نهی همچون حکم «لکن » است.</a:t>
            </a:r>
            <a:r>
              <a:rPr lang="fa-IR" sz="1800" dirty="0">
                <a:solidFill>
                  <a:prstClr val="black"/>
                </a:solidFill>
              </a:rPr>
              <a:t/>
            </a:r>
            <a:br>
              <a:rPr lang="fa-IR" sz="1800" dirty="0">
                <a:solidFill>
                  <a:prstClr val="black"/>
                </a:solidFill>
              </a:rPr>
            </a:br>
            <a:r>
              <a:rPr lang="fa-IR" sz="1800" dirty="0">
                <a:solidFill>
                  <a:prstClr val="black"/>
                </a:solidFill>
              </a:rPr>
              <a:t/>
            </a:r>
            <a:br>
              <a:rPr lang="fa-IR" sz="1800" dirty="0">
                <a:solidFill>
                  <a:prstClr val="black"/>
                </a:solidFill>
              </a:rPr>
            </a:br>
            <a:endParaRPr lang="en-US" sz="2000" dirty="0">
              <a:solidFill>
                <a:schemeClr val="tx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37555571"/>
      </p:ext>
    </p:extLst>
  </p:cSld>
  <p:clrMapOvr>
    <a:masterClrMapping/>
  </p:clrMapOvr>
  <p:transition spd="slow" advTm="31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856922" cy="6858000"/>
          </a:xfrm>
        </p:spPr>
        <p:txBody>
          <a:bodyPr>
            <a:normAutofit/>
          </a:bodyPr>
          <a:lstStyle/>
          <a:p>
            <a:pPr algn="r"/>
            <a:r>
              <a:rPr lang="fa-IR" sz="2000" dirty="0">
                <a:solidFill>
                  <a:schemeClr val="tx1"/>
                </a:solidFill>
              </a:rPr>
              <a:t/>
            </a:r>
            <a:br>
              <a:rPr lang="fa-IR" sz="2000" dirty="0">
                <a:solidFill>
                  <a:schemeClr val="tx1"/>
                </a:solidFill>
              </a:rPr>
            </a:br>
            <a:r>
              <a:rPr lang="fa-IR" sz="2000" dirty="0" smtClean="0">
                <a:solidFill>
                  <a:schemeClr val="tx1"/>
                </a:solidFill>
              </a:rPr>
              <a:t>«</a:t>
            </a:r>
            <a:r>
              <a:rPr lang="fa-IR" sz="2000" dirty="0" smtClean="0">
                <a:solidFill>
                  <a:srgbClr val="FF0000"/>
                </a:solidFill>
              </a:rPr>
              <a:t>لکن</a:t>
            </a:r>
            <a:r>
              <a:rPr lang="fa-IR" sz="2000" dirty="0" smtClean="0">
                <a:solidFill>
                  <a:schemeClr val="tx1"/>
                </a:solidFill>
              </a:rPr>
              <a:t>» از نظر کاربردی بر عکس «لا» عمل </a:t>
            </a:r>
            <a:r>
              <a:rPr lang="fa-IR" sz="2000" dirty="0" err="1" smtClean="0">
                <a:solidFill>
                  <a:schemeClr val="tx1"/>
                </a:solidFill>
              </a:rPr>
              <a:t>میکند،یعنی</a:t>
            </a:r>
            <a:r>
              <a:rPr lang="fa-IR" sz="2000" dirty="0" smtClean="0">
                <a:solidFill>
                  <a:schemeClr val="tx1"/>
                </a:solidFill>
              </a:rPr>
              <a:t> آنچه را که از معطوف علیه نفی کرده </a:t>
            </a:r>
            <a:r>
              <a:rPr lang="fa-IR" sz="2000" dirty="0">
                <a:solidFill>
                  <a:schemeClr val="tx1"/>
                </a:solidFill>
              </a:rPr>
              <a:t/>
            </a:r>
            <a:br>
              <a:rPr lang="fa-IR" sz="2000" dirty="0">
                <a:solidFill>
                  <a:schemeClr val="tx1"/>
                </a:solidFill>
              </a:rPr>
            </a:br>
            <a:r>
              <a:rPr lang="fa-IR" sz="2000" dirty="0" smtClean="0">
                <a:solidFill>
                  <a:schemeClr val="tx1"/>
                </a:solidFill>
              </a:rPr>
              <a:t>برای معطوف اثبات میکند.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rgbClr val="FF0000"/>
                </a:solidFill>
              </a:rPr>
              <a:t>ما </a:t>
            </a:r>
            <a:r>
              <a:rPr lang="fa-IR" sz="2000" dirty="0" err="1" smtClean="0">
                <a:solidFill>
                  <a:srgbClr val="FF0000"/>
                </a:solidFill>
              </a:rPr>
              <a:t>قام</a:t>
            </a:r>
            <a:r>
              <a:rPr lang="fa-IR" sz="2000" dirty="0" smtClean="0">
                <a:solidFill>
                  <a:srgbClr val="FF0000"/>
                </a:solidFill>
              </a:rPr>
              <a:t> </a:t>
            </a:r>
            <a:r>
              <a:rPr lang="fa-IR" sz="2000" dirty="0" err="1" smtClean="0">
                <a:solidFill>
                  <a:srgbClr val="FF0000"/>
                </a:solidFill>
              </a:rPr>
              <a:t>زیدٌلکن</a:t>
            </a:r>
            <a:r>
              <a:rPr lang="fa-IR" sz="2000" dirty="0" smtClean="0">
                <a:solidFill>
                  <a:srgbClr val="FF0000"/>
                </a:solidFill>
              </a:rPr>
              <a:t> </a:t>
            </a:r>
            <a:r>
              <a:rPr lang="fa-IR" sz="2000" dirty="0" err="1" smtClean="0">
                <a:solidFill>
                  <a:srgbClr val="FF0000"/>
                </a:solidFill>
              </a:rPr>
              <a:t>عمرٌو</a:t>
            </a:r>
            <a:r>
              <a:rPr lang="fa-IR" sz="2000" dirty="0" smtClean="0">
                <a:solidFill>
                  <a:srgbClr val="FF0000"/>
                </a:solidFill>
              </a:rPr>
              <a:t>        </a:t>
            </a:r>
            <a:r>
              <a:rPr lang="fa-IR" sz="2000" dirty="0" smtClean="0">
                <a:solidFill>
                  <a:schemeClr val="tx1"/>
                </a:solidFill>
              </a:rPr>
              <a:t>زید </a:t>
            </a:r>
            <a:r>
              <a:rPr lang="fa-IR" sz="2000" dirty="0" err="1" smtClean="0">
                <a:solidFill>
                  <a:schemeClr val="tx1"/>
                </a:solidFill>
              </a:rPr>
              <a:t>نایستاد</a:t>
            </a:r>
            <a:r>
              <a:rPr lang="fa-IR" sz="2000" dirty="0" smtClean="0">
                <a:solidFill>
                  <a:schemeClr val="tx1"/>
                </a:solidFill>
              </a:rPr>
              <a:t> اما عمرو ایستاد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فوائد: </a:t>
            </a:r>
            <a:br>
              <a:rPr lang="fa-IR" sz="2000" dirty="0" smtClean="0">
                <a:solidFill>
                  <a:schemeClr val="tx1"/>
                </a:solidFill>
              </a:rPr>
            </a:br>
            <a:r>
              <a:rPr lang="fa-IR" sz="2000" dirty="0" smtClean="0">
                <a:solidFill>
                  <a:schemeClr val="tx1"/>
                </a:solidFill>
              </a:rPr>
              <a:t>1. لای عاطفه بعد ازجمله ی خبری مثبت و همچنین پس از فعل امر می آید اما« لکن »</a:t>
            </a:r>
            <a:r>
              <a:rPr lang="fa-IR" sz="2000" dirty="0" err="1" smtClean="0">
                <a:solidFill>
                  <a:schemeClr val="tx1"/>
                </a:solidFill>
              </a:rPr>
              <a:t>بعداز</a:t>
            </a:r>
            <a:r>
              <a:rPr lang="fa-IR" sz="2000" dirty="0" smtClean="0">
                <a:solidFill>
                  <a:schemeClr val="tx1"/>
                </a:solidFill>
              </a:rPr>
              <a:t>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جمله ی خبری منفی و نیز پس از فعل نهی واقع میشود اما واژه «</a:t>
            </a:r>
            <a:r>
              <a:rPr lang="fa-IR" sz="2000" dirty="0" err="1" smtClean="0">
                <a:solidFill>
                  <a:schemeClr val="tx1"/>
                </a:solidFill>
              </a:rPr>
              <a:t>بل»پس</a:t>
            </a:r>
            <a:r>
              <a:rPr lang="fa-IR" sz="2000" dirty="0" smtClean="0">
                <a:solidFill>
                  <a:schemeClr val="tx1"/>
                </a:solidFill>
              </a:rPr>
              <a:t> از همه ی موارد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 یادشده( کلام موجب، نهی و نفی) به طور یکسان آورده میشود.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2.در سه مورد «لکن» حرف ابتدا محسوب میگردد:</a:t>
            </a:r>
            <a:br>
              <a:rPr lang="fa-IR" sz="2000" dirty="0" smtClean="0">
                <a:solidFill>
                  <a:schemeClr val="tx1"/>
                </a:solidFill>
              </a:rPr>
            </a:br>
            <a:r>
              <a:rPr lang="fa-IR" sz="2000" dirty="0">
                <a:solidFill>
                  <a:schemeClr val="tx1"/>
                </a:solidFill>
              </a:rPr>
              <a:t> </a:t>
            </a:r>
            <a:r>
              <a:rPr lang="fa-IR" sz="2000" dirty="0" smtClean="0">
                <a:solidFill>
                  <a:schemeClr val="tx1"/>
                </a:solidFill>
              </a:rPr>
              <a:t> 1.قبل </a:t>
            </a:r>
            <a:r>
              <a:rPr lang="fa-IR" sz="2000" dirty="0" err="1" smtClean="0">
                <a:solidFill>
                  <a:schemeClr val="tx1"/>
                </a:solidFill>
              </a:rPr>
              <a:t>از«لکن</a:t>
            </a:r>
            <a:r>
              <a:rPr lang="fa-IR" sz="2000" dirty="0" smtClean="0">
                <a:solidFill>
                  <a:schemeClr val="tx1"/>
                </a:solidFill>
              </a:rPr>
              <a:t>» جمله مثبت </a:t>
            </a:r>
            <a:r>
              <a:rPr lang="fa-IR" sz="2000" dirty="0" err="1" smtClean="0">
                <a:solidFill>
                  <a:schemeClr val="tx1"/>
                </a:solidFill>
              </a:rPr>
              <a:t>قراربگیرد</a:t>
            </a:r>
            <a:r>
              <a:rPr lang="fa-IR" sz="2000" dirty="0" smtClean="0">
                <a:solidFill>
                  <a:schemeClr val="tx1"/>
                </a:solidFill>
              </a:rPr>
              <a:t>.</a:t>
            </a:r>
            <a:br>
              <a:rPr lang="fa-IR" sz="2000" dirty="0" smtClean="0">
                <a:solidFill>
                  <a:schemeClr val="tx1"/>
                </a:solidFill>
              </a:rPr>
            </a:br>
            <a:r>
              <a:rPr lang="fa-IR" sz="2000" dirty="0">
                <a:solidFill>
                  <a:schemeClr val="tx1"/>
                </a:solidFill>
              </a:rPr>
              <a:t> </a:t>
            </a:r>
            <a:r>
              <a:rPr lang="fa-IR" sz="2000" dirty="0" smtClean="0">
                <a:solidFill>
                  <a:schemeClr val="tx1"/>
                </a:solidFill>
              </a:rPr>
              <a:t> 2.بعد </a:t>
            </a:r>
            <a:r>
              <a:rPr lang="fa-IR" sz="2000" dirty="0" err="1" smtClean="0">
                <a:solidFill>
                  <a:schemeClr val="tx1"/>
                </a:solidFill>
              </a:rPr>
              <a:t>از«لکن</a:t>
            </a:r>
            <a:r>
              <a:rPr lang="fa-IR" sz="2000" dirty="0" smtClean="0">
                <a:solidFill>
                  <a:schemeClr val="tx1"/>
                </a:solidFill>
              </a:rPr>
              <a:t>» جمله ای آمده باشد.</a:t>
            </a:r>
            <a:br>
              <a:rPr lang="fa-IR" sz="2000" dirty="0" smtClean="0">
                <a:solidFill>
                  <a:schemeClr val="tx1"/>
                </a:solidFill>
              </a:rPr>
            </a:br>
            <a:r>
              <a:rPr lang="fa-IR" sz="2000" dirty="0">
                <a:solidFill>
                  <a:schemeClr val="tx1"/>
                </a:solidFill>
              </a:rPr>
              <a:t> </a:t>
            </a:r>
            <a:r>
              <a:rPr lang="fa-IR" sz="2000" dirty="0" smtClean="0">
                <a:solidFill>
                  <a:schemeClr val="tx1"/>
                </a:solidFill>
              </a:rPr>
              <a:t> 3.یا اینکه لکن با واو همراه باشد.</a:t>
            </a:r>
            <a:br>
              <a:rPr lang="fa-IR" sz="2000" dirty="0" smtClean="0">
                <a:solidFill>
                  <a:schemeClr val="tx1"/>
                </a:solidFill>
              </a:rPr>
            </a:br>
            <a:r>
              <a:rPr lang="fa-IR" sz="2000" dirty="0" smtClean="0">
                <a:solidFill>
                  <a:schemeClr val="tx1"/>
                </a:solidFill>
              </a:rPr>
              <a:t>   </a:t>
            </a:r>
            <a:br>
              <a:rPr lang="fa-IR" sz="2000" dirty="0" smtClean="0">
                <a:solidFill>
                  <a:schemeClr val="tx1"/>
                </a:solidFill>
              </a:rPr>
            </a:br>
            <a:endParaRPr lang="en-US" sz="2000" dirty="0">
              <a:solidFill>
                <a:schemeClr val="tx1"/>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6832402"/>
      </p:ext>
    </p:extLst>
  </p:cSld>
  <p:clrMapOvr>
    <a:masterClrMapping/>
  </p:clrMapOvr>
  <p:transition spd="slow" advTm="23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0115742">
            <a:off x="1534332" y="1571595"/>
            <a:ext cx="8524068" cy="4618496"/>
          </a:xfrm>
        </p:spPr>
        <p:txBody>
          <a:bodyPr>
            <a:noAutofit/>
          </a:bodyPr>
          <a:lstStyle/>
          <a:p>
            <a:pPr algn="ctr"/>
            <a:r>
              <a:rPr lang="fa-IR" sz="19900" dirty="0" smtClean="0">
                <a:solidFill>
                  <a:schemeClr val="tx1"/>
                </a:solidFill>
                <a:latin typeface="Aldhabi" panose="01000000000000000000" pitchFamily="2" charset="-78"/>
                <a:cs typeface="Aldhabi" panose="01000000000000000000" pitchFamily="2" charset="-78"/>
              </a:rPr>
              <a:t>خسته نباشید</a:t>
            </a:r>
            <a:endParaRPr lang="en-US" sz="19900" dirty="0">
              <a:solidFill>
                <a:schemeClr val="tx1"/>
              </a:solidFill>
              <a:latin typeface="Aldhabi" panose="01000000000000000000" pitchFamily="2" charset="-78"/>
              <a:cs typeface="Aldhabi" panose="01000000000000000000" pitchFamily="2" charset="-78"/>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2046611"/>
      </p:ext>
    </p:extLst>
  </p:cSld>
  <p:clrMapOvr>
    <a:masterClrMapping/>
  </p:clrMapOvr>
  <p:transition spd="slow" advTm="110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نما">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191</TotalTime>
  <Words>73</Words>
  <Application>Microsoft Office PowerPoint</Application>
  <PresentationFormat>Custom</PresentationFormat>
  <Paragraphs>16</Paragraphs>
  <Slides>9</Slides>
  <Notes>0</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نما</vt:lpstr>
      <vt:lpstr>  بسم الله الرحمن الرحیم    </vt:lpstr>
      <vt:lpstr>حروف عطف</vt:lpstr>
      <vt:lpstr> «واو» برای جمع کردن معطوف و معطوف علیه تحت یک حکم بکار میرود:مثال  جاء زیدٌ وعمرٌو    زید و عمرو  هردو تحت حکم آمدن جمع شده اند.   ـفا»: اصل درمعنای فا ترتیب و تعقیب است :  مثال: جاء زیدٌ فعمرٌو  نخست زیدآمد آنگاه عمرو آمد   فا در دومعنای فرعی نیز کاربرد دارد:  1.بیان سببیت  مثال: ضرب زیدٌ الولدَ فأماته   زید فرزند را زدو بدین وسیله اورا کشت  2. ربط دادن جواب شرط به فعل شرط  مثال:وما یفعلوا من خیرٍ فلن یکفروه  و هرکار نیک کنند از   ثواب آن محروم نخواهند شد.          </vt:lpstr>
      <vt:lpstr> «ثمَ» : ثم بیانگر معنای ترتیب همراه با فاصله و مدت است خواه ان فاصله و مدت طولانی  باشد خواه کوتاه باشد  نزل القومُ ثمَّ ارتحلو    قوم فرود امدند سپس کوچ کردند   «حتی»: حتی بیانگر معنای تدریج میباشد ودر معطوف «حتی» شرط است که :  اسم ظاهر باشد نه ضمیر، مفرد باشد نه جمله، و معطوف جزئی از معطوف علیه باشد.  اکلتُ السمکةَ حتی راسها    ماهی را خوردم حتی سرآنرا  یا اینکه معطوف به منزله جزئی ازمعطوف علیه باشد  اعجبنی الفتی حتی حدیثَهُ   به تعجب وا داشته مرا آن جوان حتی کلامش  معطوف «حتی» در زیادت و نقصان ،غایت ونهایت برای معطوف علیه باشد.  مات الناس حتی الملوک   مردم مردند حتی پادشاهان   </vt:lpstr>
      <vt:lpstr>  فائده: هرگاه بعداز «حتی» جمله واقع شود دراین صورت «حتی» حرف ابتدا یا استیناف خواهد بود.  لم یفتح مجرم فاه امام القضاة حتی تعجب الحاضرون  شخص مجرم در حضور قاضیان لب به سخن نگشود(ازخود دفاع نکرد) و حاضران در مجلس از این کار تعجب کردند   «او» اصل در معنای او این است که بین معطوف و معطوف علیه تساوی در حکم برقرار میسازد   جالس العلماءَ اوالزهاد   با عالمان ویا پارسایان مجالست کن    </vt:lpstr>
      <vt:lpstr>  فائده: برخی دیگر از معانی او عبارتنداز: 1. تقسیم      الکلمة اسمٌ او فعلٌ او حرفٌ    کلمه یا اسم یا فعل یا حرف است  2.برای اضراب (یعنی سلب حکم از ماقبل و اثبات ان برای مابعد  و ارسلناه الی مائة الفٍ او یزیدون      او رابسوی صدهزار نفر بلکه بیشتر فرستادیم   3.برای منصوب کردن فعل مضارع اورده میشود  «ام» مانند«او» بین معطوف و معطوف علیه تساوی درحکم ایجاد میکند و پس از همزه ی تسویه و یا همزه استفهامیه واقع میشود.  سواء علیهم أأنذرتهم أم لم تنذرهم لایومنون   برای آنان یکسان است؛چه انذارشان کنی یا نکنی ایمان نمی اورند  </vt:lpstr>
      <vt:lpstr>  *گاه «ام» برای اضراب اورده میشود که در این صورت به معنای «بل »میباشد .  هل یستوی الاعمی والبصیرُ ام هل تستوی الظلماتُ والنورُ    ایا چشم نابینای جاهل و دیده ی بینای عارف یکسان است یا ظلمات شرک و بت پرستی بانور معرفت و خداپرستی مساوی است     «لا»: ان حکمی را که از معطوف نفی کرده است برای معطوف علیه اثبات میکند.   زیدٌ کاتب ٌلا شاعرٌ        زید نویسنده است نه شاعر  * گاه «لا» برای تاکیدف تکرار میگردد که در این صورت «واو» عطف بر سر آن اورده میشود.  قام زیدٌ لا عمرٌو ولا بکرٌ         زید ایستاد، نه عمرو ونه بکر   «بل» حکم را ازماقبلش یعنی «معطوف علیه »سلب میکند وبرای مابعدش«معطوف» اثبات میکند.  ما قام زید بل علی          زید نایستاد بلکه علی ایستاد  در جملات مثبت و امر است اما در جملات منفی و نهی همچون حکم «لکن » است.  </vt:lpstr>
      <vt:lpstr> «لکن» از نظر کاربردی بر عکس «لا» عمل میکند،یعنی آنچه را که از معطوف علیه نفی کرده  برای معطوف اثبات میکند.  ما قام زیدٌلکن عمرٌو        زید نایستاد اما عمرو ایستاد  فوائد:  1. لای عاطفه بعد ازجمله ی خبری مثبت و همچنین پس از فعل امر می آید اما« لکن »بعداز   جمله ی خبری منفی و نیز پس از فعل نهی واقع میشود اما واژه «بل»پس از همه ی موارد   یادشده( کلام موجب، نهی و نفی) به طور یکسان آورده میشود.  2.در سه مورد «لکن» حرف ابتدا محسوب میگردد:   1.قبل از«لکن» جمله مثبت قراربگیرد.   2.بعد از«لکن» جمله ای آمده باشد.   3.یا اینکه لکن با واو همراه باشد.     </vt:lpstr>
      <vt:lpstr>خسته نباشید</vt:lpstr>
    </vt:vector>
  </TitlesOfParts>
  <Company>Moorche 30 DVDs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تهیه و تنظیم: زهرا غفاری و شایسته جباری  استاد مربوط :اقای دکتر خانی</dc:title>
  <dc:creator>MRT www.Win2Farsi.com</dc:creator>
  <cp:lastModifiedBy>Ehsan Kalhor</cp:lastModifiedBy>
  <cp:revision>26</cp:revision>
  <dcterms:created xsi:type="dcterms:W3CDTF">2016-12-08T07:10:36Z</dcterms:created>
  <dcterms:modified xsi:type="dcterms:W3CDTF">2020-04-21T13:23:06Z</dcterms:modified>
</cp:coreProperties>
</file>