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 saveSubsetFonts="1">
  <p:sldMasterIdLst>
    <p:sldMasterId id="2147483660" r:id="rId1"/>
  </p:sldMasterIdLst>
  <p:notesMasterIdLst>
    <p:notesMasterId r:id="rId13"/>
  </p:notes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4" r:id="rId12"/>
  </p:sldIdLst>
  <p:sldSz cx="9144000" cy="6858000" type="screen4x3"/>
  <p:notesSz cx="6858000" cy="9144000"/>
  <p:embeddedFontLst>
    <p:embeddedFont>
      <p:font typeface="2  Titr" pitchFamily="2" charset="-78"/>
      <p:bold r:id="rId14"/>
    </p:embeddedFont>
    <p:embeddedFont>
      <p:font typeface="Arial Black" pitchFamily="34" charset="0"/>
      <p:regular r:id="rId15"/>
    </p:embeddedFont>
    <p:embeddedFont>
      <p:font typeface="Tahoma" pitchFamily="34" charset="0"/>
      <p:regular r:id="rId16"/>
      <p:bold r:id="rId17"/>
    </p:embeddedFont>
    <p:embeddedFont>
      <p:font typeface="Calibri" pitchFamily="34" charset="0"/>
      <p:regular r:id="rId18"/>
      <p:bold r:id="rId19"/>
      <p:italic r:id="rId20"/>
      <p:boldItalic r:id="rId21"/>
    </p:embeddedFont>
  </p:embeddedFontLst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ECDAF1B-2093-4C03-A465-BACA245B1DE7}" type="datetimeFigureOut">
              <a:rPr lang="fa-IR" smtClean="0"/>
              <a:t>02/17/1431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6BEF99C-CDBD-420F-A410-954B4137016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65128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597E-130E-4F77-AE21-5AF1BE4C092D}" type="datetimeFigureOut">
              <a:rPr lang="fa-IR" smtClean="0"/>
              <a:t>02/17/1431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EB83B16-7356-441A-B289-9A67B4B6DDA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597E-130E-4F77-AE21-5AF1BE4C092D}" type="datetimeFigureOut">
              <a:rPr lang="fa-IR" smtClean="0"/>
              <a:t>02/17/1431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3B16-7356-441A-B289-9A67B4B6DDA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597E-130E-4F77-AE21-5AF1BE4C092D}" type="datetimeFigureOut">
              <a:rPr lang="fa-IR" smtClean="0"/>
              <a:t>02/17/1431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3B16-7356-441A-B289-9A67B4B6DDA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597E-130E-4F77-AE21-5AF1BE4C092D}" type="datetimeFigureOut">
              <a:rPr lang="fa-IR" smtClean="0"/>
              <a:t>02/17/1431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3B16-7356-441A-B289-9A67B4B6DDA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597E-130E-4F77-AE21-5AF1BE4C092D}" type="datetimeFigureOut">
              <a:rPr lang="fa-IR" smtClean="0"/>
              <a:t>02/17/1431</a:t>
            </a:fld>
            <a:endParaRPr lang="fa-I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B83B16-7356-441A-B289-9A67B4B6DDAE}" type="slidenum">
              <a:rPr lang="fa-IR" smtClean="0"/>
              <a:t>‹#›</a:t>
            </a:fld>
            <a:endParaRPr lang="fa-I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597E-130E-4F77-AE21-5AF1BE4C092D}" type="datetimeFigureOut">
              <a:rPr lang="fa-IR" smtClean="0"/>
              <a:t>02/17/1431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3B16-7356-441A-B289-9A67B4B6DDA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597E-130E-4F77-AE21-5AF1BE4C092D}" type="datetimeFigureOut">
              <a:rPr lang="fa-IR" smtClean="0"/>
              <a:t>02/17/1431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3B16-7356-441A-B289-9A67B4B6DDA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597E-130E-4F77-AE21-5AF1BE4C092D}" type="datetimeFigureOut">
              <a:rPr lang="fa-IR" smtClean="0"/>
              <a:t>02/17/1431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3B16-7356-441A-B289-9A67B4B6DDA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597E-130E-4F77-AE21-5AF1BE4C092D}" type="datetimeFigureOut">
              <a:rPr lang="fa-IR" smtClean="0"/>
              <a:t>02/17/1431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3B16-7356-441A-B289-9A67B4B6DDA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597E-130E-4F77-AE21-5AF1BE4C092D}" type="datetimeFigureOut">
              <a:rPr lang="fa-IR" smtClean="0"/>
              <a:t>02/17/1431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3B16-7356-441A-B289-9A67B4B6DDAE}" type="slidenum">
              <a:rPr lang="fa-IR" smtClean="0"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597E-130E-4F77-AE21-5AF1BE4C092D}" type="datetimeFigureOut">
              <a:rPr lang="fa-IR" smtClean="0"/>
              <a:t>02/17/1431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EB83B16-7356-441A-B289-9A67B4B6DDAE}" type="slidenum">
              <a:rPr lang="fa-IR" smtClean="0"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944F597E-130E-4F77-AE21-5AF1BE4C092D}" type="datetimeFigureOut">
              <a:rPr lang="fa-IR" smtClean="0"/>
              <a:t>02/17/1431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9EB83B16-7356-441A-B289-9A67B4B6DDAE}" type="slidenum">
              <a:rPr lang="fa-IR" smtClean="0"/>
              <a:t>‹#›</a:t>
            </a:fld>
            <a:endParaRPr lang="fa-IR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1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1"/>
            <a:ext cx="7772400" cy="2480320"/>
          </a:xfrm>
        </p:spPr>
        <p:txBody>
          <a:bodyPr/>
          <a:lstStyle/>
          <a:p>
            <a:pPr algn="ctr"/>
            <a:r>
              <a:rPr lang="fa-IR" sz="4800" dirty="0" smtClean="0">
                <a:solidFill>
                  <a:srgbClr val="CC0066"/>
                </a:solidFill>
              </a:rPr>
              <a:t>بسم الله الرحمن الرحیم</a:t>
            </a:r>
            <a:endParaRPr lang="fa-IR" sz="4800" dirty="0">
              <a:solidFill>
                <a:srgbClr val="CC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996952"/>
            <a:ext cx="6858000" cy="914400"/>
          </a:xfrm>
        </p:spPr>
        <p:txBody>
          <a:bodyPr>
            <a:noAutofit/>
          </a:bodyPr>
          <a:lstStyle/>
          <a:p>
            <a:pPr algn="ctr"/>
            <a:r>
              <a:rPr lang="fa-IR" sz="2800" dirty="0" smtClean="0">
                <a:solidFill>
                  <a:srgbClr val="CC0066"/>
                </a:solidFill>
              </a:rPr>
              <a:t>درس 7 زبان فارسی </a:t>
            </a:r>
          </a:p>
          <a:p>
            <a:pPr algn="ctr"/>
            <a:r>
              <a:rPr lang="fa-IR" sz="2800" dirty="0" smtClean="0">
                <a:solidFill>
                  <a:srgbClr val="CC0066"/>
                </a:solidFill>
              </a:rPr>
              <a:t>مدرس:کامرانی</a:t>
            </a:r>
          </a:p>
          <a:p>
            <a:pPr algn="ctr"/>
            <a:r>
              <a:rPr lang="fa-IR" sz="2800" dirty="0" smtClean="0">
                <a:solidFill>
                  <a:srgbClr val="CC0066"/>
                </a:solidFill>
              </a:rPr>
              <a:t>تربیت </a:t>
            </a:r>
            <a:r>
              <a:rPr lang="fa-IR" sz="2800" dirty="0" smtClean="0">
                <a:solidFill>
                  <a:srgbClr val="CC0066"/>
                </a:solidFill>
              </a:rPr>
              <a:t>بدنی </a:t>
            </a:r>
            <a:r>
              <a:rPr lang="fa-IR" sz="2800" dirty="0" smtClean="0">
                <a:solidFill>
                  <a:srgbClr val="CC0066"/>
                </a:solidFill>
              </a:rPr>
              <a:t>97</a:t>
            </a:r>
          </a:p>
          <a:p>
            <a:pPr algn="ctr"/>
            <a:r>
              <a:rPr lang="fa-IR" sz="2800" smtClean="0">
                <a:solidFill>
                  <a:srgbClr val="CC0066"/>
                </a:solidFill>
              </a:rPr>
              <a:t>تاریخ:99/02/06</a:t>
            </a:r>
            <a:endParaRPr lang="fa-IR" sz="2800" dirty="0">
              <a:solidFill>
                <a:srgbClr val="CC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89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2396" y="0"/>
            <a:ext cx="2219159" cy="903630"/>
          </a:xfrm>
        </p:spPr>
        <p:txBody>
          <a:bodyPr>
            <a:normAutofit/>
          </a:bodyPr>
          <a:lstStyle/>
          <a:p>
            <a: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  <a:t>متن درس :</a:t>
            </a:r>
            <a:endParaRPr lang="fa-IR" sz="4000" dirty="0">
              <a:solidFill>
                <a:srgbClr val="CC0066"/>
              </a:solidFill>
              <a:cs typeface="2 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908720"/>
            <a:ext cx="7620000" cy="1100336"/>
          </a:xfrm>
        </p:spPr>
        <p:txBody>
          <a:bodyPr/>
          <a:lstStyle/>
          <a:p>
            <a:r>
              <a:rPr lang="fa-IR" dirty="0" smtClean="0">
                <a:cs typeface="2  Titr" pitchFamily="2" charset="-78"/>
              </a:rPr>
              <a:t>و این افسانه ای است با بسیار عبرت و این همه اسباب منازعت و مکاوحت از بهر حطام دنیا به یک سو نهادند ؛ احمق مردا که دل در این جهان بندد که نعمتی بدهد وزشت بازستاند . </a:t>
            </a:r>
            <a:endParaRPr lang="fa-IR" dirty="0">
              <a:cs typeface="2  Titr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68946" y="4437112"/>
            <a:ext cx="4824536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cs typeface="2  Titr" pitchFamily="2" charset="-78"/>
              </a:rPr>
              <a:t>و این قصه با عبرت های فراوان است و اینهمه دعوا  و دشمنی را که به خاطر مال دنیا کردند ، همه رها کردند و خودشان رفتند چه انسان نادانی است که به دنیای فانی دل میبندد زیرا که این دنیا نعمتی میدهد و باز به شیوه زشت تری باز میگیرد </a:t>
            </a:r>
            <a:r>
              <a:rPr lang="fa-IR" sz="2000" dirty="0" smtClean="0">
                <a:cs typeface="2  Titr" pitchFamily="2" charset="-78"/>
              </a:rPr>
              <a:t>.</a:t>
            </a:r>
          </a:p>
          <a:p>
            <a:r>
              <a:rPr lang="fa-IR" sz="2000" dirty="0">
                <a:solidFill>
                  <a:srgbClr val="CC0066"/>
                </a:solidFill>
                <a:cs typeface="2  Titr" pitchFamily="2" charset="-78"/>
              </a:rPr>
              <a:t>دانشگاه فرهنگیان خوی*زبان فارسی*کامرانی</a:t>
            </a:r>
          </a:p>
          <a:p>
            <a:endParaRPr lang="fa-IR" sz="2000" dirty="0">
              <a:cs typeface="2  Titr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80112" y="2784654"/>
            <a:ext cx="3313370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cs typeface="2  Titr" pitchFamily="2" charset="-78"/>
              </a:rPr>
              <a:t>*منازعت : دعوا  ، نزاع</a:t>
            </a:r>
          </a:p>
          <a:p>
            <a:r>
              <a:rPr lang="fa-IR" sz="2000" dirty="0" smtClean="0">
                <a:cs typeface="2  Titr" pitchFamily="2" charset="-78"/>
              </a:rPr>
              <a:t>*مکاوحت : دشمنی ، باهم جنگیدن</a:t>
            </a:r>
          </a:p>
          <a:p>
            <a:r>
              <a:rPr lang="fa-IR" sz="2000" dirty="0" smtClean="0">
                <a:cs typeface="2  Titr" pitchFamily="2" charset="-78"/>
              </a:rPr>
              <a:t>حطام:اندک مال دنیا</a:t>
            </a:r>
          </a:p>
          <a:p>
            <a:endParaRPr lang="fa-IR" sz="2000" dirty="0" smtClean="0">
              <a:cs typeface="2  Titr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88224" y="3645024"/>
            <a:ext cx="23042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  <a:t>نثر روان:</a:t>
            </a:r>
            <a:endParaRPr lang="fa-IR" sz="4000" dirty="0">
              <a:solidFill>
                <a:srgbClr val="CC0066"/>
              </a:solidFill>
              <a:cs typeface="2 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15767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2160" y="188640"/>
            <a:ext cx="3131840" cy="1080119"/>
          </a:xfrm>
        </p:spPr>
        <p:txBody>
          <a:bodyPr>
            <a:noAutofit/>
          </a:bodyPr>
          <a:lstStyle/>
          <a:p>
            <a:pPr algn="r"/>
            <a: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  <a:t>  متن شعر :</a:t>
            </a:r>
            <a:b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</a:br>
            <a:endParaRPr lang="fa-IR" sz="4000" dirty="0">
              <a:solidFill>
                <a:srgbClr val="CC0066"/>
              </a:solidFill>
              <a:cs typeface="2 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980728"/>
            <a:ext cx="7620000" cy="956320"/>
          </a:xfrm>
        </p:spPr>
        <p:txBody>
          <a:bodyPr/>
          <a:lstStyle/>
          <a:p>
            <a:r>
              <a:rPr lang="fa-IR" dirty="0" smtClean="0">
                <a:cs typeface="2  Titr" pitchFamily="2" charset="-78"/>
              </a:rPr>
              <a:t>لَعَمرکَ ما الدُّنیا بدارِ اقامۀ                                 اِذا زالَ عن عَینِ اَلبَصیر غَطاوها</a:t>
            </a:r>
          </a:p>
          <a:p>
            <a:r>
              <a:rPr lang="fa-IR" dirty="0" smtClean="0">
                <a:cs typeface="2  Titr" pitchFamily="2" charset="-78"/>
              </a:rPr>
              <a:t>و کَیفَ بقاوٌ الناسِ فیها و اِنَّماً                                  یُنالُ بِاسبابِ الفَناءِ بَقاوَها</a:t>
            </a:r>
            <a:endParaRPr lang="fa-IR" dirty="0">
              <a:cs typeface="2  Titr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32240" y="2060848"/>
            <a:ext cx="223224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  <a:t>معنی شعر :</a:t>
            </a:r>
            <a:endParaRPr lang="fa-IR" sz="4000" dirty="0">
              <a:solidFill>
                <a:srgbClr val="CC0066"/>
              </a:solidFill>
              <a:cs typeface="2  Titr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008" y="2924944"/>
            <a:ext cx="889248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cs typeface="2  Titr" pitchFamily="2" charset="-78"/>
              </a:rPr>
              <a:t>قسم به جان تو این دنیا جای ماندن نیست چون از دیده بینا پرده غفلت کنار رود </a:t>
            </a:r>
          </a:p>
          <a:p>
            <a:endParaRPr lang="fa-IR" sz="2000" dirty="0">
              <a:cs typeface="2  Titr" pitchFamily="2" charset="-78"/>
            </a:endParaRPr>
          </a:p>
          <a:p>
            <a:r>
              <a:rPr lang="fa-IR" sz="2000" dirty="0" smtClean="0">
                <a:cs typeface="2  Titr" pitchFamily="2" charset="-78"/>
              </a:rPr>
              <a:t>و چگونه بقا و پایندگی مردم در آن میسّر است  همان به وسیله اسباب فنا به زندگی میرسند</a:t>
            </a:r>
            <a:endParaRPr lang="fa-IR" sz="2000" dirty="0">
              <a:cs typeface="2  Titr" pitchFamily="2" charset="-78"/>
            </a:endParaRPr>
          </a:p>
        </p:txBody>
      </p:sp>
      <p:sp>
        <p:nvSpPr>
          <p:cNvPr id="6" name="Oval 5"/>
          <p:cNvSpPr/>
          <p:nvPr/>
        </p:nvSpPr>
        <p:spPr>
          <a:xfrm>
            <a:off x="3419872" y="4077072"/>
            <a:ext cx="2304256" cy="23488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4800" dirty="0" smtClean="0">
                <a:solidFill>
                  <a:schemeClr val="tx1"/>
                </a:solidFill>
              </a:rPr>
              <a:t>پایان</a:t>
            </a:r>
            <a:endParaRPr lang="fa-IR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96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1700" y="260648"/>
            <a:ext cx="5688632" cy="1440160"/>
          </a:xfrm>
        </p:spPr>
        <p:txBody>
          <a:bodyPr>
            <a:normAutofit/>
          </a:bodyPr>
          <a:lstStyle/>
          <a:p>
            <a:pPr algn="ctr"/>
            <a: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  <a:t>  </a:t>
            </a:r>
            <a:endParaRPr lang="fa-IR" sz="4000" dirty="0">
              <a:solidFill>
                <a:srgbClr val="CC0066"/>
              </a:solidFill>
              <a:cs typeface="2  Titr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16016" y="2945904"/>
            <a:ext cx="424847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3200" dirty="0" smtClean="0">
                <a:solidFill>
                  <a:srgbClr val="CC0066"/>
                </a:solidFill>
                <a:cs typeface="2  Titr" pitchFamily="2" charset="-78"/>
              </a:rPr>
              <a:t>ابولفضل بیهقی:</a:t>
            </a:r>
            <a:endParaRPr lang="fa-IR" sz="3200" dirty="0">
              <a:solidFill>
                <a:srgbClr val="CC0066"/>
              </a:solidFill>
              <a:cs typeface="2  Titr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1720" y="3861048"/>
            <a:ext cx="6912768" cy="34778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cs typeface="2  Titr" pitchFamily="2" charset="-78"/>
              </a:rPr>
              <a:t>ابوالفضل بیهقی مورّخ نامدار قرن 5 است .</a:t>
            </a:r>
          </a:p>
          <a:p>
            <a:r>
              <a:rPr lang="fa-IR" sz="2000" dirty="0" smtClean="0">
                <a:cs typeface="2  Titr" pitchFamily="2" charset="-78"/>
              </a:rPr>
              <a:t>در غزنین به خدمت غزنویان پیوست .</a:t>
            </a:r>
          </a:p>
          <a:p>
            <a:r>
              <a:rPr lang="fa-IR" sz="2000" dirty="0" smtClean="0">
                <a:cs typeface="2  Titr" pitchFamily="2" charset="-78"/>
              </a:rPr>
              <a:t>سبک نثر تاریخ بیهقی مرسل عالی است و این کتاب یک اثر مستند از معتبرترین اسناد عصر غزنوی میباشد.</a:t>
            </a:r>
          </a:p>
          <a:p>
            <a:r>
              <a:rPr lang="fa-IR" sz="2000" dirty="0" smtClean="0">
                <a:cs typeface="2  Titr" pitchFamily="2" charset="-78"/>
              </a:rPr>
              <a:t>این اثر قریب 30 جلد بوده که بر اثر گذر زمان تنها 5 جلد آن باقی است .</a:t>
            </a:r>
          </a:p>
          <a:p>
            <a:r>
              <a:rPr lang="fa-IR" sz="2000" dirty="0" smtClean="0">
                <a:cs typeface="2  Titr" pitchFamily="2" charset="-78"/>
              </a:rPr>
              <a:t>بیهقی به سال 470 هجری قمری از دنیا رفت </a:t>
            </a:r>
            <a:r>
              <a:rPr lang="fa-IR" sz="2000" dirty="0" smtClean="0">
                <a:cs typeface="2  Titr" pitchFamily="2" charset="-78"/>
              </a:rPr>
              <a:t>.</a:t>
            </a:r>
          </a:p>
          <a:p>
            <a:endParaRPr lang="fa-IR" sz="2000" dirty="0">
              <a:cs typeface="2  Titr" pitchFamily="2" charset="-78"/>
            </a:endParaRPr>
          </a:p>
          <a:p>
            <a:endParaRPr lang="fa-IR" sz="2000" dirty="0" smtClean="0">
              <a:cs typeface="2  Titr" pitchFamily="2" charset="-78"/>
            </a:endParaRPr>
          </a:p>
          <a:p>
            <a:r>
              <a:rPr lang="fa-IR" sz="2000" dirty="0" smtClean="0">
                <a:solidFill>
                  <a:srgbClr val="FF0000"/>
                </a:solidFill>
                <a:cs typeface="2  Titr" pitchFamily="2" charset="-78"/>
              </a:rPr>
              <a:t>دانشگاه فرهنگیان خوی*زبان فارسی*کامرانی</a:t>
            </a:r>
            <a:endParaRPr lang="fa-IR" sz="2000" dirty="0" smtClean="0">
              <a:solidFill>
                <a:srgbClr val="FF0000"/>
              </a:solidFill>
              <a:cs typeface="2  Titr" pitchFamily="2" charset="-78"/>
            </a:endParaRPr>
          </a:p>
          <a:p>
            <a:endParaRPr lang="fa-IR" sz="2000" dirty="0" smtClean="0">
              <a:cs typeface="2  Titr" pitchFamily="2" charset="-78"/>
            </a:endParaRPr>
          </a:p>
          <a:p>
            <a:endParaRPr lang="fa-IR" sz="2000" dirty="0">
              <a:cs typeface="2  Titr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23828" y="1846384"/>
            <a:ext cx="3384376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3200" dirty="0" smtClean="0">
                <a:solidFill>
                  <a:srgbClr val="CC0066"/>
                </a:solidFill>
                <a:cs typeface="2  Titr" pitchFamily="2" charset="-78"/>
              </a:rPr>
              <a:t>تاریخ بیهقی </a:t>
            </a:r>
          </a:p>
          <a:p>
            <a:pPr algn="ctr"/>
            <a:r>
              <a:rPr lang="fa-IR" sz="3200" dirty="0" smtClean="0">
                <a:solidFill>
                  <a:srgbClr val="CC0066"/>
                </a:solidFill>
                <a:cs typeface="2  Titr" pitchFamily="2" charset="-78"/>
              </a:rPr>
              <a:t>حسنک وزیر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 flipH="1">
            <a:off x="8229600" y="228600"/>
            <a:ext cx="86816" cy="4571999"/>
          </a:xfrm>
        </p:spPr>
        <p:txBody>
          <a:bodyPr/>
          <a:lstStyle/>
          <a:p>
            <a:r>
              <a:rPr lang="fa-IR" dirty="0" smtClean="0"/>
              <a:t> 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81645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2240" y="0"/>
            <a:ext cx="2268760" cy="939552"/>
          </a:xfrm>
        </p:spPr>
        <p:txBody>
          <a:bodyPr>
            <a:normAutofit/>
          </a:bodyPr>
          <a:lstStyle/>
          <a:p>
            <a: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  <a:t>متن درس :</a:t>
            </a:r>
            <a:endParaRPr lang="fa-IR" sz="4000" dirty="0">
              <a:solidFill>
                <a:srgbClr val="CC0066"/>
              </a:solidFill>
              <a:cs typeface="2 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980728"/>
            <a:ext cx="7620000" cy="1028328"/>
          </a:xfrm>
        </p:spPr>
        <p:txBody>
          <a:bodyPr/>
          <a:lstStyle/>
          <a:p>
            <a:r>
              <a:rPr lang="fa-IR" dirty="0" smtClean="0">
                <a:cs typeface="2  Titr" pitchFamily="2" charset="-78"/>
              </a:rPr>
              <a:t>چون امیر مسعود-رضی الله عنه- از هرات قصد بلخ کرد ، علی رایض حسنک را به بند می برد و استخفاف میکرد و تشفّی و تعصّب و انتقام می بود .</a:t>
            </a:r>
            <a:endParaRPr lang="fa-IR" dirty="0">
              <a:cs typeface="2  Titr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2552710"/>
            <a:ext cx="8136904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cs typeface="2  Titr" pitchFamily="2" charset="-78"/>
              </a:rPr>
              <a:t>*به بند می برد : به زنجیر بسته شده می برد</a:t>
            </a:r>
          </a:p>
          <a:p>
            <a:r>
              <a:rPr lang="fa-IR" sz="2000" dirty="0" smtClean="0">
                <a:cs typeface="2  Titr" pitchFamily="2" charset="-78"/>
              </a:rPr>
              <a:t>*استخفاف : خواری و خفت</a:t>
            </a:r>
          </a:p>
          <a:p>
            <a:r>
              <a:rPr lang="fa-IR" sz="2000" dirty="0" smtClean="0">
                <a:cs typeface="2  Titr" pitchFamily="2" charset="-78"/>
              </a:rPr>
              <a:t>*تشفّی : آرامش خاطر (در این جا منظور انتقام است که باعث آرامش خاطر وی میشد)</a:t>
            </a:r>
          </a:p>
          <a:p>
            <a:r>
              <a:rPr lang="fa-IR" sz="2000" dirty="0" smtClean="0">
                <a:cs typeface="2  Titr" pitchFamily="2" charset="-78"/>
              </a:rPr>
              <a:t> </a:t>
            </a:r>
          </a:p>
          <a:p>
            <a:endParaRPr lang="fa-IR" sz="2000" dirty="0">
              <a:cs typeface="2  Titr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44208" y="3959479"/>
            <a:ext cx="237626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  <a:t>نثر روان:</a:t>
            </a:r>
            <a:endParaRPr lang="fa-IR" sz="4000" dirty="0">
              <a:solidFill>
                <a:srgbClr val="CC0066"/>
              </a:solidFill>
              <a:cs typeface="2  Titr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79712" y="4797152"/>
            <a:ext cx="6840760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cs typeface="2  Titr" pitchFamily="2" charset="-78"/>
              </a:rPr>
              <a:t>زمانی که سلطان مسعود ، خدا از او راضی باشد قصد سفر از شهر هرات به شهر بلخ کرد ، علی رایض حسنک رابه بند و زنجیر بسته شده می برد و او را تحقیر مینمود و در ان هنگام کینه کشی و انتقام جویی می کرد </a:t>
            </a:r>
            <a:r>
              <a:rPr lang="fa-IR" sz="2000" dirty="0" smtClean="0">
                <a:cs typeface="2  Titr" pitchFamily="2" charset="-78"/>
              </a:rPr>
              <a:t>.</a:t>
            </a:r>
          </a:p>
          <a:p>
            <a:endParaRPr lang="fa-IR" sz="2000" dirty="0">
              <a:cs typeface="2  Titr" pitchFamily="2" charset="-78"/>
            </a:endParaRPr>
          </a:p>
          <a:p>
            <a:endParaRPr lang="fa-IR" sz="2000" dirty="0" smtClean="0">
              <a:cs typeface="2  Titr" pitchFamily="2" charset="-78"/>
            </a:endParaRPr>
          </a:p>
          <a:p>
            <a:r>
              <a:rPr lang="fa-IR" sz="2000" dirty="0">
                <a:solidFill>
                  <a:srgbClr val="CC0066"/>
                </a:solidFill>
                <a:cs typeface="2  Titr" pitchFamily="2" charset="-78"/>
              </a:rPr>
              <a:t>دانشگاه فرهنگیان خوی*زبان فارسی*کامرانی</a:t>
            </a:r>
          </a:p>
          <a:p>
            <a:endParaRPr lang="fa-IR" sz="2000" dirty="0">
              <a:cs typeface="2 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1933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0478" y="692696"/>
            <a:ext cx="7620000" cy="1244352"/>
          </a:xfrm>
        </p:spPr>
        <p:txBody>
          <a:bodyPr/>
          <a:lstStyle/>
          <a:p>
            <a:r>
              <a:rPr lang="fa-IR" dirty="0" smtClean="0">
                <a:cs typeface="2  Titr" pitchFamily="2" charset="-78"/>
              </a:rPr>
              <a:t>حسنک پیدا آمد بی بند ، جبّه ای داشت حبری رنگ باسیاه می زد ، خَلَق گونه و درّاعه و ردایی سخت پاکیزه و دستاری نیشابوری مالیده و موزه ی میکایــلی نو در پای و موی سر مالیده زیر دستار پوشیده کرده ، اندک مایه پیدا می بود .</a:t>
            </a:r>
          </a:p>
          <a:p>
            <a:endParaRPr lang="fa-IR" dirty="0" smtClean="0">
              <a:cs typeface="2  Titr" pitchFamily="2" charset="-78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04248" y="0"/>
            <a:ext cx="2212744" cy="704846"/>
          </a:xfrm>
        </p:spPr>
        <p:txBody>
          <a:bodyPr>
            <a:normAutofit/>
          </a:bodyPr>
          <a:lstStyle/>
          <a:p>
            <a: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  <a:t>متن درس:</a:t>
            </a:r>
            <a:endParaRPr lang="fa-IR" sz="4000" dirty="0">
              <a:solidFill>
                <a:srgbClr val="CC0066"/>
              </a:solidFill>
              <a:cs typeface="2  Titr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94207" y="2431297"/>
            <a:ext cx="4402494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cs typeface="2  Titr" pitchFamily="2" charset="-78"/>
              </a:rPr>
              <a:t>*پیدا آمد : دیده شد </a:t>
            </a:r>
          </a:p>
          <a:p>
            <a:r>
              <a:rPr lang="fa-IR" sz="2000" dirty="0" smtClean="0">
                <a:cs typeface="2  Titr" pitchFamily="2" charset="-78"/>
              </a:rPr>
              <a:t>*جٌبّه : جامه ای گشاد که روی لباس میپوشند </a:t>
            </a:r>
          </a:p>
          <a:p>
            <a:r>
              <a:rPr lang="fa-IR" sz="2000" dirty="0" smtClean="0">
                <a:cs typeface="2  Titr" pitchFamily="2" charset="-78"/>
              </a:rPr>
              <a:t>*درّاعه : عبا ، جبّه</a:t>
            </a:r>
          </a:p>
          <a:p>
            <a:r>
              <a:rPr lang="fa-IR" sz="2000" dirty="0" smtClean="0">
                <a:cs typeface="2  Titr" pitchFamily="2" charset="-78"/>
              </a:rPr>
              <a:t>*ردا : بالا پوش</a:t>
            </a:r>
          </a:p>
          <a:p>
            <a:r>
              <a:rPr lang="fa-IR" sz="2000" dirty="0" smtClean="0">
                <a:cs typeface="2  Titr" pitchFamily="2" charset="-78"/>
              </a:rPr>
              <a:t>*خَلَق گونه </a:t>
            </a:r>
            <a:r>
              <a:rPr lang="fa-IR" sz="2000" dirty="0">
                <a:cs typeface="2  Titr" pitchFamily="2" charset="-78"/>
              </a:rPr>
              <a:t>: کهنه</a:t>
            </a:r>
          </a:p>
          <a:p>
            <a:r>
              <a:rPr lang="fa-IR" sz="2000" dirty="0" smtClean="0">
                <a:cs typeface="2  Titr" pitchFamily="2" charset="-78"/>
              </a:rPr>
              <a:t>* مالیده :  مرتب</a:t>
            </a:r>
          </a:p>
          <a:p>
            <a:r>
              <a:rPr lang="fa-IR" sz="2000" dirty="0" smtClean="0">
                <a:cs typeface="2  Titr" pitchFamily="2" charset="-78"/>
              </a:rPr>
              <a:t>*موزه : چکمه</a:t>
            </a:r>
          </a:p>
          <a:p>
            <a:r>
              <a:rPr lang="fa-IR" sz="2000" dirty="0">
                <a:cs typeface="2  Titr" pitchFamily="2" charset="-78"/>
              </a:rPr>
              <a:t> </a:t>
            </a:r>
            <a:endParaRPr lang="fa-IR" sz="2000" dirty="0" smtClean="0">
              <a:cs typeface="2  Titr" pitchFamily="2" charset="-78"/>
            </a:endParaRPr>
          </a:p>
          <a:p>
            <a:endParaRPr lang="fa-IR" sz="2000" dirty="0" smtClean="0">
              <a:cs typeface="2  Titr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60746" y="4510444"/>
            <a:ext cx="244827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  <a:t>نثر روان:</a:t>
            </a:r>
            <a:endParaRPr lang="fa-IR" sz="4000" dirty="0">
              <a:solidFill>
                <a:srgbClr val="CC0066"/>
              </a:solidFill>
              <a:cs typeface="2  Titr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9718" y="5301208"/>
            <a:ext cx="684076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cs typeface="2  Titr" pitchFamily="2" charset="-78"/>
              </a:rPr>
              <a:t>حسنک آمد در حالی که بند و زنجیر به دست هایش بسته نبود لباسی گشاد و تیره رنگ که تقریباً کهنه بود بر تن داشت . </a:t>
            </a:r>
          </a:p>
          <a:p>
            <a:r>
              <a:rPr lang="fa-IR" sz="2000" dirty="0" smtClean="0">
                <a:cs typeface="2  Titr" pitchFamily="2" charset="-78"/>
              </a:rPr>
              <a:t>بالاپوش بسیار تمیزی پوشیده بود؛ عمامه ای کهنه بر سر و کفشهایی کهنه بر پا داشت ؛ موی سرش مرتب و شانه زده شده اندکی از زیر عمامه پیدا بود </a:t>
            </a:r>
            <a:r>
              <a:rPr lang="fa-IR" sz="2000" dirty="0" smtClean="0">
                <a:cs typeface="2  Titr" pitchFamily="2" charset="-78"/>
              </a:rPr>
              <a:t>.</a:t>
            </a:r>
          </a:p>
          <a:p>
            <a:r>
              <a:rPr lang="fa-IR" sz="2000" dirty="0">
                <a:solidFill>
                  <a:srgbClr val="CC0066"/>
                </a:solidFill>
                <a:cs typeface="2  Titr" pitchFamily="2" charset="-78"/>
              </a:rPr>
              <a:t>دانشگاه فرهنگیان خوی*زبان فارسی*کامرانی</a:t>
            </a:r>
          </a:p>
          <a:p>
            <a:endParaRPr lang="fa-IR" sz="2000" dirty="0">
              <a:solidFill>
                <a:srgbClr val="CC0066"/>
              </a:solidFill>
              <a:cs typeface="2 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8915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2240" y="0"/>
            <a:ext cx="2242592" cy="831622"/>
          </a:xfrm>
        </p:spPr>
        <p:txBody>
          <a:bodyPr>
            <a:normAutofit/>
          </a:bodyPr>
          <a:lstStyle/>
          <a:p>
            <a: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  <a:t>متن درس :</a:t>
            </a:r>
            <a:endParaRPr lang="fa-IR" sz="4000" dirty="0">
              <a:solidFill>
                <a:srgbClr val="CC0066"/>
              </a:solidFill>
              <a:cs typeface="2 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3855" y="980728"/>
            <a:ext cx="7620000" cy="1100336"/>
          </a:xfrm>
        </p:spPr>
        <p:txBody>
          <a:bodyPr/>
          <a:lstStyle/>
          <a:p>
            <a:r>
              <a:rPr lang="fa-IR" dirty="0" smtClean="0">
                <a:cs typeface="2  Titr" pitchFamily="2" charset="-78"/>
              </a:rPr>
              <a:t>والی حرس با علی رایض و بسیار پیاده از هر دستی وی را به طارم بردند و تا نزدیک پیشین بماند ، پس بیرون آوردند و به حرس باز بردند و بر اثر وی قضات و فقها بیرون آمدند...</a:t>
            </a:r>
            <a:endParaRPr lang="fa-IR" dirty="0">
              <a:cs typeface="2  Titr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09519" y="2603520"/>
            <a:ext cx="3024336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cs typeface="2  Titr" pitchFamily="2" charset="-78"/>
              </a:rPr>
              <a:t>*والی حرس : رییس پاسبانان</a:t>
            </a:r>
          </a:p>
          <a:p>
            <a:r>
              <a:rPr lang="fa-IR" sz="2000" dirty="0" smtClean="0">
                <a:cs typeface="2  Titr" pitchFamily="2" charset="-78"/>
              </a:rPr>
              <a:t>*پیشین : نماز ظهر </a:t>
            </a:r>
          </a:p>
          <a:p>
            <a:r>
              <a:rPr lang="fa-IR" sz="2000" dirty="0" smtClean="0">
                <a:cs typeface="2  Titr" pitchFamily="2" charset="-78"/>
              </a:rPr>
              <a:t>*از هر دستی : از هر صنفی </a:t>
            </a:r>
          </a:p>
          <a:p>
            <a:endParaRPr lang="fa-IR" sz="2000" dirty="0">
              <a:cs typeface="2  Titr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16216" y="3926959"/>
            <a:ext cx="23042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  <a:t>نثر روان: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27556" y="4725144"/>
            <a:ext cx="5992916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cs typeface="2  Titr" pitchFamily="2" charset="-78"/>
              </a:rPr>
              <a:t>رییس پاسبانان ، علی رایض و  جمعیتی پیاده  از هر طبقه ای که همراه او بودند ، حسنک را به تالار بردند و تا نزدیک نماز ظهر در آن جا ماند پس از آن او را بیرون آوردند و به کشیک خانه بازگرداندند و به دنبال حسنک عالمان و قاضیان بیرون آمدند </a:t>
            </a:r>
            <a:r>
              <a:rPr lang="fa-IR" sz="2000" dirty="0" smtClean="0">
                <a:cs typeface="2  Titr" pitchFamily="2" charset="-78"/>
              </a:rPr>
              <a:t>.</a:t>
            </a:r>
          </a:p>
          <a:p>
            <a:endParaRPr lang="fa-IR" sz="2000" dirty="0">
              <a:cs typeface="2  Titr" pitchFamily="2" charset="-78"/>
            </a:endParaRPr>
          </a:p>
          <a:p>
            <a:r>
              <a:rPr lang="fa-IR" sz="2000" dirty="0">
                <a:solidFill>
                  <a:srgbClr val="CC0066"/>
                </a:solidFill>
                <a:cs typeface="2  Titr" pitchFamily="2" charset="-78"/>
              </a:rPr>
              <a:t>دانشگاه فرهنگیان خوی*زبان فارسی*کامرانی</a:t>
            </a:r>
          </a:p>
          <a:p>
            <a:endParaRPr lang="fa-IR" sz="2000" dirty="0">
              <a:cs typeface="2 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1956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7392" y="0"/>
            <a:ext cx="2386608" cy="764696"/>
          </a:xfrm>
        </p:spPr>
        <p:txBody>
          <a:bodyPr>
            <a:normAutofit/>
          </a:bodyPr>
          <a:lstStyle/>
          <a:p>
            <a: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  <a:t>متن درس :</a:t>
            </a:r>
            <a:endParaRPr lang="fa-IR" sz="4000" dirty="0">
              <a:solidFill>
                <a:srgbClr val="CC0066"/>
              </a:solidFill>
              <a:cs typeface="2 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540" y="764704"/>
            <a:ext cx="7620000" cy="1892424"/>
          </a:xfrm>
        </p:spPr>
        <p:txBody>
          <a:bodyPr/>
          <a:lstStyle/>
          <a:p>
            <a:r>
              <a:rPr lang="fa-IR" dirty="0" smtClean="0">
                <a:cs typeface="2  Titr" pitchFamily="2" charset="-78"/>
              </a:rPr>
              <a:t>خواجه بزرگ روی به حسنک کرد و گفت : خواجه چون می باشد و روزگار را چگونه میگذراند ؟ </a:t>
            </a:r>
          </a:p>
          <a:p>
            <a:r>
              <a:rPr lang="fa-IR" dirty="0" smtClean="0">
                <a:cs typeface="2  Titr" pitchFamily="2" charset="-78"/>
              </a:rPr>
              <a:t>حسنک گفت : جای شکر است .</a:t>
            </a:r>
          </a:p>
          <a:p>
            <a:r>
              <a:rPr lang="fa-IR" dirty="0" smtClean="0">
                <a:cs typeface="2  Titr" pitchFamily="2" charset="-78"/>
              </a:rPr>
              <a:t>خواجه گفت : دل شکسته نباید داشت که چنین حالها مردان را پیش آید .</a:t>
            </a:r>
            <a:endParaRPr lang="fa-IR" dirty="0">
              <a:cs typeface="2  Titr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0879" y="2996952"/>
            <a:ext cx="360040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cs typeface="2  Titr" pitchFamily="2" charset="-78"/>
              </a:rPr>
              <a:t>*خواجه بزرگ : احمد میمندی </a:t>
            </a:r>
          </a:p>
          <a:p>
            <a:r>
              <a:rPr lang="fa-IR" sz="2000" dirty="0" smtClean="0">
                <a:cs typeface="2  Titr" pitchFamily="2" charset="-78"/>
              </a:rPr>
              <a:t>*چون می باشد : حالش چطور است ؟</a:t>
            </a:r>
          </a:p>
          <a:p>
            <a:r>
              <a:rPr lang="fa-IR" sz="2000" dirty="0" smtClean="0">
                <a:cs typeface="2  Titr" pitchFamily="2" charset="-78"/>
              </a:rPr>
              <a:t>*دل شکسته : کنایه از ناامید و غمگین</a:t>
            </a:r>
          </a:p>
          <a:p>
            <a:r>
              <a:rPr lang="fa-IR" sz="2000" dirty="0" smtClean="0">
                <a:cs typeface="2  Titr" pitchFamily="2" charset="-78"/>
              </a:rPr>
              <a:t>*چنین حال ها : وضعیت ها ، مشکلات </a:t>
            </a:r>
          </a:p>
          <a:p>
            <a:r>
              <a:rPr lang="fa-IR" sz="2000" dirty="0" smtClean="0">
                <a:cs typeface="2  Titr" pitchFamily="2" charset="-78"/>
              </a:rPr>
              <a:t>*مردان : مجاز از انسان ها </a:t>
            </a:r>
          </a:p>
          <a:p>
            <a:endParaRPr lang="fa-IR" sz="2000" dirty="0">
              <a:cs typeface="2  Titr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44208" y="4588279"/>
            <a:ext cx="237626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  <a:t>نثر روان :</a:t>
            </a:r>
            <a:endParaRPr lang="fa-IR" sz="4000" dirty="0">
              <a:solidFill>
                <a:srgbClr val="CC0066"/>
              </a:solidFill>
              <a:cs typeface="2  Titr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84475" y="5296165"/>
            <a:ext cx="7272808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cs typeface="2  Titr" pitchFamily="2" charset="-78"/>
              </a:rPr>
              <a:t>خواجه بزرگ (احمد میمندی) رو به حسنک وزیر کرد و گفت : حال خواجه (حسنک) چگونه است و روزگار را چگونه میگذراند ؟ </a:t>
            </a:r>
          </a:p>
          <a:p>
            <a:r>
              <a:rPr lang="fa-IR" sz="2000" dirty="0" smtClean="0">
                <a:cs typeface="2  Titr" pitchFamily="2" charset="-78"/>
              </a:rPr>
              <a:t>حسنک گفت : خدا را شکر میگویم .</a:t>
            </a:r>
          </a:p>
          <a:p>
            <a:r>
              <a:rPr lang="fa-IR" sz="2000" dirty="0" smtClean="0">
                <a:cs typeface="2  Titr" pitchFamily="2" charset="-78"/>
              </a:rPr>
              <a:t>خواجه میمندی گفت : نباید ناامید و غمگین بود چرا که این حالت ها برای تمامی انسان ها پیش می آید </a:t>
            </a:r>
            <a:r>
              <a:rPr lang="fa-IR" sz="2000" dirty="0" smtClean="0">
                <a:cs typeface="2  Titr" pitchFamily="2" charset="-78"/>
              </a:rPr>
              <a:t>. </a:t>
            </a:r>
            <a:r>
              <a:rPr lang="fa-IR" sz="2000" dirty="0">
                <a:solidFill>
                  <a:srgbClr val="CC0066"/>
                </a:solidFill>
                <a:cs typeface="2  Titr" pitchFamily="2" charset="-78"/>
              </a:rPr>
              <a:t>دانشگاه فرهنگیان خوی*زبان فارسی*کامرانی</a:t>
            </a:r>
          </a:p>
          <a:p>
            <a:r>
              <a:rPr lang="fa-IR" sz="2000" dirty="0" smtClean="0">
                <a:cs typeface="2  Titr" pitchFamily="2" charset="-78"/>
              </a:rPr>
              <a:t>                  </a:t>
            </a:r>
            <a:endParaRPr lang="fa-IR" sz="2000" dirty="0" smtClean="0">
              <a:cs typeface="2  Titr" pitchFamily="2" charset="-78"/>
            </a:endParaRPr>
          </a:p>
          <a:p>
            <a:endParaRPr lang="fa-IR" sz="2000" dirty="0">
              <a:cs typeface="2 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1147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0701" y="0"/>
            <a:ext cx="2242592" cy="903630"/>
          </a:xfrm>
        </p:spPr>
        <p:txBody>
          <a:bodyPr>
            <a:normAutofit/>
          </a:bodyPr>
          <a:lstStyle/>
          <a:p>
            <a: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  <a:t>متن درس :</a:t>
            </a:r>
            <a:endParaRPr lang="fa-IR" sz="4000" dirty="0">
              <a:solidFill>
                <a:srgbClr val="CC0066"/>
              </a:solidFill>
              <a:cs typeface="2 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908720"/>
            <a:ext cx="7620000" cy="1604392"/>
          </a:xfrm>
        </p:spPr>
        <p:txBody>
          <a:bodyPr/>
          <a:lstStyle/>
          <a:p>
            <a:r>
              <a:rPr lang="fa-IR" dirty="0" smtClean="0">
                <a:cs typeface="2  Titr" pitchFamily="2" charset="-78"/>
              </a:rPr>
              <a:t>فرمان برداری باید نمود به هر چه خداوند فرماید ، که تا جان در تن است ، امید صد هزار راحت است و فرج است .</a:t>
            </a:r>
          </a:p>
          <a:p>
            <a:r>
              <a:rPr lang="fa-IR" dirty="0" smtClean="0">
                <a:cs typeface="2  Titr" pitchFamily="2" charset="-78"/>
              </a:rPr>
              <a:t>بوسهل را طاقت برسید گفت : گفت خداوند را کرا کند که با چنین سگ قرمطی که بر دار خواهند کرد به فرمان امیر الموــمنین چنین گفتن ؟</a:t>
            </a:r>
            <a:endParaRPr lang="fa-IR" dirty="0">
              <a:cs typeface="2  Titr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76056" y="3167046"/>
            <a:ext cx="388843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cs typeface="2  Titr" pitchFamily="2" charset="-78"/>
              </a:rPr>
              <a:t>*کرا کردن: ارزش داشتن،نفع بردن</a:t>
            </a:r>
          </a:p>
          <a:p>
            <a:r>
              <a:rPr lang="fa-IR" sz="2000" dirty="0" smtClean="0">
                <a:cs typeface="2  Titr" pitchFamily="2" charset="-78"/>
              </a:rPr>
              <a:t>*سگ قرمطی : منظور حسنک</a:t>
            </a:r>
          </a:p>
          <a:p>
            <a:r>
              <a:rPr lang="fa-IR" sz="2000" dirty="0" smtClean="0">
                <a:cs typeface="2  Titr" pitchFamily="2" charset="-78"/>
              </a:rPr>
              <a:t>*امیرالموـمنین : منظور خلیفه بغداد </a:t>
            </a:r>
          </a:p>
          <a:p>
            <a:endParaRPr lang="fa-IR" sz="2000" dirty="0">
              <a:cs typeface="2  Titr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25771" y="4224281"/>
            <a:ext cx="23042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  <a:t>نثر روان:</a:t>
            </a:r>
            <a:endParaRPr lang="fa-IR" sz="4000" dirty="0">
              <a:solidFill>
                <a:srgbClr val="CC0066"/>
              </a:solidFill>
              <a:cs typeface="2  Titr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31840" y="4922858"/>
            <a:ext cx="5782616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cs typeface="2  Titr" pitchFamily="2" charset="-78"/>
              </a:rPr>
              <a:t>باید از دستورات الهی فرمان برداری کرد که تا جان در بدن داری ،امید بسیاری  به آسایش ، گشایش و رهایی نیز وجود دارد .تاب و تحمل بوسهل تمام شد و گفت : آیا ارزش دارد که احمد میمندی با چنین سگ قرمطی (حسنک) که به فرمان خلیفه ی بغداد به دار آویخته خواهد شد ، این چنین با لطافت و مهربانی سخن بگوید </a:t>
            </a:r>
            <a:r>
              <a:rPr lang="fa-IR" sz="2000" dirty="0" smtClean="0">
                <a:cs typeface="2  Titr" pitchFamily="2" charset="-78"/>
              </a:rPr>
              <a:t>؟ </a:t>
            </a:r>
            <a:r>
              <a:rPr lang="fa-IR" sz="2000" dirty="0">
                <a:solidFill>
                  <a:srgbClr val="CC0066"/>
                </a:solidFill>
                <a:cs typeface="2  Titr" pitchFamily="2" charset="-78"/>
              </a:rPr>
              <a:t>دانشگاه فرهنگیان خوی*زبان فارسی*کامرانی</a:t>
            </a:r>
          </a:p>
          <a:p>
            <a:endParaRPr lang="fa-IR" sz="2000" dirty="0" smtClean="0">
              <a:cs typeface="2  Titr" pitchFamily="2" charset="-78"/>
            </a:endParaRPr>
          </a:p>
          <a:p>
            <a:endParaRPr lang="fa-IR" sz="2000" dirty="0" smtClean="0">
              <a:cs typeface="2  Titr" pitchFamily="2" charset="-78"/>
            </a:endParaRPr>
          </a:p>
          <a:p>
            <a:endParaRPr lang="fa-IR" sz="2000" dirty="0">
              <a:cs typeface="2 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96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9400" y="0"/>
            <a:ext cx="2314600" cy="648072"/>
          </a:xfrm>
        </p:spPr>
        <p:txBody>
          <a:bodyPr>
            <a:noAutofit/>
          </a:bodyPr>
          <a:lstStyle/>
          <a:p>
            <a: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  <a:t>متن درس :</a:t>
            </a:r>
            <a:endParaRPr lang="fa-IR" sz="4000" dirty="0">
              <a:solidFill>
                <a:srgbClr val="CC0066"/>
              </a:solidFill>
              <a:cs typeface="2 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0946" y="1844824"/>
            <a:ext cx="2291408" cy="936104"/>
          </a:xfrm>
        </p:spPr>
        <p:txBody>
          <a:bodyPr>
            <a:normAutofit/>
          </a:bodyPr>
          <a:lstStyle/>
          <a:p>
            <a: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  <a:t>  </a:t>
            </a:r>
            <a:endParaRPr lang="fa-IR" sz="4000" dirty="0">
              <a:solidFill>
                <a:srgbClr val="CC0066"/>
              </a:solidFill>
              <a:cs typeface="2  Titr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28790" y="620688"/>
            <a:ext cx="5688632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cs typeface="2  Titr" pitchFamily="2" charset="-78"/>
              </a:rPr>
              <a:t>خواجه به خشم در بوسهل نگریست ؛</a:t>
            </a:r>
          </a:p>
          <a:p>
            <a:r>
              <a:rPr lang="fa-IR" sz="2000" dirty="0" smtClean="0">
                <a:cs typeface="2  Titr" pitchFamily="2" charset="-78"/>
              </a:rPr>
              <a:t>حسنک گفت :سگ ندانم که بوده است ؛ خاندان من و آنچه مرا بوده است ، از آلت و حشمت  و نعمت ، جهانیان دانند ؛ جهان  خورده و کارها راندم و عاقبت کارِ آدمی ، مرگ است .</a:t>
            </a:r>
          </a:p>
          <a:p>
            <a:r>
              <a:rPr lang="fa-IR" sz="2000" dirty="0" smtClean="0">
                <a:cs typeface="2  Titr" pitchFamily="2" charset="-78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25931" y="2466565"/>
            <a:ext cx="6912768" cy="34778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cs typeface="2  Titr" pitchFamily="2" charset="-78"/>
              </a:rPr>
              <a:t>*به خشم : خشمگین</a:t>
            </a:r>
          </a:p>
          <a:p>
            <a:r>
              <a:rPr lang="fa-IR" sz="2000" dirty="0" smtClean="0">
                <a:cs typeface="2  Titr" pitchFamily="2" charset="-78"/>
              </a:rPr>
              <a:t>*ندانم : نمیدانم</a:t>
            </a:r>
          </a:p>
          <a:p>
            <a:r>
              <a:rPr lang="fa-IR" sz="2000" dirty="0" smtClean="0">
                <a:cs typeface="2  Titr" pitchFamily="2" charset="-78"/>
              </a:rPr>
              <a:t>*جهانیان : مردم جهان</a:t>
            </a:r>
          </a:p>
          <a:p>
            <a:r>
              <a:rPr lang="fa-IR" sz="2000" dirty="0" smtClean="0">
                <a:cs typeface="2  Titr" pitchFamily="2" charset="-78"/>
              </a:rPr>
              <a:t>*حشمت : مقام</a:t>
            </a:r>
          </a:p>
          <a:p>
            <a:r>
              <a:rPr lang="fa-IR" sz="2000" dirty="0" smtClean="0">
                <a:cs typeface="2  Titr" pitchFamily="2" charset="-78"/>
              </a:rPr>
              <a:t>*جهان خورده : کنایه از ( از تمامی نعمتهای دنیا بهره مند شدن )</a:t>
            </a:r>
          </a:p>
          <a:p>
            <a:r>
              <a:rPr lang="fa-IR" sz="2000" dirty="0" smtClean="0">
                <a:cs typeface="2  Titr" pitchFamily="2" charset="-78"/>
              </a:rPr>
              <a:t>*کارها راندم : کنایه از ( شغل های مهمی داشتن )</a:t>
            </a:r>
          </a:p>
          <a:p>
            <a:r>
              <a:rPr lang="fa-IR" sz="2000" dirty="0" smtClean="0">
                <a:cs typeface="2  Titr" pitchFamily="2" charset="-78"/>
              </a:rPr>
              <a:t>*عاقبت : پایان ، سرانجام</a:t>
            </a:r>
          </a:p>
          <a:p>
            <a:endParaRPr lang="fa-IR" sz="2000" dirty="0" smtClean="0">
              <a:cs typeface="2  Titr" pitchFamily="2" charset="-78"/>
            </a:endParaRPr>
          </a:p>
          <a:p>
            <a:r>
              <a:rPr lang="fa-IR" sz="2000" dirty="0" smtClean="0">
                <a:cs typeface="2  Titr" pitchFamily="2" charset="-78"/>
              </a:rPr>
              <a:t/>
            </a:r>
            <a:br>
              <a:rPr lang="fa-IR" sz="2000" dirty="0" smtClean="0">
                <a:cs typeface="2  Titr" pitchFamily="2" charset="-78"/>
              </a:rPr>
            </a:br>
            <a:endParaRPr lang="fa-IR" sz="2000" dirty="0" smtClean="0">
              <a:cs typeface="2  Titr" pitchFamily="2" charset="-78"/>
            </a:endParaRPr>
          </a:p>
          <a:p>
            <a:endParaRPr lang="fa-IR" sz="2000" dirty="0" smtClean="0">
              <a:cs typeface="2  Titr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40940" y="4566584"/>
            <a:ext cx="244827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  <a:t>نثر روان:</a:t>
            </a:r>
            <a:endParaRPr lang="fa-IR" sz="4000" dirty="0">
              <a:solidFill>
                <a:srgbClr val="CC0066"/>
              </a:solidFill>
              <a:cs typeface="2  Titr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5274470"/>
            <a:ext cx="7998796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cs typeface="2  Titr" pitchFamily="2" charset="-78"/>
              </a:rPr>
              <a:t>خواجه احمد خشمگین به بوسهل نگاه کرد ؛</a:t>
            </a:r>
          </a:p>
          <a:p>
            <a:r>
              <a:rPr lang="fa-IR" sz="2000" dirty="0" smtClean="0">
                <a:cs typeface="2  Titr" pitchFamily="2" charset="-78"/>
              </a:rPr>
              <a:t>حسنک گفت : نمیدانم که سگ کیست . همه مردم خانواده من را میشناسند و از دارایی، مقام و ثروت من با خبر هستند </a:t>
            </a:r>
          </a:p>
          <a:p>
            <a:r>
              <a:rPr lang="fa-IR" sz="2000" dirty="0" smtClean="0">
                <a:cs typeface="2  Titr" pitchFamily="2" charset="-78"/>
              </a:rPr>
              <a:t>از تمامی نعمت های دنیا بهره مند شده ام و شغل های مهمی داشته ام  و عاقبت کار انسان مرگ است . </a:t>
            </a:r>
            <a:r>
              <a:rPr lang="fa-IR" sz="2000" dirty="0">
                <a:solidFill>
                  <a:srgbClr val="CC0066"/>
                </a:solidFill>
                <a:cs typeface="2  Titr" pitchFamily="2" charset="-78"/>
              </a:rPr>
              <a:t>دانشگاه فرهنگیان خوی*زبان فارسی*کامرانی</a:t>
            </a:r>
          </a:p>
          <a:p>
            <a:endParaRPr lang="fa-IR" sz="2000" dirty="0">
              <a:cs typeface="2 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4617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8022" y="-55756"/>
            <a:ext cx="2170584" cy="687606"/>
          </a:xfrm>
        </p:spPr>
        <p:txBody>
          <a:bodyPr>
            <a:noAutofit/>
          </a:bodyPr>
          <a:lstStyle/>
          <a:p>
            <a: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  <a:t>متن درس :</a:t>
            </a:r>
            <a:endParaRPr lang="fa-IR" sz="4000" dirty="0">
              <a:solidFill>
                <a:srgbClr val="CC0066"/>
              </a:solidFill>
              <a:cs typeface="2 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6009" y="528464"/>
            <a:ext cx="7620000" cy="1460376"/>
          </a:xfrm>
        </p:spPr>
        <p:txBody>
          <a:bodyPr/>
          <a:lstStyle/>
          <a:p>
            <a:r>
              <a:rPr lang="fa-IR" dirty="0" smtClean="0"/>
              <a:t>- </a:t>
            </a:r>
            <a:r>
              <a:rPr lang="fa-IR" dirty="0" smtClean="0">
                <a:cs typeface="2  Titr" pitchFamily="2" charset="-78"/>
              </a:rPr>
              <a:t>اگر امروز اجل رسیده است ،کس باز نتواند داشت که بر دار کشند یا جز دار ، که بزرگ تر از حسین علی نیم ؛ این خواجه که مرا این میگوید ، مرا شعر گفته است و بر در سرای من ایستاده است . اما حدیث قرمطی به از این باید که او را باز داشتندبدین تهمت نه مرا و این معروف است ؛ من چنین چیزها ندانم . ..</a:t>
            </a:r>
            <a:endParaRPr lang="fa-IR" dirty="0"/>
          </a:p>
        </p:txBody>
      </p:sp>
      <p:sp>
        <p:nvSpPr>
          <p:cNvPr id="5" name="TextBox 4"/>
          <p:cNvSpPr txBox="1"/>
          <p:nvPr/>
        </p:nvSpPr>
        <p:spPr>
          <a:xfrm>
            <a:off x="2195736" y="2282969"/>
            <a:ext cx="6768752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cs typeface="2  Titr" pitchFamily="2" charset="-78"/>
              </a:rPr>
              <a:t>*اجل : زمان مرگ </a:t>
            </a:r>
          </a:p>
          <a:p>
            <a:r>
              <a:rPr lang="fa-IR" sz="2000" dirty="0" smtClean="0">
                <a:cs typeface="2  Titr" pitchFamily="2" charset="-78"/>
              </a:rPr>
              <a:t>*بزرگ تر نیم : والا تر نیستم</a:t>
            </a:r>
          </a:p>
          <a:p>
            <a:r>
              <a:rPr lang="fa-IR" sz="2000" dirty="0" smtClean="0">
                <a:cs typeface="2  Titr" pitchFamily="2" charset="-78"/>
              </a:rPr>
              <a:t>*این خواجه : بوسهل زوزنی </a:t>
            </a:r>
          </a:p>
          <a:p>
            <a:r>
              <a:rPr lang="fa-IR" sz="2000" dirty="0" smtClean="0">
                <a:cs typeface="2  Titr" pitchFamily="2" charset="-78"/>
              </a:rPr>
              <a:t>*مرا شعر گفته : برای من مدیحه گفته و مرا مدح و ستایش کرده</a:t>
            </a:r>
          </a:p>
          <a:p>
            <a:r>
              <a:rPr lang="fa-IR" sz="2000" dirty="0" smtClean="0">
                <a:cs typeface="2  Titr" pitchFamily="2" charset="-78"/>
              </a:rPr>
              <a:t>*بر در سرای من ایستاده : جلوی در خانه من مانند غلامان  وبندگان ایستاده </a:t>
            </a:r>
          </a:p>
          <a:p>
            <a:endParaRPr lang="fa-IR" sz="2000" dirty="0">
              <a:cs typeface="2  Titr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28882" y="4053874"/>
            <a:ext cx="237626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4000" dirty="0" smtClean="0">
                <a:solidFill>
                  <a:srgbClr val="CC0066"/>
                </a:solidFill>
                <a:cs typeface="2  Titr" pitchFamily="2" charset="-78"/>
              </a:rPr>
              <a:t>نثر روان:</a:t>
            </a:r>
            <a:endParaRPr lang="fa-IR" sz="4000" dirty="0">
              <a:solidFill>
                <a:srgbClr val="CC0066"/>
              </a:solidFill>
              <a:cs typeface="2  Titr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96" y="4771280"/>
            <a:ext cx="8959492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cs typeface="2  Titr" pitchFamily="2" charset="-78"/>
              </a:rPr>
              <a:t>اگر امروز زمان مرگ قرا رسیده ، کسی نمیتواند جلوی آن را بگیرد و هیچ فرقی هم ندارد مرا به دار بیاویزند یا به وسیله ی دیگری بکشند .</a:t>
            </a:r>
          </a:p>
          <a:p>
            <a:r>
              <a:rPr lang="fa-IR" sz="2000" dirty="0" smtClean="0">
                <a:cs typeface="2  Titr" pitchFamily="2" charset="-78"/>
              </a:rPr>
              <a:t>من از امام حسین (ع)والا تر نیستم .</a:t>
            </a:r>
          </a:p>
          <a:p>
            <a:r>
              <a:rPr lang="fa-IR" sz="2000" dirty="0">
                <a:cs typeface="2  Titr" pitchFamily="2" charset="-78"/>
              </a:rPr>
              <a:t> </a:t>
            </a:r>
            <a:r>
              <a:rPr lang="fa-IR" sz="2000" dirty="0" smtClean="0">
                <a:cs typeface="2  Titr" pitchFamily="2" charset="-78"/>
              </a:rPr>
              <a:t>این فرد که چنین سخنانی درمورد من میگوید ، برای من مدیحه گفته است  و چون غلامان بر در خانه من ایستاده است ؛ اما حرف قرمطی بودن من جالب است  ، در اصل او کسی بود که این سخن را در مورد او میگفتند نه درمورد من و همه می دانند و من نمی خواهم بیان کنم</a:t>
            </a:r>
            <a:r>
              <a:rPr lang="fa-IR" sz="2000" dirty="0" smtClean="0">
                <a:cs typeface="2  Titr" pitchFamily="2" charset="-78"/>
              </a:rPr>
              <a:t>.</a:t>
            </a:r>
            <a:r>
              <a:rPr lang="fa-IR" sz="2000" dirty="0">
                <a:solidFill>
                  <a:srgbClr val="FF0000"/>
                </a:solidFill>
                <a:cs typeface="2  Titr" pitchFamily="2" charset="-78"/>
              </a:rPr>
              <a:t> </a:t>
            </a:r>
            <a:r>
              <a:rPr lang="fa-IR" sz="1050" dirty="0">
                <a:solidFill>
                  <a:srgbClr val="CC0066"/>
                </a:solidFill>
                <a:cs typeface="2  Titr" pitchFamily="2" charset="-78"/>
              </a:rPr>
              <a:t>دانشگاه فرهنگیان خوی*زبان فارسی*کامرانی</a:t>
            </a:r>
          </a:p>
          <a:p>
            <a:endParaRPr lang="fa-IR" sz="2000" dirty="0">
              <a:cs typeface="2 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9979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302</TotalTime>
  <Words>1372</Words>
  <Application>Microsoft Office PowerPoint</Application>
  <PresentationFormat>On-screen Show (4:3)</PresentationFormat>
  <Paragraphs>120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2  Titr</vt:lpstr>
      <vt:lpstr>Arial Black</vt:lpstr>
      <vt:lpstr>Tahoma</vt:lpstr>
      <vt:lpstr>Calibri</vt:lpstr>
      <vt:lpstr>Essential</vt:lpstr>
      <vt:lpstr>بسم الله الرحمن الرحیم</vt:lpstr>
      <vt:lpstr> </vt:lpstr>
      <vt:lpstr>متن درس :</vt:lpstr>
      <vt:lpstr>متن درس:</vt:lpstr>
      <vt:lpstr>متن درس :</vt:lpstr>
      <vt:lpstr>متن درس :</vt:lpstr>
      <vt:lpstr>متن درس :</vt:lpstr>
      <vt:lpstr>متن درس :</vt:lpstr>
      <vt:lpstr>متن درس :</vt:lpstr>
      <vt:lpstr>متن درس :</vt:lpstr>
      <vt:lpstr>  متن شعر 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tyhfhyr</dc:title>
  <dc:creator>farhang</dc:creator>
  <cp:lastModifiedBy>ABDALI</cp:lastModifiedBy>
  <cp:revision>39</cp:revision>
  <dcterms:created xsi:type="dcterms:W3CDTF">2001-12-31T21:08:56Z</dcterms:created>
  <dcterms:modified xsi:type="dcterms:W3CDTF">2010-02-01T00:25:16Z</dcterms:modified>
</cp:coreProperties>
</file>