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1" r:id="rId2"/>
    <p:sldId id="292" r:id="rId3"/>
    <p:sldId id="297" r:id="rId4"/>
    <p:sldId id="298" r:id="rId5"/>
    <p:sldId id="299" r:id="rId6"/>
    <p:sldId id="300" r:id="rId7"/>
    <p:sldId id="301" r:id="rId8"/>
    <p:sldId id="294" r:id="rId9"/>
    <p:sldId id="302" r:id="rId10"/>
    <p:sldId id="303" r:id="rId11"/>
    <p:sldId id="304" r:id="rId12"/>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9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9783BA2E-08F2-4D35-9283-C73CF2663AA9}" type="datetimeFigureOut">
              <a:rPr lang="fa-IR" smtClean="0"/>
              <a:pPr/>
              <a:t>09/02/1441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D3E82D5-9CCA-4805-A5EB-B48C37394567}" type="slidenum">
              <a:rPr lang="fa-IR" smtClean="0"/>
              <a:pPr/>
              <a:t>‹#›</a:t>
            </a:fld>
            <a:endParaRPr lang="fa-IR"/>
          </a:p>
        </p:txBody>
      </p:sp>
    </p:spTree>
    <p:extLst>
      <p:ext uri="{BB962C8B-B14F-4D97-AF65-F5344CB8AC3E}">
        <p14:creationId xmlns:p14="http://schemas.microsoft.com/office/powerpoint/2010/main" xmlns="" val="83713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FF6E275-2390-4B8E-8C4F-7B354756B2C0}" type="datetime8">
              <a:rPr lang="fa-IR" smtClean="0"/>
              <a:pPr/>
              <a:t>آوريل 24،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114729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F0D180E-6A67-4E1A-A3B8-BFF0C4088425}" type="datetime8">
              <a:rPr lang="fa-IR" smtClean="0"/>
              <a:pPr/>
              <a:t>آوريل 24،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86850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E0CC3A7-1C89-449A-82DA-F8370B52CF8D}" type="datetime8">
              <a:rPr lang="fa-IR" smtClean="0"/>
              <a:pPr/>
              <a:t>آوريل 24،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93875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1E86B03-0155-4CA3-B461-AB928086070E}" type="datetime8">
              <a:rPr lang="fa-IR" smtClean="0"/>
              <a:pPr/>
              <a:t>آوريل 24،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416884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A1F2AF-2F74-4E20-A376-718D8EDAD1AC}" type="datetime8">
              <a:rPr lang="fa-IR" smtClean="0"/>
              <a:pPr/>
              <a:t>آوريل 24،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43839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2F41906-8590-4137-8524-B2B7927D1590}" type="datetime8">
              <a:rPr lang="fa-IR" smtClean="0"/>
              <a:pPr/>
              <a:t>آوريل 24،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375898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028223E-0B61-4B18-A0E1-FE195BE8E2AA}" type="datetime8">
              <a:rPr lang="fa-IR" smtClean="0"/>
              <a:pPr/>
              <a:t>آوريل 24، 20</a:t>
            </a:fld>
            <a:endParaRPr lang="fa-IR"/>
          </a:p>
        </p:txBody>
      </p:sp>
      <p:sp>
        <p:nvSpPr>
          <p:cNvPr id="8" name="Footer Placeholder 7"/>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9" name="Slide Number Placeholder 8"/>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86150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CE0706E-D64E-4EBB-ADD4-DA11504EC9BD}" type="datetime8">
              <a:rPr lang="fa-IR" smtClean="0"/>
              <a:pPr/>
              <a:t>آوريل 24، 20</a:t>
            </a:fld>
            <a:endParaRPr lang="fa-I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258057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899AE-D86C-475C-96FB-D976350A9D16}" type="datetime8">
              <a:rPr lang="fa-IR" smtClean="0"/>
              <a:pPr/>
              <a:t>آوريل 24، 20</a:t>
            </a:fld>
            <a:endParaRPr lang="fa-IR"/>
          </a:p>
        </p:txBody>
      </p:sp>
      <p:sp>
        <p:nvSpPr>
          <p:cNvPr id="3" name="Footer Placeholder 2"/>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4" name="Slide Number Placeholder 3"/>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29743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0989EE-E7B8-4476-BDBF-5B9B3E8D627C}" type="datetime8">
              <a:rPr lang="fa-IR" smtClean="0"/>
              <a:pPr/>
              <a:t>آوريل 24،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117765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07CBB2-7A35-4822-AE9C-BF15C02C0D6C}" type="datetime8">
              <a:rPr lang="fa-IR" smtClean="0"/>
              <a:pPr/>
              <a:t>آوريل 24،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39882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40042-C155-424B-9B3D-798F94926800}" type="datetime8">
              <a:rPr lang="fa-IR" smtClean="0"/>
              <a:pPr/>
              <a:t>آوريل 24، 20</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2D107-A927-44B4-B3CF-7CBECDC1DA5C}" type="slidenum">
              <a:rPr lang="fa-IR" smtClean="0"/>
              <a:pPr/>
              <a:t>‹#›</a:t>
            </a:fld>
            <a:endParaRPr lang="fa-IR"/>
          </a:p>
        </p:txBody>
      </p:sp>
    </p:spTree>
    <p:extLst>
      <p:ext uri="{BB962C8B-B14F-4D97-AF65-F5344CB8AC3E}">
        <p14:creationId xmlns:p14="http://schemas.microsoft.com/office/powerpoint/2010/main" xmlns="" val="964101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رفتارگرایی و نظریه یادگیری اجتماعی</a:t>
            </a:r>
            <a:endParaRPr lang="fa-IR" dirty="0"/>
          </a:p>
        </p:txBody>
      </p:sp>
      <p:sp>
        <p:nvSpPr>
          <p:cNvPr id="3" name="Content Placeholder 2"/>
          <p:cNvSpPr>
            <a:spLocks noGrp="1"/>
          </p:cNvSpPr>
          <p:nvPr>
            <p:ph idx="1"/>
          </p:nvPr>
        </p:nvSpPr>
        <p:spPr/>
        <p:txBody>
          <a:bodyPr/>
          <a:lstStyle/>
          <a:p>
            <a:pPr algn="just" rtl="1">
              <a:lnSpc>
                <a:spcPct val="150000"/>
              </a:lnSpc>
            </a:pPr>
            <a:r>
              <a:rPr lang="fa-IR" dirty="0" smtClean="0">
                <a:cs typeface="B Zar" panose="00000400000000000000" pitchFamily="2" charset="-78"/>
              </a:rPr>
              <a:t>بر طبق دیدگاه رفتارگرایی، رویدادهایی که مستقیما قابل مشاهده هستند-محرک ها و پاسخ  ها- ارزش بررسی کردن را دارند. رفتارگرایی در اوایل قرن بیستم با کار جان بی واتسون آغاز شد که تمرکز روان کاوی بر فعالیت های نادیدنی ذهن را قبول نداشت و تصمیم گرفت نوعی علم روان شناسی عینی را به وجود آورد.</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091821" y="594814"/>
            <a:ext cx="1247633" cy="1247633"/>
          </a:xfrm>
          <a:prstGeom prst="rect">
            <a:avLst/>
          </a:prstGeom>
        </p:spPr>
      </p:pic>
    </p:spTree>
    <p:extLst>
      <p:ext uri="{BB962C8B-B14F-4D97-AF65-F5344CB8AC3E}">
        <p14:creationId xmlns:p14="http://schemas.microsoft.com/office/powerpoint/2010/main" xmlns="" val="2276575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خدمات نظریه پیاژه</a:t>
            </a:r>
            <a:endParaRPr lang="fa-IR" dirty="0"/>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پیاژه آشکار </a:t>
            </a:r>
            <a:r>
              <a:rPr lang="fa-IR" dirty="0" smtClean="0">
                <a:cs typeface="B Zar" panose="00000400000000000000" pitchFamily="2" charset="-78"/>
              </a:rPr>
              <a:t>ساخت که </a:t>
            </a:r>
            <a:r>
              <a:rPr lang="fa-IR" dirty="0" smtClean="0">
                <a:cs typeface="B Zar" panose="00000400000000000000" pitchFamily="2" charset="-78"/>
              </a:rPr>
              <a:t>کودکان یادگیرنده های فعالی هستند که ذهن آنها از ساختارهای غنی دانش تشکیل شده است. او علاوه </a:t>
            </a:r>
            <a:r>
              <a:rPr lang="fa-IR" dirty="0" smtClean="0">
                <a:cs typeface="B Zar" panose="00000400000000000000" pitchFamily="2" charset="-78"/>
              </a:rPr>
              <a:t>براینکه درک </a:t>
            </a:r>
            <a:r>
              <a:rPr lang="fa-IR" dirty="0" smtClean="0">
                <a:cs typeface="B Zar" panose="00000400000000000000" pitchFamily="2" charset="-78"/>
              </a:rPr>
              <a:t>کودکان از دنیای مادی را بررسی کرد استدلال آنها را درباره دنیای اجتماعی کاوش کرد</a:t>
            </a:r>
            <a:r>
              <a:rPr lang="fa-IR" dirty="0" smtClean="0">
                <a:cs typeface="B Zar" panose="00000400000000000000" pitchFamily="2" charset="-78"/>
              </a:rPr>
              <a:t>. مراحل </a:t>
            </a:r>
            <a:r>
              <a:rPr lang="fa-IR" dirty="0" smtClean="0">
                <a:cs typeface="B Zar" panose="00000400000000000000" pitchFamily="2" charset="-78"/>
              </a:rPr>
              <a:t>رشد شناختی او پژوهش های زیادی را برانگیخته است. از لحاظ عملی نظریه پیاژه به شکل گیری فلسفه های آموزشی و برنامه هایی که بر یادگیری اکتشافی و تماس مستقیم با محیط تاکید می کنند، کمک کرد.</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10</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975816" y="615287"/>
            <a:ext cx="1112292" cy="1112292"/>
          </a:xfrm>
          <a:prstGeom prst="rect">
            <a:avLst/>
          </a:prstGeom>
        </p:spPr>
      </p:pic>
    </p:spTree>
    <p:extLst>
      <p:ext uri="{BB962C8B-B14F-4D97-AF65-F5344CB8AC3E}">
        <p14:creationId xmlns:p14="http://schemas.microsoft.com/office/powerpoint/2010/main" xmlns="" val="924278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 نقاط ضعف نظریه پیاژه</a:t>
            </a:r>
            <a:endParaRPr lang="fa-IR" dirty="0"/>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پژوهش نشان می دهد که پیاژه توانایی های نوباوگان و کودکان پیش دبستانی را دست کم گرفته است.</a:t>
            </a:r>
          </a:p>
          <a:p>
            <a:pPr algn="just" rtl="1"/>
            <a:r>
              <a:rPr lang="fa-IR" dirty="0" smtClean="0">
                <a:cs typeface="B Zar" panose="00000400000000000000" pitchFamily="2" charset="-78"/>
              </a:rPr>
              <a:t>به علاوه چند تحقیق نشان می دهند که عملکرد </a:t>
            </a:r>
            <a:r>
              <a:rPr lang="fa-IR" dirty="0" smtClean="0">
                <a:cs typeface="B Zar" panose="00000400000000000000" pitchFamily="2" charset="-78"/>
              </a:rPr>
              <a:t>کودکان </a:t>
            </a:r>
            <a:r>
              <a:rPr lang="fa-IR" dirty="0" smtClean="0">
                <a:cs typeface="B Zar" panose="00000400000000000000" pitchFamily="2" charset="-78"/>
              </a:rPr>
              <a:t>در مسایل پیاژه می تواند با آموزش بهتر شود.- یافته هایی که فرض او را که یادگیری اکتشافی نه آموزش بزرگسالان، بهترین راه برای کمک کردن به رشد است،زیر سوال می برند.</a:t>
            </a:r>
          </a:p>
          <a:p>
            <a:pPr algn="just" rtl="1"/>
            <a:r>
              <a:rPr lang="fa-IR" dirty="0" smtClean="0">
                <a:cs typeface="B Zar" panose="00000400000000000000" pitchFamily="2" charset="-78"/>
              </a:rPr>
              <a:t>منتقدان همچنین خاطر نشان می سازند که رویکرد مرحله ای پیاژه به تاثیرات اجتماعی و فرهتگی بر رشد توجه کافی نمی کند.</a:t>
            </a:r>
          </a:p>
          <a:p>
            <a:pPr algn="just" rtl="1"/>
            <a:r>
              <a:rPr lang="fa-IR" dirty="0" smtClean="0">
                <a:cs typeface="B Zar" panose="00000400000000000000" pitchFamily="2" charset="-78"/>
              </a:rPr>
              <a:t>سرانجام اینکه برخی نظریه پردازان عمر با این نتیجه گیری پیاژه که بعد از نوجوانی تغییرات شناختی مهمی روی نمی دهد، مخالف هستند. چند پژوهشگر تغییرات مهمی را در بزرگسالی مطرح کرده اند.</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11</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2216224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8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ادامه ... رفتارگرایی </a:t>
            </a:r>
            <a:r>
              <a:rPr lang="fa-IR" dirty="0"/>
              <a:t>و نظریه یادگیری اجتماعی</a:t>
            </a:r>
          </a:p>
        </p:txBody>
      </p:sp>
      <p:sp>
        <p:nvSpPr>
          <p:cNvPr id="3" name="Content Placeholder 2"/>
          <p:cNvSpPr>
            <a:spLocks noGrp="1"/>
          </p:cNvSpPr>
          <p:nvPr>
            <p:ph idx="1"/>
          </p:nvPr>
        </p:nvSpPr>
        <p:spPr/>
        <p:txBody>
          <a:bodyPr/>
          <a:lstStyle/>
          <a:p>
            <a:pPr algn="r" rtl="1"/>
            <a:r>
              <a:rPr lang="fa-IR" dirty="0" smtClean="0"/>
              <a:t>رفتارگرایی سنتی</a:t>
            </a:r>
          </a:p>
          <a:p>
            <a:pPr algn="r" rtl="1"/>
            <a:r>
              <a:rPr lang="fa-IR" dirty="0" smtClean="0"/>
              <a:t>تحقیقات ایوان پاولف روسی در مورد یادگیری حیوان الهام بخش واتسون (بنیانگذار رفتارگرایی) بود. پاولف به صورت اتفاقی در مطالعه روی بزاق سگ ها، شرطی سازی کلاسیک را کشف کرد که طی آن یک محرک خنثی پس از چندبار همایندی با محرک غیرشرطی، خاصیت شرطی سازی پیدا می کند.</a:t>
            </a:r>
          </a:p>
          <a:p>
            <a:pPr algn="r" rtl="1"/>
            <a:r>
              <a:rPr lang="fa-IR" dirty="0" smtClean="0"/>
              <a:t>بی اف اسکینر نیز شرطی سازی کنشگر را مطرح کرد. به عقیده اسکینر فراوانی رفتار را می توان با ارایه انواع تقویت کننده ها، مانند غذا، تحسین، یا لبخند دوستانه افزایش </a:t>
            </a:r>
            <a:r>
              <a:rPr lang="fa-IR" dirty="0" smtClean="0"/>
              <a:t>داد.فراوانی </a:t>
            </a:r>
            <a:r>
              <a:rPr lang="fa-IR" dirty="0" smtClean="0"/>
              <a:t>رفتار را می </a:t>
            </a:r>
            <a:r>
              <a:rPr lang="fa-IR" dirty="0" smtClean="0"/>
              <a:t>توان از </a:t>
            </a:r>
            <a:r>
              <a:rPr lang="fa-IR" dirty="0" smtClean="0"/>
              <a:t>طریق تنبیه، مانند عدم تایید یا دریغ کردن امتیازها نیز کاهش داد. در نتیجه آزمایش های اسکینر، شرطی سازی کنشگر تبدیل به یک اصل یادگیری شد که بطور گسترده ای به کار برده می شود.</a:t>
            </a:r>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2</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839336" y="560694"/>
            <a:ext cx="1098645" cy="1098645"/>
          </a:xfrm>
          <a:prstGeom prst="rect">
            <a:avLst/>
          </a:prstGeom>
        </p:spPr>
      </p:pic>
    </p:spTree>
    <p:extLst>
      <p:ext uri="{BB962C8B-B14F-4D97-AF65-F5344CB8AC3E}">
        <p14:creationId xmlns:p14="http://schemas.microsoft.com/office/powerpoint/2010/main" xmlns="" val="4236190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8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نظریه یادگیری اجتماعی</a:t>
            </a:r>
          </a:p>
        </p:txBody>
      </p:sp>
      <p:sp>
        <p:nvSpPr>
          <p:cNvPr id="3" name="Content Placeholder 2"/>
          <p:cNvSpPr>
            <a:spLocks noGrp="1"/>
          </p:cNvSpPr>
          <p:nvPr>
            <p:ph idx="1"/>
          </p:nvPr>
        </p:nvSpPr>
        <p:spPr/>
        <p:txBody>
          <a:bodyPr>
            <a:normAutofit/>
          </a:bodyPr>
          <a:lstStyle/>
          <a:p>
            <a:pPr algn="just" rtl="1"/>
            <a:r>
              <a:rPr lang="fa-IR" dirty="0" smtClean="0">
                <a:cs typeface="B Zar" panose="00000400000000000000" pitchFamily="2" charset="-78"/>
              </a:rPr>
              <a:t>چند نوع نظریه اجتماعی وجود دارد که با نفوذترین آن توسط آلبرت بندورا ابداع شد که بر سرمشق گیری(به یادگیری مشاهده ای نیز معروف است) به عنوان منبع قدرتمند رشد تاکید می کند. مثلا بچه ای بعد از کف </a:t>
            </a:r>
            <a:r>
              <a:rPr lang="fa-IR" dirty="0" smtClean="0">
                <a:cs typeface="B Zar" panose="00000400000000000000" pitchFamily="2" charset="-78"/>
              </a:rPr>
              <a:t>زدن مادرش </a:t>
            </a:r>
            <a:r>
              <a:rPr lang="fa-IR" dirty="0" smtClean="0">
                <a:cs typeface="B Zar" panose="00000400000000000000" pitchFamily="2" charset="-78"/>
              </a:rPr>
              <a:t>این کار را انجام می دهد.</a:t>
            </a:r>
          </a:p>
          <a:p>
            <a:pPr algn="just" rtl="1"/>
            <a:r>
              <a:rPr lang="fa-IR" dirty="0" smtClean="0">
                <a:cs typeface="B Zar" panose="00000400000000000000" pitchFamily="2" charset="-78"/>
              </a:rPr>
              <a:t>نظریه بندورا در اواخر بر اهمیت </a:t>
            </a:r>
            <a:r>
              <a:rPr lang="fa-IR" b="1" dirty="0" smtClean="0">
                <a:cs typeface="B Zar" panose="00000400000000000000" pitchFamily="2" charset="-78"/>
              </a:rPr>
              <a:t>شناخت یا تفکر </a:t>
            </a:r>
            <a:r>
              <a:rPr lang="fa-IR" dirty="0" smtClean="0">
                <a:cs typeface="B Zar" panose="00000400000000000000" pitchFamily="2" charset="-78"/>
              </a:rPr>
              <a:t>تاکید می کند. به همین جهت نام نظریه او به رویکرد اجتماعی شناختی تغییر یافت.</a:t>
            </a:r>
          </a:p>
          <a:p>
            <a:pPr algn="just" rtl="1"/>
            <a:r>
              <a:rPr lang="fa-IR" dirty="0" smtClean="0">
                <a:cs typeface="B Zar" panose="00000400000000000000" pitchFamily="2" charset="-78"/>
              </a:rPr>
              <a:t>برطبق دیدگاه تجدیدنظر شده بندورا، کودکان به تدریج در آنچه که تقلید می کنند، گزینشی تر می شوند. کودکان از طریق تماشای دیگران که خود را تحسین و سرزنش می کنند و از طریق بازخورد </a:t>
            </a:r>
            <a:r>
              <a:rPr lang="fa-IR" dirty="0" smtClean="0">
                <a:cs typeface="B Zar" panose="00000400000000000000" pitchFamily="2" charset="-78"/>
              </a:rPr>
              <a:t>درباره ارزش </a:t>
            </a:r>
            <a:r>
              <a:rPr lang="fa-IR" dirty="0" smtClean="0">
                <a:cs typeface="B Zar" panose="00000400000000000000" pitchFamily="2" charset="-78"/>
              </a:rPr>
              <a:t>اعمال خودشان، </a:t>
            </a:r>
            <a:r>
              <a:rPr lang="fa-IR" b="1" dirty="0" smtClean="0">
                <a:cs typeface="B Zar" panose="00000400000000000000" pitchFamily="2" charset="-78"/>
              </a:rPr>
              <a:t>معیارهای شخصی </a:t>
            </a:r>
            <a:r>
              <a:rPr lang="fa-IR" dirty="0" smtClean="0">
                <a:cs typeface="B Zar" panose="00000400000000000000" pitchFamily="2" charset="-78"/>
              </a:rPr>
              <a:t>برای رفتار و احسا</a:t>
            </a:r>
            <a:r>
              <a:rPr lang="fa-IR" b="1" dirty="0" smtClean="0">
                <a:cs typeface="B Zar" panose="00000400000000000000" pitchFamily="2" charset="-78"/>
              </a:rPr>
              <a:t>س کارایی </a:t>
            </a:r>
            <a:r>
              <a:rPr lang="fa-IR" dirty="0" smtClean="0">
                <a:cs typeface="B Zar" panose="00000400000000000000" pitchFamily="2" charset="-78"/>
              </a:rPr>
              <a:t>را پرورش می دهند- اعتقاد به اینکه توانایی ها و ویژگی های خودشان به آنها کمک می کنند تا موفق شوند. این شناخت ها در موقعیت های خاص، پاسخ ها را هدایت می کنند. </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3</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746913" y="622110"/>
            <a:ext cx="1187356" cy="1187356"/>
          </a:xfrm>
          <a:prstGeom prst="rect">
            <a:avLst/>
          </a:prstGeom>
        </p:spPr>
      </p:pic>
    </p:spTree>
    <p:extLst>
      <p:ext uri="{BB962C8B-B14F-4D97-AF65-F5344CB8AC3E}">
        <p14:creationId xmlns:p14="http://schemas.microsoft.com/office/powerpoint/2010/main" xmlns="" val="2200095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79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خدمات و نقاط ضعف رفتارگرایی و نظریه یادگیری اجتماعی</a:t>
            </a:r>
            <a:endParaRPr lang="fa-IR" dirty="0"/>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رفتارگرایی و نظریه یادگیری اجتماعی در درمان دامنه وسیعی از مشکلات سازگاری مفید بوده اند. </a:t>
            </a:r>
            <a:r>
              <a:rPr lang="fa-IR" b="1" dirty="0" smtClean="0">
                <a:cs typeface="B Zar" panose="00000400000000000000" pitchFamily="2" charset="-78"/>
              </a:rPr>
              <a:t>تغییر رفتار </a:t>
            </a:r>
            <a:r>
              <a:rPr lang="fa-IR" dirty="0" smtClean="0">
                <a:cs typeface="B Zar" panose="00000400000000000000" pitchFamily="2" charset="-78"/>
              </a:rPr>
              <a:t>از روش هایی تشکیل می شود که شرطی سازی و سرمشق گیری را برای برطرف کردن رفتارهای ناخوشایند و افزایش دادن پاسخ های خوشایند ترکیب می کند.</a:t>
            </a:r>
          </a:p>
          <a:p>
            <a:pPr algn="just" rtl="1"/>
            <a:r>
              <a:rPr lang="fa-IR" dirty="0" smtClean="0">
                <a:cs typeface="B Zar" panose="00000400000000000000" pitchFamily="2" charset="-78"/>
              </a:rPr>
              <a:t>نقاط ضعف: این دو نظریه دیدگاه بسیار محدودی درباره تاثیرات محیطی دارندکه از تقویت، تنبیه و رفتارهای الگوبرداری شده فراتر</a:t>
            </a:r>
            <a:r>
              <a:rPr lang="fa-IR" dirty="0" smtClean="0">
                <a:solidFill>
                  <a:srgbClr val="FF0000"/>
                </a:solidFill>
                <a:cs typeface="B Zar" panose="00000400000000000000" pitchFamily="2" charset="-78"/>
              </a:rPr>
              <a:t> نمی </a:t>
            </a:r>
            <a:r>
              <a:rPr lang="fa-IR" dirty="0" smtClean="0">
                <a:cs typeface="B Zar" panose="00000400000000000000" pitchFamily="2" charset="-78"/>
              </a:rPr>
              <a:t>روند.</a:t>
            </a:r>
          </a:p>
          <a:p>
            <a:pPr algn="just" rtl="1"/>
            <a:r>
              <a:rPr lang="fa-IR" dirty="0" smtClean="0">
                <a:cs typeface="B Zar" panose="00000400000000000000" pitchFamily="2" charset="-78"/>
              </a:rPr>
              <a:t>دست کم گرفتن مشارکت افراد در رشد خودشان(توضیح اینکه این دو نظریه بیشتر بر نقش محیط در رشد افراد تاکید دارند و رفتارگرایی برای خود فرد هیج نقشی قایل نیست).</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4</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832513" y="553871"/>
            <a:ext cx="1064525" cy="1064525"/>
          </a:xfrm>
          <a:prstGeom prst="rect">
            <a:avLst/>
          </a:prstGeom>
        </p:spPr>
      </p:pic>
    </p:spTree>
    <p:extLst>
      <p:ext uri="{BB962C8B-B14F-4D97-AF65-F5344CB8AC3E}">
        <p14:creationId xmlns:p14="http://schemas.microsoft.com/office/powerpoint/2010/main" xmlns="" val="210861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5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نظریه شناختی – رشدی پیاژه</a:t>
            </a:r>
            <a:endParaRPr lang="fa-IR" dirty="0"/>
          </a:p>
        </p:txBody>
      </p:sp>
      <p:sp>
        <p:nvSpPr>
          <p:cNvPr id="3" name="Content Placeholder 2"/>
          <p:cNvSpPr>
            <a:spLocks noGrp="1"/>
          </p:cNvSpPr>
          <p:nvPr>
            <p:ph idx="1"/>
          </p:nvPr>
        </p:nvSpPr>
        <p:spPr/>
        <p:txBody>
          <a:bodyPr/>
          <a:lstStyle/>
          <a:p>
            <a:pPr algn="just" rtl="1">
              <a:lnSpc>
                <a:spcPct val="150000"/>
              </a:lnSpc>
            </a:pPr>
            <a:r>
              <a:rPr lang="fa-IR" dirty="0" smtClean="0">
                <a:cs typeface="B Zar" panose="00000400000000000000" pitchFamily="2" charset="-78"/>
              </a:rPr>
              <a:t>پیاژه بیش از هر فرد دیگری بر پژوهش درباره رشد کودک تاثیر داشته است. پیاژه نظریه رفتارگرایان درباره رشد کودک را قبول نداشت و باور نمی کرد که یادگیری کودکان به تقویت کننده ها، مانند پاداش های بزرگسالان وابسته است. بر طبق نظریه شناختی – رشدی او، کودکان با دستکاری و کاوش محیط خود، به طور فعال آگاهی کسب می کنند.</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5</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467133" y="779059"/>
            <a:ext cx="899615" cy="899615"/>
          </a:xfrm>
          <a:prstGeom prst="rect">
            <a:avLst/>
          </a:prstGeom>
        </p:spPr>
      </p:pic>
    </p:spTree>
    <p:extLst>
      <p:ext uri="{BB962C8B-B14F-4D97-AF65-F5344CB8AC3E}">
        <p14:creationId xmlns:p14="http://schemas.microsoft.com/office/powerpoint/2010/main" xmlns="" val="2587933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2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مراحل پیاژه</a:t>
            </a:r>
            <a:endParaRPr lang="fa-IR" dirty="0"/>
          </a:p>
        </p:txBody>
      </p:sp>
      <p:sp>
        <p:nvSpPr>
          <p:cNvPr id="3" name="Content Placeholder 2"/>
          <p:cNvSpPr>
            <a:spLocks noGrp="1"/>
          </p:cNvSpPr>
          <p:nvPr>
            <p:ph idx="1"/>
          </p:nvPr>
        </p:nvSpPr>
        <p:spPr/>
        <p:txBody>
          <a:bodyPr>
            <a:normAutofit fontScale="92500" lnSpcReduction="20000"/>
          </a:bodyPr>
          <a:lstStyle/>
          <a:p>
            <a:pPr algn="just" rtl="1">
              <a:lnSpc>
                <a:spcPct val="150000"/>
              </a:lnSpc>
            </a:pPr>
            <a:r>
              <a:rPr lang="fa-IR" dirty="0" smtClean="0">
                <a:cs typeface="B Zar" panose="00000400000000000000" pitchFamily="2" charset="-78"/>
              </a:rPr>
              <a:t>نظر پیاژه درباره رشد به مقدار زیاد تحت تاثیر آموزش اولیه او در زیست شناسی قرار داشت. مفهوم زیستی </a:t>
            </a:r>
            <a:r>
              <a:rPr lang="fa-IR" b="1" dirty="0" smtClean="0">
                <a:cs typeface="B Zar" panose="00000400000000000000" pitchFamily="2" charset="-78"/>
              </a:rPr>
              <a:t>انطباق(سازگاری) </a:t>
            </a:r>
            <a:r>
              <a:rPr lang="fa-IR" dirty="0" smtClean="0">
                <a:cs typeface="B Zar" panose="00000400000000000000" pitchFamily="2" charset="-78"/>
              </a:rPr>
              <a:t>در نظریه او اهمیت زیادی دارد. درست به همان صورتی که ساختارهای بدن برای مطابقت یافتن با محیط سازگار می شوند. </a:t>
            </a:r>
            <a:r>
              <a:rPr lang="fa-IR" dirty="0">
                <a:cs typeface="B Zar" panose="00000400000000000000" pitchFamily="2" charset="-78"/>
              </a:rPr>
              <a:t>(</a:t>
            </a:r>
            <a:r>
              <a:rPr lang="fa-IR" dirty="0" smtClean="0">
                <a:cs typeface="B Zar" panose="00000400000000000000" pitchFamily="2" charset="-78"/>
              </a:rPr>
              <a:t>مثلا هنگام گرما عرق می کنیم) ساختارهای ذهن نیز طوری رشد می کنندتا با دنیای بیرونی تطابق یابند یا سازگار شوند. پیاژه معتقد بودکه درک کودکان در نوباوگی و اوایل کودکی، با درک بزرگسالان تفاوت دارد.</a:t>
            </a:r>
          </a:p>
          <a:p>
            <a:pPr algn="just" rtl="1">
              <a:lnSpc>
                <a:spcPct val="150000"/>
              </a:lnSpc>
            </a:pPr>
            <a:r>
              <a:rPr lang="fa-IR" dirty="0" smtClean="0">
                <a:cs typeface="B Zar" panose="00000400000000000000" pitchFamily="2" charset="-78"/>
              </a:rPr>
              <a:t>طبق نظریه پیاژه رشد  ذهنی کودکان در </a:t>
            </a:r>
            <a:r>
              <a:rPr lang="fa-IR" dirty="0" smtClean="0">
                <a:solidFill>
                  <a:srgbClr val="FF0000"/>
                </a:solidFill>
                <a:cs typeface="B Zar" panose="00000400000000000000" pitchFamily="2" charset="-78"/>
              </a:rPr>
              <a:t>چهار مرحله </a:t>
            </a:r>
            <a:r>
              <a:rPr lang="fa-IR" dirty="0" smtClean="0">
                <a:cs typeface="B Zar" panose="00000400000000000000" pitchFamily="2" charset="-78"/>
              </a:rPr>
              <a:t>صورت می گیرد که هرکدام با شیوه تفکری که از لحاظ کیفی متفاوت است، مشخص می شود.</a:t>
            </a:r>
          </a:p>
          <a:p>
            <a:pPr rtl="1"/>
            <a:r>
              <a:rPr lang="fa-IR" dirty="0" smtClean="0">
                <a:cs typeface="B Zar" panose="00000400000000000000" pitchFamily="2" charset="-78"/>
              </a:rPr>
              <a:t>توضیح مراحل در اسلاید بعدی</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6</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262417" y="656229"/>
            <a:ext cx="975815" cy="975815"/>
          </a:xfrm>
          <a:prstGeom prst="rect">
            <a:avLst/>
          </a:prstGeom>
        </p:spPr>
      </p:pic>
    </p:spTree>
    <p:extLst>
      <p:ext uri="{BB962C8B-B14F-4D97-AF65-F5344CB8AC3E}">
        <p14:creationId xmlns:p14="http://schemas.microsoft.com/office/powerpoint/2010/main" xmlns="" val="50856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1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ادامه مراحل پیاژه</a:t>
            </a:r>
            <a:endParaRPr lang="fa-IR" dirty="0"/>
          </a:p>
        </p:txBody>
      </p:sp>
      <p:sp>
        <p:nvSpPr>
          <p:cNvPr id="3" name="Content Placeholder 2"/>
          <p:cNvSpPr>
            <a:spLocks noGrp="1"/>
          </p:cNvSpPr>
          <p:nvPr>
            <p:ph idx="1"/>
          </p:nvPr>
        </p:nvSpPr>
        <p:spPr/>
        <p:txBody>
          <a:bodyPr/>
          <a:lstStyle/>
          <a:p>
            <a:pPr algn="just" rtl="1">
              <a:lnSpc>
                <a:spcPct val="150000"/>
              </a:lnSpc>
            </a:pPr>
            <a:r>
              <a:rPr lang="fa-IR" dirty="0" smtClean="0">
                <a:cs typeface="B Zar" panose="00000400000000000000" pitchFamily="2" charset="-78"/>
              </a:rPr>
              <a:t> در </a:t>
            </a:r>
            <a:r>
              <a:rPr lang="fa-IR" b="1" dirty="0" smtClean="0">
                <a:cs typeface="B Zar" panose="00000400000000000000" pitchFamily="2" charset="-78"/>
              </a:rPr>
              <a:t>مرحله</a:t>
            </a:r>
            <a:r>
              <a:rPr lang="fa-IR" dirty="0" smtClean="0">
                <a:cs typeface="B Zar" panose="00000400000000000000" pitchFamily="2" charset="-78"/>
              </a:rPr>
              <a:t> </a:t>
            </a:r>
            <a:r>
              <a:rPr lang="fa-IR" b="1" dirty="0" smtClean="0">
                <a:cs typeface="B Zar" panose="00000400000000000000" pitchFamily="2" charset="-78"/>
              </a:rPr>
              <a:t>حسی- حرکتی </a:t>
            </a:r>
            <a:r>
              <a:rPr lang="fa-IR" dirty="0" smtClean="0">
                <a:cs typeface="B Zar" panose="00000400000000000000" pitchFamily="2" charset="-78"/>
              </a:rPr>
              <a:t>رشد شناختی کودک با استفاده از حواس و حرکات برای کاوش کردن محیط اغاز می شود. این الگوهای عمل در </a:t>
            </a:r>
            <a:r>
              <a:rPr lang="fa-IR" b="1" dirty="0" smtClean="0">
                <a:cs typeface="B Zar" panose="00000400000000000000" pitchFamily="2" charset="-78"/>
              </a:rPr>
              <a:t>مرحله پیش عملیاتی </a:t>
            </a:r>
            <a:r>
              <a:rPr lang="fa-IR" dirty="0" smtClean="0">
                <a:cs typeface="B Zar" panose="00000400000000000000" pitchFamily="2" charset="-78"/>
              </a:rPr>
              <a:t>به صورت تفکر نمادی، اما غیر منطقی کودک پیش دبستانی در می آیند. بعدا شناخت در مرحله </a:t>
            </a:r>
            <a:r>
              <a:rPr lang="fa-IR" b="1" dirty="0" smtClean="0">
                <a:cs typeface="B Zar" panose="00000400000000000000" pitchFamily="2" charset="-78"/>
              </a:rPr>
              <a:t>عملیات عینی </a:t>
            </a:r>
            <a:r>
              <a:rPr lang="fa-IR" dirty="0" smtClean="0">
                <a:cs typeface="B Zar" panose="00000400000000000000" pitchFamily="2" charset="-78"/>
              </a:rPr>
              <a:t>به صورت استدلال منظم تر و منطقی کودک دبستانی تغییر شکل می یابد. سرانجام در </a:t>
            </a:r>
            <a:r>
              <a:rPr lang="fa-IR" b="1" dirty="0" smtClean="0">
                <a:cs typeface="B Zar" panose="00000400000000000000" pitchFamily="2" charset="-78"/>
              </a:rPr>
              <a:t>مرحله عملیات صوری</a:t>
            </a:r>
            <a:r>
              <a:rPr lang="fa-IR" dirty="0" smtClean="0">
                <a:cs typeface="B Zar" panose="00000400000000000000" pitchFamily="2" charset="-78"/>
              </a:rPr>
              <a:t>، تفکر به نظام استدلال منظم و انتزاعی نوجوان و بزرگسال تبدیل می شود.</a:t>
            </a:r>
            <a:endParaRPr lang="fa-IR"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7</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057701" y="751763"/>
            <a:ext cx="1158923" cy="1158923"/>
          </a:xfrm>
          <a:prstGeom prst="rect">
            <a:avLst/>
          </a:prstGeom>
        </p:spPr>
      </p:pic>
    </p:spTree>
    <p:extLst>
      <p:ext uri="{BB962C8B-B14F-4D97-AF65-F5344CB8AC3E}">
        <p14:creationId xmlns:p14="http://schemas.microsoft.com/office/powerpoint/2010/main" xmlns="" val="1233371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6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3" name="Slide Number Placeholder 2"/>
          <p:cNvSpPr>
            <a:spLocks noGrp="1"/>
          </p:cNvSpPr>
          <p:nvPr>
            <p:ph type="sldNum" sz="quarter" idx="12"/>
          </p:nvPr>
        </p:nvSpPr>
        <p:spPr/>
        <p:txBody>
          <a:bodyPr/>
          <a:lstStyle/>
          <a:p>
            <a:fld id="{08D2D107-A927-44B4-B3CF-7CBECDC1DA5C}" type="slidenum">
              <a:rPr lang="fa-IR" smtClean="0"/>
              <a:pPr/>
              <a:t>8</a:t>
            </a:fld>
            <a:endParaRPr lang="fa-I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2077873" y="-330960"/>
            <a:ext cx="6858000" cy="7519919"/>
          </a:xfrm>
          <a:prstGeom prst="rect">
            <a:avLst/>
          </a:prstGeom>
        </p:spPr>
      </p:pic>
    </p:spTree>
    <p:extLst>
      <p:ext uri="{BB962C8B-B14F-4D97-AF65-F5344CB8AC3E}">
        <p14:creationId xmlns:p14="http://schemas.microsoft.com/office/powerpoint/2010/main" xmlns="" val="303318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ادامه نظریه پیاژه</a:t>
            </a:r>
            <a:endParaRPr lang="fa-IR" dirty="0"/>
          </a:p>
        </p:txBody>
      </p:sp>
      <p:sp>
        <p:nvSpPr>
          <p:cNvPr id="3" name="Content Placeholder 2"/>
          <p:cNvSpPr>
            <a:spLocks noGrp="1"/>
          </p:cNvSpPr>
          <p:nvPr>
            <p:ph idx="1"/>
          </p:nvPr>
        </p:nvSpPr>
        <p:spPr/>
        <p:txBody>
          <a:bodyPr/>
          <a:lstStyle/>
          <a:p>
            <a:pPr algn="r" rtl="1"/>
            <a:r>
              <a:rPr lang="fa-IR" dirty="0" smtClean="0"/>
              <a:t>پیاژه برای بررسی نحوه ای که کودکان فکر می کنند از روش مصاحبه های بالینی باز پاسخ استفاده می کرد. در این روش،اولین سوال و پاسخی که که از کودک دریافت می شود مبنایی برای سوال بعدی فراهم می آورد.</a:t>
            </a:r>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9</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439838" y="656229"/>
            <a:ext cx="948519" cy="948519"/>
          </a:xfrm>
          <a:prstGeom prst="rect">
            <a:avLst/>
          </a:prstGeom>
        </p:spPr>
      </p:pic>
    </p:spTree>
    <p:extLst>
      <p:ext uri="{BB962C8B-B14F-4D97-AF65-F5344CB8AC3E}">
        <p14:creationId xmlns:p14="http://schemas.microsoft.com/office/powerpoint/2010/main" xmlns="" val="3442767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2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1153</Words>
  <Application>Microsoft Office PowerPoint</Application>
  <PresentationFormat>Custom</PresentationFormat>
  <Paragraphs>53</Paragraphs>
  <Slides>11</Slides>
  <Notes>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رفتارگرایی و نظریه یادگیری اجتماعی</vt:lpstr>
      <vt:lpstr>ادامه ... رفتارگرایی و نظریه یادگیری اجتماعی</vt:lpstr>
      <vt:lpstr>نظریه یادگیری اجتماعی</vt:lpstr>
      <vt:lpstr>خدمات و نقاط ضعف رفتارگرایی و نظریه یادگیری اجتماعی</vt:lpstr>
      <vt:lpstr>نظریه شناختی – رشدی پیاژه</vt:lpstr>
      <vt:lpstr>مراحل پیاژه</vt:lpstr>
      <vt:lpstr>ادامه مراحل پیاژه</vt:lpstr>
      <vt:lpstr>Slide 8</vt:lpstr>
      <vt:lpstr>ادامه نظریه پیاژه</vt:lpstr>
      <vt:lpstr>خدمات نظریه پیاژه</vt:lpstr>
      <vt:lpstr> نقاط ضعف نظریه پیاژه</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اول</dc:title>
  <dc:creator>user</dc:creator>
  <cp:lastModifiedBy>pc</cp:lastModifiedBy>
  <cp:revision>56</cp:revision>
  <dcterms:created xsi:type="dcterms:W3CDTF">2020-04-08T18:04:19Z</dcterms:created>
  <dcterms:modified xsi:type="dcterms:W3CDTF">2020-04-24T17:22:45Z</dcterms:modified>
</cp:coreProperties>
</file>