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Lst>
  <p:sldIdLst>
    <p:sldId id="331" r:id="rId2"/>
    <p:sldId id="332" r:id="rId3"/>
    <p:sldId id="315" r:id="rId4"/>
    <p:sldId id="316" r:id="rId5"/>
    <p:sldId id="317" r:id="rId6"/>
    <p:sldId id="318" r:id="rId7"/>
    <p:sldId id="319" r:id="rId8"/>
    <p:sldId id="320" r:id="rId9"/>
    <p:sldId id="321" r:id="rId10"/>
    <p:sldId id="322" r:id="rId11"/>
    <p:sldId id="323" r:id="rId12"/>
    <p:sldId id="324" r:id="rId13"/>
    <p:sldId id="325" r:id="rId14"/>
    <p:sldId id="326" r:id="rId15"/>
    <p:sldId id="327" r:id="rId16"/>
    <p:sldId id="328" r:id="rId17"/>
    <p:sldId id="330" r:id="rId18"/>
    <p:sldId id="329" r:id="rId19"/>
    <p:sldId id="297" r:id="rId20"/>
    <p:sldId id="298" r:id="rId21"/>
    <p:sldId id="299" r:id="rId22"/>
    <p:sldId id="305" r:id="rId23"/>
    <p:sldId id="33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21B2A72-23D1-4ADA-A8F4-45AE58F106B6}"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3694434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1B2A72-23D1-4ADA-A8F4-45AE58F106B6}"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841779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1B2A72-23D1-4ADA-A8F4-45AE58F106B6}"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770119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1B2A72-23D1-4ADA-A8F4-45AE58F106B6}"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154270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21B2A72-23D1-4ADA-A8F4-45AE58F106B6}"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4082732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1B2A72-23D1-4ADA-A8F4-45AE58F106B6}"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364730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21B2A72-23D1-4ADA-A8F4-45AE58F106B6}" type="datetimeFigureOut">
              <a:rPr lang="en-US" smtClean="0"/>
              <a:pPr/>
              <a:t>4/26/2020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2376445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1B2A72-23D1-4ADA-A8F4-45AE58F106B6}" type="datetimeFigureOut">
              <a:rPr lang="en-US" smtClean="0"/>
              <a:pPr/>
              <a:t>4/26/2020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2942112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B2A72-23D1-4ADA-A8F4-45AE58F106B6}" type="datetimeFigureOut">
              <a:rPr lang="en-US" smtClean="0"/>
              <a:pPr/>
              <a:t>4/26/2020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3314869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21B2A72-23D1-4ADA-A8F4-45AE58F106B6}"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2465978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21B2A72-23D1-4ADA-A8F4-45AE58F106B6}"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95DDFE-2409-4788-920A-B92D85AE83F9}" type="slidenum">
              <a:rPr lang="en-US" smtClean="0"/>
              <a:pPr/>
              <a:t>‹#›</a:t>
            </a:fld>
            <a:endParaRPr lang="en-US"/>
          </a:p>
        </p:txBody>
      </p:sp>
    </p:spTree>
    <p:extLst>
      <p:ext uri="{BB962C8B-B14F-4D97-AF65-F5344CB8AC3E}">
        <p14:creationId xmlns:p14="http://schemas.microsoft.com/office/powerpoint/2010/main" val="1384711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1B2A72-23D1-4ADA-A8F4-45AE58F106B6}" type="datetimeFigureOut">
              <a:rPr lang="en-US" smtClean="0"/>
              <a:pPr/>
              <a:t>4/26/2020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5DDFE-2409-4788-920A-B92D85AE83F9}" type="slidenum">
              <a:rPr lang="en-US" smtClean="0"/>
              <a:pPr/>
              <a:t>‹#›</a:t>
            </a:fld>
            <a:endParaRPr lang="en-US"/>
          </a:p>
        </p:txBody>
      </p:sp>
    </p:spTree>
    <p:extLst>
      <p:ext uri="{BB962C8B-B14F-4D97-AF65-F5344CB8AC3E}">
        <p14:creationId xmlns:p14="http://schemas.microsoft.com/office/powerpoint/2010/main" val="2220846800"/>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Titr" panose="00000700000000000000" pitchFamily="2" charset="-78"/>
              </a:rPr>
              <a:t>آموزش علوم:  جلسه هفتم </a:t>
            </a:r>
            <a:endParaRPr lang="en-US" dirty="0">
              <a:cs typeface="B Titr" panose="00000700000000000000" pitchFamily="2" charset="-78"/>
            </a:endParaRPr>
          </a:p>
        </p:txBody>
      </p:sp>
      <p:sp>
        <p:nvSpPr>
          <p:cNvPr id="3" name="Content Placeholder 2"/>
          <p:cNvSpPr>
            <a:spLocks noGrp="1"/>
          </p:cNvSpPr>
          <p:nvPr>
            <p:ph idx="1"/>
          </p:nvPr>
        </p:nvSpPr>
        <p:spPr/>
        <p:txBody>
          <a:bodyPr/>
          <a:lstStyle/>
          <a:p>
            <a:pPr marL="0" lvl="0" indent="0" algn="ctr" rtl="1">
              <a:buNone/>
            </a:pPr>
            <a:r>
              <a:rPr lang="fa-IR" dirty="0">
                <a:solidFill>
                  <a:prstClr val="black"/>
                </a:solidFill>
                <a:cs typeface="B Titr" panose="00000700000000000000" pitchFamily="2" charset="-78"/>
              </a:rPr>
              <a:t>دانشگاه فرهنگیان</a:t>
            </a:r>
          </a:p>
          <a:p>
            <a:pPr marL="0" lvl="0" indent="0" algn="ctr" rtl="1">
              <a:buNone/>
            </a:pPr>
            <a:r>
              <a:rPr lang="fa-IR" dirty="0">
                <a:solidFill>
                  <a:prstClr val="black"/>
                </a:solidFill>
                <a:cs typeface="B Titr" panose="00000700000000000000" pitchFamily="2" charset="-78"/>
              </a:rPr>
              <a:t>مرکز آموزشی شهید مطهری </a:t>
            </a:r>
            <a:r>
              <a:rPr lang="fa-IR" dirty="0" smtClean="0">
                <a:solidFill>
                  <a:prstClr val="black"/>
                </a:solidFill>
                <a:cs typeface="B Titr" panose="00000700000000000000" pitchFamily="2" charset="-78"/>
              </a:rPr>
              <a:t>خوی</a:t>
            </a:r>
          </a:p>
          <a:p>
            <a:pPr marL="0" lvl="0" indent="0" algn="ctr" rtl="1">
              <a:buNone/>
            </a:pPr>
            <a:r>
              <a:rPr lang="fa-IR" dirty="0" smtClean="0">
                <a:solidFill>
                  <a:prstClr val="black"/>
                </a:solidFill>
                <a:cs typeface="B Titr" panose="00000700000000000000" pitchFamily="2" charset="-78"/>
              </a:rPr>
              <a:t>گروههای 11 و12 اموزش ابتدایی ورودی مهر 98</a:t>
            </a:r>
            <a:endParaRPr lang="fa-IR" dirty="0">
              <a:solidFill>
                <a:prstClr val="black"/>
              </a:solidFill>
              <a:cs typeface="B Titr" panose="00000700000000000000" pitchFamily="2" charset="-78"/>
            </a:endParaRPr>
          </a:p>
          <a:p>
            <a:pPr marL="0" lvl="0" indent="0" algn="ctr" rtl="1">
              <a:buNone/>
            </a:pPr>
            <a:r>
              <a:rPr lang="fa-IR" dirty="0">
                <a:solidFill>
                  <a:prstClr val="black"/>
                </a:solidFill>
                <a:cs typeface="B Titr" panose="00000700000000000000" pitchFamily="2" charset="-78"/>
              </a:rPr>
              <a:t>مدرس : دکتر اصغرنژاد</a:t>
            </a:r>
            <a:endParaRPr lang="en-US" dirty="0">
              <a:solidFill>
                <a:prstClr val="black"/>
              </a:solidFill>
              <a:cs typeface="B Titr" panose="00000700000000000000" pitchFamily="2" charset="-78"/>
            </a:endParaRPr>
          </a:p>
          <a:p>
            <a:pPr algn="r" rtl="1"/>
            <a:endParaRPr lang="en-US" dirty="0"/>
          </a:p>
        </p:txBody>
      </p:sp>
    </p:spTree>
    <p:extLst>
      <p:ext uri="{BB962C8B-B14F-4D97-AF65-F5344CB8AC3E}">
        <p14:creationId xmlns:p14="http://schemas.microsoft.com/office/powerpoint/2010/main" val="12598374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r" rtl="1">
              <a:spcBef>
                <a:spcPts val="1000"/>
              </a:spcBef>
            </a:pPr>
            <a:r>
              <a:rPr lang="fa-IR" sz="2800" dirty="0">
                <a:solidFill>
                  <a:srgbClr val="FF0000"/>
                </a:solidFill>
                <a:latin typeface="IRANSans"/>
                <a:ea typeface="+mn-ea"/>
                <a:cs typeface="B Titr" panose="00000700000000000000" pitchFamily="2" charset="-78"/>
              </a:rPr>
              <a:t>صفحه ۸ </a:t>
            </a:r>
            <a:r>
              <a:rPr lang="fa-IR" sz="2800" dirty="0">
                <a:solidFill>
                  <a:srgbClr val="2D2D2D"/>
                </a:solidFill>
                <a:latin typeface="IRANSans"/>
                <a:ea typeface="+mn-ea"/>
                <a:cs typeface="Arial" panose="020B0604020202020204" pitchFamily="34" charset="0"/>
              </a:rPr>
              <a:t/>
            </a:r>
            <a:br>
              <a:rPr lang="fa-IR" sz="2800" dirty="0">
                <a:solidFill>
                  <a:srgbClr val="2D2D2D"/>
                </a:solidFill>
                <a:latin typeface="IRANSans"/>
                <a:ea typeface="+mn-ea"/>
                <a:cs typeface="Arial" panose="020B0604020202020204" pitchFamily="34" charset="0"/>
              </a:rPr>
            </a:br>
            <a:endParaRPr lang="en-US" dirty="0"/>
          </a:p>
        </p:txBody>
      </p:sp>
      <p:sp>
        <p:nvSpPr>
          <p:cNvPr id="3" name="Content Placeholder 2"/>
          <p:cNvSpPr>
            <a:spLocks noGrp="1"/>
          </p:cNvSpPr>
          <p:nvPr>
            <p:ph idx="1"/>
          </p:nvPr>
        </p:nvSpPr>
        <p:spPr/>
        <p:txBody>
          <a:bodyPr/>
          <a:lstStyle/>
          <a:p>
            <a:pPr marL="0" indent="0" algn="r" rtl="1">
              <a:buNone/>
            </a:pPr>
            <a:r>
              <a:rPr lang="fa-IR" b="0" i="0" dirty="0" smtClean="0">
                <a:solidFill>
                  <a:srgbClr val="222222"/>
                </a:solidFill>
                <a:effectLst/>
                <a:latin typeface="IRANSans"/>
              </a:rPr>
              <a:t> دانش آموزان عزیز صفحه 8 کتاب را باز کنید واز روی آن بخوانید و به پرسش آخر صفحه به زبان خودتان و با کلمات خودتان پاسخ دهید.و فهرستی ازتغییراتی که در طول یک روز در زندگی روی موادآورده می شود تهیه و درباره آنها گفت وگو کنید</a:t>
            </a:r>
          </a:p>
          <a:p>
            <a:pPr marL="0" indent="0" algn="r" rtl="1">
              <a:buNone/>
            </a:pPr>
            <a:endParaRPr lang="en-US" dirty="0"/>
          </a:p>
        </p:txBody>
      </p:sp>
      <p:pic>
        <p:nvPicPr>
          <p:cNvPr id="4" name="Picture 2" descr="W:\amoozesh.ir\madrese majazi\ahmadpor\panjom\fasle 2\شکل2.jpg"/>
          <p:cNvPicPr>
            <a:picLocks noChangeAspect="1" noChangeArrowheads="1"/>
          </p:cNvPicPr>
          <p:nvPr/>
        </p:nvPicPr>
        <p:blipFill>
          <a:blip r:embed="rId2"/>
          <a:srcRect/>
          <a:stretch>
            <a:fillRect/>
          </a:stretch>
        </p:blipFill>
        <p:spPr bwMode="auto">
          <a:xfrm>
            <a:off x="8201118" y="4754879"/>
            <a:ext cx="3268071" cy="1293223"/>
          </a:xfrm>
          <a:prstGeom prst="rect">
            <a:avLst/>
          </a:prstGeom>
          <a:noFill/>
        </p:spPr>
      </p:pic>
      <p:pic>
        <p:nvPicPr>
          <p:cNvPr id="5" name="Picture 3" descr="W:\amoozesh.ir\madrese majazi\ahmadpor\panjom\fasle 2\شکل3.jpeg"/>
          <p:cNvPicPr>
            <a:picLocks noChangeAspect="1" noChangeArrowheads="1"/>
          </p:cNvPicPr>
          <p:nvPr/>
        </p:nvPicPr>
        <p:blipFill>
          <a:blip r:embed="rId3"/>
          <a:srcRect/>
          <a:stretch>
            <a:fillRect/>
          </a:stretch>
        </p:blipFill>
        <p:spPr bwMode="auto">
          <a:xfrm>
            <a:off x="4428308" y="4717185"/>
            <a:ext cx="3383279" cy="1368610"/>
          </a:xfrm>
          <a:prstGeom prst="rect">
            <a:avLst/>
          </a:prstGeom>
          <a:noFill/>
        </p:spPr>
      </p:pic>
      <p:pic>
        <p:nvPicPr>
          <p:cNvPr id="6" name="Picture 4" descr="W:\amoozesh.ir\madrese majazi\ahmadpor\panjom\fasle 2\شکل 4.JPG"/>
          <p:cNvPicPr>
            <a:picLocks noChangeAspect="1" noChangeArrowheads="1"/>
          </p:cNvPicPr>
          <p:nvPr/>
        </p:nvPicPr>
        <p:blipFill>
          <a:blip r:embed="rId4"/>
          <a:srcRect/>
          <a:stretch>
            <a:fillRect/>
          </a:stretch>
        </p:blipFill>
        <p:spPr bwMode="auto">
          <a:xfrm>
            <a:off x="1071154" y="4754878"/>
            <a:ext cx="2723528" cy="1557021"/>
          </a:xfrm>
          <a:prstGeom prst="rect">
            <a:avLst/>
          </a:prstGeom>
          <a:noFill/>
        </p:spPr>
      </p:pic>
    </p:spTree>
    <p:extLst>
      <p:ext uri="{BB962C8B-B14F-4D97-AF65-F5344CB8AC3E}">
        <p14:creationId xmlns:p14="http://schemas.microsoft.com/office/powerpoint/2010/main" val="42400594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r" rtl="1">
              <a:spcBef>
                <a:spcPts val="1000"/>
              </a:spcBef>
            </a:pPr>
            <a:r>
              <a:rPr lang="fa-IR" sz="2800" dirty="0">
                <a:solidFill>
                  <a:srgbClr val="FF0000"/>
                </a:solidFill>
                <a:latin typeface="IRANSans"/>
                <a:ea typeface="+mn-ea"/>
                <a:cs typeface="B Titr" panose="00000700000000000000" pitchFamily="2" charset="-78"/>
              </a:rPr>
              <a:t>صفحه ۹ علوم پنجم ابتدایی</a:t>
            </a:r>
            <a:br>
              <a:rPr lang="fa-IR" sz="2800" dirty="0">
                <a:solidFill>
                  <a:srgbClr val="FF0000"/>
                </a:solidFill>
                <a:latin typeface="IRANSans"/>
                <a:ea typeface="+mn-ea"/>
                <a:cs typeface="B Titr" panose="00000700000000000000" pitchFamily="2" charset="-78"/>
              </a:rPr>
            </a:b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p:txBody>
          <a:bodyPr/>
          <a:lstStyle/>
          <a:p>
            <a:pPr marL="0" indent="0" algn="r" rtl="1">
              <a:buNone/>
            </a:pPr>
            <a:r>
              <a:rPr lang="fa-IR" dirty="0" smtClean="0">
                <a:solidFill>
                  <a:srgbClr val="222222"/>
                </a:solidFill>
                <a:latin typeface="IRANSans"/>
              </a:rPr>
              <a:t>دانش آموزان عزیز من امروز</a:t>
            </a:r>
            <a:r>
              <a:rPr lang="fa-IR" b="0" i="0" dirty="0" smtClean="0">
                <a:solidFill>
                  <a:srgbClr val="222222"/>
                </a:solidFill>
                <a:effectLst/>
                <a:latin typeface="IRANSans"/>
              </a:rPr>
              <a:t> یک بادبادک زیبا ، خوشرنگ و بزرگ درست کردم ببینید چقدر زبیاست شما هم مثل من بصورت گروهی یک بادبادک بسازند</a:t>
            </a:r>
          </a:p>
          <a:p>
            <a:pPr marL="0" indent="0" algn="r" rtl="1">
              <a:buNone/>
            </a:pPr>
            <a:r>
              <a:rPr lang="fa-IR" dirty="0" smtClean="0">
                <a:solidFill>
                  <a:srgbClr val="222222"/>
                </a:solidFill>
                <a:latin typeface="IRANSans"/>
              </a:rPr>
              <a:t>بچه ها به نظر شما در </a:t>
            </a:r>
            <a:r>
              <a:rPr lang="fa-IR" b="0" i="0" dirty="0" smtClean="0">
                <a:solidFill>
                  <a:srgbClr val="222222"/>
                </a:solidFill>
                <a:effectLst/>
                <a:latin typeface="IRANSans"/>
              </a:rPr>
              <a:t>یک کلاه، دستکش، شال چه تغییراتی انجام شده است یک نفر آنرا توضیح دهد.بچه ها همانطور که دیدید در کلاه و شال و دستکش تغییراتی انجام گرفته ولی در هیچ کدام از اینها جنس ماده ورنگ ان عوض نشده  و فقط شکل ان تغییر کرده به این تغییر فیزیکی میگویند حالا هر گروه </a:t>
            </a:r>
          </a:p>
          <a:p>
            <a:pPr marL="0" indent="0" algn="r" rtl="1">
              <a:buNone/>
            </a:pPr>
            <a:r>
              <a:rPr lang="fa-IR" b="0" i="0" dirty="0" smtClean="0">
                <a:solidFill>
                  <a:srgbClr val="222222"/>
                </a:solidFill>
                <a:effectLst/>
                <a:latin typeface="IRANSans"/>
              </a:rPr>
              <a:t> تغییر فیزیکی را در یک سطر توضیح دهید.</a:t>
            </a:r>
          </a:p>
          <a:p>
            <a:pPr marL="0" indent="0" algn="r" rtl="1">
              <a:buNone/>
            </a:pPr>
            <a:endParaRPr lang="en-US" dirty="0"/>
          </a:p>
        </p:txBody>
      </p:sp>
      <p:pic>
        <p:nvPicPr>
          <p:cNvPr id="4" name="Picture 2" descr="W:\amoozesh.ir\madrese majazi\ahmadpor\panjom\fasle 2\شکل 1.jpg"/>
          <p:cNvPicPr>
            <a:picLocks noChangeAspect="1" noChangeArrowheads="1"/>
          </p:cNvPicPr>
          <p:nvPr/>
        </p:nvPicPr>
        <p:blipFill>
          <a:blip r:embed="rId2"/>
          <a:srcRect/>
          <a:stretch>
            <a:fillRect/>
          </a:stretch>
        </p:blipFill>
        <p:spPr bwMode="auto">
          <a:xfrm>
            <a:off x="563749" y="5029200"/>
            <a:ext cx="3775167" cy="1567543"/>
          </a:xfrm>
          <a:prstGeom prst="rect">
            <a:avLst/>
          </a:prstGeom>
          <a:noFill/>
        </p:spPr>
      </p:pic>
    </p:spTree>
    <p:extLst>
      <p:ext uri="{BB962C8B-B14F-4D97-AF65-F5344CB8AC3E}">
        <p14:creationId xmlns:p14="http://schemas.microsoft.com/office/powerpoint/2010/main" val="26920429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28600" lvl="0" indent="-228600" algn="r" rtl="1">
              <a:spcBef>
                <a:spcPts val="1000"/>
              </a:spcBef>
            </a:pPr>
            <a:r>
              <a:rPr lang="fa-IR" sz="2800" dirty="0">
                <a:solidFill>
                  <a:srgbClr val="008000"/>
                </a:solidFill>
                <a:latin typeface="IRANSans"/>
                <a:ea typeface="+mn-ea"/>
                <a:cs typeface="B Titr" panose="00000700000000000000" pitchFamily="2" charset="-78"/>
              </a:rPr>
              <a:t>صفحه ۱۰ علوم پنجم ابتدایی</a:t>
            </a:r>
            <a:r>
              <a:rPr lang="fa-IR" sz="2800" dirty="0">
                <a:solidFill>
                  <a:srgbClr val="2D2D2D"/>
                </a:solidFill>
                <a:latin typeface="IRANSans"/>
                <a:ea typeface="+mn-ea"/>
                <a:cs typeface="Arial" panose="020B0604020202020204" pitchFamily="34" charset="0"/>
              </a:rPr>
              <a:t/>
            </a:r>
            <a:br>
              <a:rPr lang="fa-IR" sz="2800" dirty="0">
                <a:solidFill>
                  <a:srgbClr val="2D2D2D"/>
                </a:solidFill>
                <a:latin typeface="IRANSans"/>
                <a:ea typeface="+mn-ea"/>
                <a:cs typeface="Arial" panose="020B0604020202020204" pitchFamily="34" charset="0"/>
              </a:rPr>
            </a:br>
            <a:endParaRPr lang="en-US" dirty="0"/>
          </a:p>
        </p:txBody>
      </p:sp>
      <p:sp>
        <p:nvSpPr>
          <p:cNvPr id="3" name="Content Placeholder 2"/>
          <p:cNvSpPr>
            <a:spLocks noGrp="1"/>
          </p:cNvSpPr>
          <p:nvPr>
            <p:ph idx="1"/>
          </p:nvPr>
        </p:nvSpPr>
        <p:spPr/>
        <p:txBody>
          <a:bodyPr/>
          <a:lstStyle/>
          <a:p>
            <a:pPr algn="r" rtl="1"/>
            <a:r>
              <a:rPr lang="fa-IR" dirty="0" smtClean="0">
                <a:solidFill>
                  <a:srgbClr val="222222"/>
                </a:solidFill>
                <a:latin typeface="IRANSans"/>
              </a:rPr>
              <a:t>دانش اموزان عزیز </a:t>
            </a:r>
            <a:r>
              <a:rPr lang="fa-IR" b="0" i="0" dirty="0" smtClean="0">
                <a:solidFill>
                  <a:srgbClr val="222222"/>
                </a:solidFill>
                <a:effectLst/>
                <a:latin typeface="IRANSans"/>
              </a:rPr>
              <a:t> به فکر کنید پاسخ دهید و فعالیت طراحی شده را مطابق مراحل کتاب انجام دهید وجدول زیر را پر کنید.</a:t>
            </a:r>
            <a:endParaRPr lang="fa-IR" b="0" i="0" dirty="0">
              <a:solidFill>
                <a:srgbClr val="222222"/>
              </a:solidFill>
              <a:effectLst/>
              <a:latin typeface="IRANSans"/>
            </a:endParaRPr>
          </a:p>
        </p:txBody>
      </p:sp>
      <p:graphicFrame>
        <p:nvGraphicFramePr>
          <p:cNvPr id="4" name="Content Placeholder 3"/>
          <p:cNvGraphicFramePr>
            <a:graphicFrameLocks/>
          </p:cNvGraphicFramePr>
          <p:nvPr>
            <p:extLst>
              <p:ext uri="{D42A27DB-BD31-4B8C-83A1-F6EECF244321}">
                <p14:modId xmlns:p14="http://schemas.microsoft.com/office/powerpoint/2010/main" val="3735926661"/>
              </p:ext>
            </p:extLst>
          </p:nvPr>
        </p:nvGraphicFramePr>
        <p:xfrm>
          <a:off x="493061" y="3325905"/>
          <a:ext cx="10754060" cy="3130765"/>
        </p:xfrm>
        <a:graphic>
          <a:graphicData uri="http://schemas.openxmlformats.org/drawingml/2006/table">
            <a:tbl>
              <a:tblPr firstRow="1" bandRow="1">
                <a:tableStyleId>{5C22544A-7EE6-4342-B048-85BDC9FD1C3A}</a:tableStyleId>
              </a:tblPr>
              <a:tblGrid>
                <a:gridCol w="1792343">
                  <a:extLst>
                    <a:ext uri="{9D8B030D-6E8A-4147-A177-3AD203B41FA5}">
                      <a16:colId xmlns:a16="http://schemas.microsoft.com/office/drawing/2014/main" val="20000"/>
                    </a:ext>
                  </a:extLst>
                </a:gridCol>
                <a:gridCol w="1792343">
                  <a:extLst>
                    <a:ext uri="{9D8B030D-6E8A-4147-A177-3AD203B41FA5}">
                      <a16:colId xmlns:a16="http://schemas.microsoft.com/office/drawing/2014/main" val="20001"/>
                    </a:ext>
                  </a:extLst>
                </a:gridCol>
                <a:gridCol w="1792343">
                  <a:extLst>
                    <a:ext uri="{9D8B030D-6E8A-4147-A177-3AD203B41FA5}">
                      <a16:colId xmlns:a16="http://schemas.microsoft.com/office/drawing/2014/main" val="20002"/>
                    </a:ext>
                  </a:extLst>
                </a:gridCol>
                <a:gridCol w="1141093">
                  <a:extLst>
                    <a:ext uri="{9D8B030D-6E8A-4147-A177-3AD203B41FA5}">
                      <a16:colId xmlns:a16="http://schemas.microsoft.com/office/drawing/2014/main" val="20003"/>
                    </a:ext>
                  </a:extLst>
                </a:gridCol>
                <a:gridCol w="2443595">
                  <a:extLst>
                    <a:ext uri="{9D8B030D-6E8A-4147-A177-3AD203B41FA5}">
                      <a16:colId xmlns:a16="http://schemas.microsoft.com/office/drawing/2014/main" val="20004"/>
                    </a:ext>
                  </a:extLst>
                </a:gridCol>
                <a:gridCol w="1792343">
                  <a:extLst>
                    <a:ext uri="{9D8B030D-6E8A-4147-A177-3AD203B41FA5}">
                      <a16:colId xmlns:a16="http://schemas.microsoft.com/office/drawing/2014/main" val="20005"/>
                    </a:ext>
                  </a:extLst>
                </a:gridCol>
              </a:tblGrid>
              <a:tr h="842616">
                <a:tc gridSpan="4">
                  <a:txBody>
                    <a:bodyPr/>
                    <a:lstStyle/>
                    <a:p>
                      <a:pPr algn="ctr" rtl="1"/>
                      <a:r>
                        <a:rPr lang="fa-IR" sz="2800" dirty="0" smtClean="0">
                          <a:cs typeface="B Nazanin" pitchFamily="2" charset="-78"/>
                        </a:rPr>
                        <a:t>تغییرات ایجاد شده در</a:t>
                      </a:r>
                      <a:endParaRPr lang="en-US" sz="2800" dirty="0">
                        <a:cs typeface="B Nazanin" pitchFamily="2" charset="-78"/>
                      </a:endParaRP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a:txBody>
                    <a:bodyPr/>
                    <a:lstStyle/>
                    <a:p>
                      <a:pPr algn="ctr" rtl="1"/>
                      <a:r>
                        <a:rPr lang="fa-IR" sz="2800" dirty="0" smtClean="0">
                          <a:cs typeface="B Nazanin" pitchFamily="2" charset="-78"/>
                        </a:rPr>
                        <a:t>کارهایی که انجام شده است</a:t>
                      </a:r>
                      <a:endParaRPr lang="en-US" sz="2800" dirty="0">
                        <a:cs typeface="B Nazanin" pitchFamily="2" charset="-78"/>
                      </a:endParaRPr>
                    </a:p>
                  </a:txBody>
                  <a:tcPr/>
                </a:tc>
                <a:tc>
                  <a:txBody>
                    <a:bodyPr/>
                    <a:lstStyle/>
                    <a:p>
                      <a:pPr algn="ctr" rtl="1"/>
                      <a:r>
                        <a:rPr lang="fa-IR" sz="2800" dirty="0" smtClean="0">
                          <a:cs typeface="B Nazanin" pitchFamily="2" charset="-78"/>
                        </a:rPr>
                        <a:t>نام ماده</a:t>
                      </a:r>
                      <a:endParaRPr lang="en-US" sz="2800" dirty="0">
                        <a:cs typeface="B Nazanin" pitchFamily="2" charset="-78"/>
                      </a:endParaRPr>
                    </a:p>
                  </a:txBody>
                  <a:tcPr/>
                </a:tc>
                <a:extLst>
                  <a:ext uri="{0D108BD9-81ED-4DB2-BD59-A6C34878D82A}">
                    <a16:rowId xmlns:a16="http://schemas.microsoft.com/office/drawing/2014/main" val="10000"/>
                  </a:ext>
                </a:extLst>
              </a:tr>
              <a:tr h="543425">
                <a:tc>
                  <a:txBody>
                    <a:bodyPr/>
                    <a:lstStyle/>
                    <a:p>
                      <a:pPr algn="ctr" rtl="1"/>
                      <a:r>
                        <a:rPr lang="fa-IR" sz="2800" dirty="0" smtClean="0">
                          <a:cs typeface="B Nazanin" pitchFamily="2" charset="-78"/>
                        </a:rPr>
                        <a:t>رنگ</a:t>
                      </a:r>
                      <a:endParaRPr lang="en-US" sz="2800" dirty="0">
                        <a:cs typeface="B Nazanin" pitchFamily="2" charset="-78"/>
                      </a:endParaRPr>
                    </a:p>
                  </a:txBody>
                  <a:tcPr/>
                </a:tc>
                <a:tc>
                  <a:txBody>
                    <a:bodyPr/>
                    <a:lstStyle/>
                    <a:p>
                      <a:pPr algn="ctr" rtl="1"/>
                      <a:r>
                        <a:rPr lang="fa-IR" sz="2800" dirty="0" smtClean="0">
                          <a:cs typeface="B Nazanin" pitchFamily="2" charset="-78"/>
                        </a:rPr>
                        <a:t>بو</a:t>
                      </a:r>
                      <a:endParaRPr lang="en-US" sz="2800" dirty="0">
                        <a:cs typeface="B Nazanin" pitchFamily="2" charset="-78"/>
                      </a:endParaRPr>
                    </a:p>
                  </a:txBody>
                  <a:tcPr/>
                </a:tc>
                <a:tc>
                  <a:txBody>
                    <a:bodyPr/>
                    <a:lstStyle/>
                    <a:p>
                      <a:pPr algn="ctr" rtl="1"/>
                      <a:r>
                        <a:rPr lang="fa-IR" sz="2800" dirty="0" smtClean="0">
                          <a:cs typeface="B Nazanin" pitchFamily="2" charset="-78"/>
                        </a:rPr>
                        <a:t>اندازه</a:t>
                      </a:r>
                      <a:endParaRPr lang="en-US" sz="2800" dirty="0">
                        <a:cs typeface="B Nazanin" pitchFamily="2" charset="-78"/>
                      </a:endParaRPr>
                    </a:p>
                  </a:txBody>
                  <a:tcPr/>
                </a:tc>
                <a:tc>
                  <a:txBody>
                    <a:bodyPr/>
                    <a:lstStyle/>
                    <a:p>
                      <a:pPr algn="ctr" rtl="1"/>
                      <a:r>
                        <a:rPr lang="fa-IR" sz="2800" dirty="0" smtClean="0">
                          <a:cs typeface="B Nazanin" pitchFamily="2" charset="-78"/>
                        </a:rPr>
                        <a:t>شکل</a:t>
                      </a:r>
                      <a:endParaRPr lang="en-US" sz="2800" dirty="0">
                        <a:cs typeface="B Nazanin" pitchFamily="2" charset="-78"/>
                      </a:endParaRPr>
                    </a:p>
                  </a:txBody>
                  <a:tcPr/>
                </a:tc>
                <a:tc gridSpan="2">
                  <a:txBody>
                    <a:bodyPr/>
                    <a:lstStyle/>
                    <a:p>
                      <a:pPr algn="ctr" rtl="1"/>
                      <a:endParaRPr lang="en-US" sz="2800" dirty="0">
                        <a:cs typeface="B Nazanin" pitchFamily="2" charset="-78"/>
                      </a:endParaRPr>
                    </a:p>
                  </a:txBody>
                  <a:tcPr/>
                </a:tc>
                <a:tc hMerge="1">
                  <a:txBody>
                    <a:bodyPr/>
                    <a:lstStyle/>
                    <a:p>
                      <a:pPr algn="ctr" rtl="1"/>
                      <a:endParaRPr lang="en-US" sz="2800" dirty="0">
                        <a:cs typeface="B Nazanin" pitchFamily="2" charset="-78"/>
                      </a:endParaRPr>
                    </a:p>
                  </a:txBody>
                  <a:tcPr/>
                </a:tc>
                <a:extLst>
                  <a:ext uri="{0D108BD9-81ED-4DB2-BD59-A6C34878D82A}">
                    <a16:rowId xmlns:a16="http://schemas.microsoft.com/office/drawing/2014/main" val="10001"/>
                  </a:ext>
                </a:extLst>
              </a:tr>
              <a:tr h="543425">
                <a:tc>
                  <a:txBody>
                    <a:bodyPr/>
                    <a:lstStyle/>
                    <a:p>
                      <a:pPr algn="ctr" rtl="1"/>
                      <a:endParaRPr lang="en-US" sz="2800" dirty="0">
                        <a:cs typeface="B Nazanin" pitchFamily="2" charset="-78"/>
                      </a:endParaRPr>
                    </a:p>
                  </a:txBody>
                  <a:tcPr/>
                </a:tc>
                <a:tc>
                  <a:txBody>
                    <a:bodyPr/>
                    <a:lstStyle/>
                    <a:p>
                      <a:pPr algn="ctr" rtl="1"/>
                      <a:endParaRPr lang="en-US" sz="2800">
                        <a:cs typeface="B Nazanin" pitchFamily="2" charset="-78"/>
                      </a:endParaRPr>
                    </a:p>
                  </a:txBody>
                  <a:tcPr/>
                </a:tc>
                <a:tc>
                  <a:txBody>
                    <a:bodyPr/>
                    <a:lstStyle/>
                    <a:p>
                      <a:pPr algn="ctr" rtl="1"/>
                      <a:endParaRPr lang="en-US" sz="2800">
                        <a:cs typeface="B Nazanin" pitchFamily="2" charset="-78"/>
                      </a:endParaRPr>
                    </a:p>
                  </a:txBody>
                  <a:tcPr/>
                </a:tc>
                <a:tc>
                  <a:txBody>
                    <a:bodyPr/>
                    <a:lstStyle/>
                    <a:p>
                      <a:pPr algn="ctr" rtl="1"/>
                      <a:endParaRPr lang="en-US" sz="2800" dirty="0">
                        <a:cs typeface="B Nazanin" pitchFamily="2" charset="-78"/>
                      </a:endParaRPr>
                    </a:p>
                  </a:txBody>
                  <a:tcPr/>
                </a:tc>
                <a:tc>
                  <a:txBody>
                    <a:bodyPr/>
                    <a:lstStyle/>
                    <a:p>
                      <a:pPr algn="ctr" rtl="1"/>
                      <a:r>
                        <a:rPr lang="fa-IR" sz="2800" dirty="0" smtClean="0">
                          <a:cs typeface="B Nazanin" pitchFamily="2" charset="-78"/>
                        </a:rPr>
                        <a:t>بریدن</a:t>
                      </a:r>
                      <a:endParaRPr lang="en-US" sz="2800" dirty="0">
                        <a:cs typeface="B Nazanin" pitchFamily="2" charset="-78"/>
                      </a:endParaRPr>
                    </a:p>
                  </a:txBody>
                  <a:tcPr/>
                </a:tc>
                <a:tc>
                  <a:txBody>
                    <a:bodyPr/>
                    <a:lstStyle/>
                    <a:p>
                      <a:pPr algn="ctr" rtl="1"/>
                      <a:r>
                        <a:rPr lang="fa-IR" sz="2800" dirty="0" smtClean="0">
                          <a:cs typeface="B Nazanin" pitchFamily="2" charset="-78"/>
                        </a:rPr>
                        <a:t>کاغذ</a:t>
                      </a:r>
                      <a:endParaRPr lang="en-US" sz="2800" dirty="0">
                        <a:cs typeface="B Nazanin" pitchFamily="2" charset="-78"/>
                      </a:endParaRPr>
                    </a:p>
                  </a:txBody>
                  <a:tcPr/>
                </a:tc>
                <a:extLst>
                  <a:ext uri="{0D108BD9-81ED-4DB2-BD59-A6C34878D82A}">
                    <a16:rowId xmlns:a16="http://schemas.microsoft.com/office/drawing/2014/main" val="10002"/>
                  </a:ext>
                </a:extLst>
              </a:tr>
              <a:tr h="543425">
                <a:tc>
                  <a:txBody>
                    <a:bodyPr/>
                    <a:lstStyle/>
                    <a:p>
                      <a:pPr algn="ctr" rtl="1"/>
                      <a:endParaRPr lang="en-US" sz="2800">
                        <a:cs typeface="B Nazanin" pitchFamily="2" charset="-78"/>
                      </a:endParaRPr>
                    </a:p>
                  </a:txBody>
                  <a:tcPr/>
                </a:tc>
                <a:tc>
                  <a:txBody>
                    <a:bodyPr/>
                    <a:lstStyle/>
                    <a:p>
                      <a:pPr algn="ctr" rtl="1"/>
                      <a:endParaRPr lang="en-US" sz="2800">
                        <a:cs typeface="B Nazanin" pitchFamily="2" charset="-78"/>
                      </a:endParaRPr>
                    </a:p>
                  </a:txBody>
                  <a:tcPr/>
                </a:tc>
                <a:tc>
                  <a:txBody>
                    <a:bodyPr/>
                    <a:lstStyle/>
                    <a:p>
                      <a:pPr algn="ctr" rtl="1"/>
                      <a:endParaRPr lang="en-US" sz="2800">
                        <a:cs typeface="B Nazanin" pitchFamily="2" charset="-78"/>
                      </a:endParaRPr>
                    </a:p>
                  </a:txBody>
                  <a:tcPr/>
                </a:tc>
                <a:tc>
                  <a:txBody>
                    <a:bodyPr/>
                    <a:lstStyle/>
                    <a:p>
                      <a:pPr algn="ctr" rtl="1"/>
                      <a:endParaRPr lang="en-US" sz="2800">
                        <a:cs typeface="B Nazanin" pitchFamily="2" charset="-78"/>
                      </a:endParaRPr>
                    </a:p>
                  </a:txBody>
                  <a:tcPr/>
                </a:tc>
                <a:tc>
                  <a:txBody>
                    <a:bodyPr/>
                    <a:lstStyle/>
                    <a:p>
                      <a:pPr algn="ctr" rtl="1"/>
                      <a:r>
                        <a:rPr lang="fa-IR" sz="2800" dirty="0" smtClean="0">
                          <a:cs typeface="B Nazanin" pitchFamily="2" charset="-78"/>
                        </a:rPr>
                        <a:t>بریدن</a:t>
                      </a:r>
                      <a:endParaRPr lang="en-US" sz="2800" dirty="0">
                        <a:cs typeface="B Nazanin" pitchFamily="2" charset="-78"/>
                      </a:endParaRPr>
                    </a:p>
                  </a:txBody>
                  <a:tcPr/>
                </a:tc>
                <a:tc>
                  <a:txBody>
                    <a:bodyPr/>
                    <a:lstStyle/>
                    <a:p>
                      <a:pPr algn="ctr" rtl="1"/>
                      <a:r>
                        <a:rPr lang="fa-IR" sz="2800" dirty="0" smtClean="0">
                          <a:cs typeface="B Nazanin" pitchFamily="2" charset="-78"/>
                        </a:rPr>
                        <a:t>چوب و نخ</a:t>
                      </a:r>
                      <a:endParaRPr lang="en-US" sz="2800" dirty="0">
                        <a:cs typeface="B Nazanin" pitchFamily="2" charset="-78"/>
                      </a:endParaRPr>
                    </a:p>
                  </a:txBody>
                  <a:tcPr/>
                </a:tc>
                <a:extLst>
                  <a:ext uri="{0D108BD9-81ED-4DB2-BD59-A6C34878D82A}">
                    <a16:rowId xmlns:a16="http://schemas.microsoft.com/office/drawing/2014/main" val="10003"/>
                  </a:ext>
                </a:extLst>
              </a:tr>
              <a:tr h="555610">
                <a:tc>
                  <a:txBody>
                    <a:bodyPr/>
                    <a:lstStyle/>
                    <a:p>
                      <a:pPr algn="ctr" rtl="1"/>
                      <a:endParaRPr lang="en-US" sz="2800">
                        <a:cs typeface="B Nazanin" pitchFamily="2" charset="-78"/>
                      </a:endParaRPr>
                    </a:p>
                  </a:txBody>
                  <a:tcPr/>
                </a:tc>
                <a:tc>
                  <a:txBody>
                    <a:bodyPr/>
                    <a:lstStyle/>
                    <a:p>
                      <a:pPr algn="ctr" rtl="1"/>
                      <a:endParaRPr lang="en-US" sz="2800">
                        <a:cs typeface="B Nazanin" pitchFamily="2" charset="-78"/>
                      </a:endParaRPr>
                    </a:p>
                  </a:txBody>
                  <a:tcPr/>
                </a:tc>
                <a:tc>
                  <a:txBody>
                    <a:bodyPr/>
                    <a:lstStyle/>
                    <a:p>
                      <a:pPr algn="ctr" rtl="1"/>
                      <a:endParaRPr lang="en-US" sz="2800">
                        <a:cs typeface="B Nazanin" pitchFamily="2" charset="-78"/>
                      </a:endParaRPr>
                    </a:p>
                  </a:txBody>
                  <a:tcPr/>
                </a:tc>
                <a:tc>
                  <a:txBody>
                    <a:bodyPr/>
                    <a:lstStyle/>
                    <a:p>
                      <a:pPr algn="ctr" rtl="1"/>
                      <a:endParaRPr lang="en-US" sz="2800" dirty="0">
                        <a:cs typeface="B Nazanin" pitchFamily="2" charset="-78"/>
                      </a:endParaRPr>
                    </a:p>
                  </a:txBody>
                  <a:tcPr/>
                </a:tc>
                <a:tc>
                  <a:txBody>
                    <a:bodyPr/>
                    <a:lstStyle/>
                    <a:p>
                      <a:pPr algn="ctr" rtl="1"/>
                      <a:r>
                        <a:rPr lang="fa-IR" sz="2800" dirty="0" smtClean="0">
                          <a:cs typeface="B Nazanin" pitchFamily="2" charset="-78"/>
                        </a:rPr>
                        <a:t>بستن و گره زدن</a:t>
                      </a:r>
                      <a:endParaRPr lang="en-US" sz="2800" dirty="0">
                        <a:cs typeface="B Nazanin" pitchFamily="2" charset="-78"/>
                      </a:endParaRPr>
                    </a:p>
                  </a:txBody>
                  <a:tcPr/>
                </a:tc>
                <a:tc>
                  <a:txBody>
                    <a:bodyPr/>
                    <a:lstStyle/>
                    <a:p>
                      <a:pPr algn="ctr" rtl="1"/>
                      <a:r>
                        <a:rPr lang="fa-IR" sz="2800" dirty="0" smtClean="0">
                          <a:cs typeface="B Nazanin" pitchFamily="2" charset="-78"/>
                        </a:rPr>
                        <a:t>نخ</a:t>
                      </a:r>
                      <a:endParaRPr lang="en-US" sz="2800" dirty="0">
                        <a:cs typeface="B Nazanin" pitchFamily="2" charset="-78"/>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745063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r" rtl="1">
              <a:spcBef>
                <a:spcPts val="1000"/>
              </a:spcBef>
            </a:pPr>
            <a:r>
              <a:rPr lang="fa-IR" sz="2800" dirty="0">
                <a:solidFill>
                  <a:srgbClr val="008000"/>
                </a:solidFill>
                <a:latin typeface="IRANSans"/>
                <a:ea typeface="+mn-ea"/>
                <a:cs typeface="B Titr" panose="00000700000000000000" pitchFamily="2" charset="-78"/>
              </a:rPr>
              <a:t>صفحه ۱۱ علوم پنجم ابتدایی</a:t>
            </a:r>
            <a:r>
              <a:rPr lang="fa-IR" sz="2800" dirty="0">
                <a:solidFill>
                  <a:srgbClr val="2D2D2D"/>
                </a:solidFill>
                <a:latin typeface="IRANSans"/>
                <a:ea typeface="+mn-ea"/>
                <a:cs typeface="Arial" panose="020B0604020202020204" pitchFamily="34" charset="0"/>
              </a:rPr>
              <a:t/>
            </a:r>
            <a:br>
              <a:rPr lang="fa-IR" sz="2800" dirty="0">
                <a:solidFill>
                  <a:srgbClr val="2D2D2D"/>
                </a:solidFill>
                <a:latin typeface="IRANSans"/>
                <a:ea typeface="+mn-ea"/>
                <a:cs typeface="Arial" panose="020B0604020202020204" pitchFamily="34" charset="0"/>
              </a:rPr>
            </a:br>
            <a:endParaRPr lang="en-US" dirty="0"/>
          </a:p>
        </p:txBody>
      </p:sp>
      <p:sp>
        <p:nvSpPr>
          <p:cNvPr id="3" name="Content Placeholder 2"/>
          <p:cNvSpPr>
            <a:spLocks noGrp="1"/>
          </p:cNvSpPr>
          <p:nvPr>
            <p:ph idx="1"/>
          </p:nvPr>
        </p:nvSpPr>
        <p:spPr/>
        <p:txBody>
          <a:bodyPr/>
          <a:lstStyle/>
          <a:p>
            <a:pPr marL="0" indent="0" algn="r" rtl="1">
              <a:lnSpc>
                <a:spcPct val="200000"/>
              </a:lnSpc>
              <a:buNone/>
            </a:pPr>
            <a:r>
              <a:rPr lang="fa-IR" b="0" i="0" dirty="0" smtClean="0">
                <a:solidFill>
                  <a:srgbClr val="222222"/>
                </a:solidFill>
                <a:effectLst/>
                <a:latin typeface="IRANSans"/>
                <a:cs typeface="B Nazanin" panose="00000400000000000000" pitchFamily="2" charset="-78"/>
              </a:rPr>
              <a:t>پیشنهاد می شود فعالیت صفحه ۱۱ را به عنوان ارزشیابی در نظر بگیرید و برای فعالیت گروه ها سیاهه ارزشیابی را کامل و امتیاز بدهید.برای ارزشیابی می توانید سیب زمینی خام و پخته، خلال شده و نگینی و… ،نان پخته و خمیر یا تصویر آنها را  به کلاس بیاورید و از گروه ها بخواهید که نوع تغییر ایجاد شده را تشخیص دهند</a:t>
            </a:r>
          </a:p>
          <a:p>
            <a:pPr marL="0" indent="0" algn="r" rtl="1">
              <a:buNone/>
            </a:pPr>
            <a:endParaRPr lang="en-US" dirty="0"/>
          </a:p>
        </p:txBody>
      </p:sp>
      <p:pic>
        <p:nvPicPr>
          <p:cNvPr id="4" name="Picture 5" descr="W:\amoozesh.ir\madrese majazi\ahmadpor\panjom\fasle 2\شکل هفت(7).jpg"/>
          <p:cNvPicPr>
            <a:picLocks noChangeAspect="1" noChangeArrowheads="1"/>
          </p:cNvPicPr>
          <p:nvPr/>
        </p:nvPicPr>
        <p:blipFill>
          <a:blip r:embed="rId2"/>
          <a:srcRect/>
          <a:stretch>
            <a:fillRect/>
          </a:stretch>
        </p:blipFill>
        <p:spPr bwMode="auto">
          <a:xfrm>
            <a:off x="3962435" y="4523817"/>
            <a:ext cx="2000250" cy="1438275"/>
          </a:xfrm>
          <a:prstGeom prst="rect">
            <a:avLst/>
          </a:prstGeom>
          <a:noFill/>
        </p:spPr>
      </p:pic>
      <p:pic>
        <p:nvPicPr>
          <p:cNvPr id="5" name="Picture 7" descr="W:\amoozesh.ir\madrese majazi\ahmadpor\panjom\fasle 2\شکل 7.jpg"/>
          <p:cNvPicPr>
            <a:picLocks noChangeAspect="1" noChangeArrowheads="1"/>
          </p:cNvPicPr>
          <p:nvPr/>
        </p:nvPicPr>
        <p:blipFill>
          <a:blip r:embed="rId3"/>
          <a:srcRect/>
          <a:stretch>
            <a:fillRect/>
          </a:stretch>
        </p:blipFill>
        <p:spPr bwMode="auto">
          <a:xfrm>
            <a:off x="1550415" y="4414728"/>
            <a:ext cx="2000250" cy="1438275"/>
          </a:xfrm>
          <a:prstGeom prst="rect">
            <a:avLst/>
          </a:prstGeom>
          <a:noFill/>
        </p:spPr>
      </p:pic>
    </p:spTree>
    <p:extLst>
      <p:ext uri="{BB962C8B-B14F-4D97-AF65-F5344CB8AC3E}">
        <p14:creationId xmlns:p14="http://schemas.microsoft.com/office/powerpoint/2010/main" val="7279651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r" rtl="1">
              <a:spcBef>
                <a:spcPts val="1000"/>
              </a:spcBef>
            </a:pPr>
            <a:r>
              <a:rPr lang="fa-IR" sz="2800" dirty="0">
                <a:solidFill>
                  <a:srgbClr val="008000"/>
                </a:solidFill>
                <a:latin typeface="IRANSans"/>
                <a:ea typeface="+mn-ea"/>
                <a:cs typeface="B Titr" panose="00000700000000000000" pitchFamily="2" charset="-78"/>
              </a:rPr>
              <a:t>صفحه ۱۲ علوم پنجم ابتدایی</a:t>
            </a:r>
            <a:r>
              <a:rPr lang="fa-IR" sz="2800" dirty="0">
                <a:solidFill>
                  <a:srgbClr val="2D2D2D"/>
                </a:solidFill>
                <a:latin typeface="IRANSans"/>
                <a:ea typeface="+mn-ea"/>
                <a:cs typeface="Arial" panose="020B0604020202020204" pitchFamily="34" charset="0"/>
              </a:rPr>
              <a:t/>
            </a:r>
            <a:br>
              <a:rPr lang="fa-IR" sz="2800" dirty="0">
                <a:solidFill>
                  <a:srgbClr val="2D2D2D"/>
                </a:solidFill>
                <a:latin typeface="IRANSans"/>
                <a:ea typeface="+mn-ea"/>
                <a:cs typeface="Arial" panose="020B0604020202020204" pitchFamily="34" charset="0"/>
              </a:rPr>
            </a:br>
            <a:endParaRPr lang="en-US" dirty="0"/>
          </a:p>
        </p:txBody>
      </p:sp>
      <p:sp>
        <p:nvSpPr>
          <p:cNvPr id="3" name="Content Placeholder 2"/>
          <p:cNvSpPr>
            <a:spLocks noGrp="1"/>
          </p:cNvSpPr>
          <p:nvPr>
            <p:ph idx="1"/>
          </p:nvPr>
        </p:nvSpPr>
        <p:spPr/>
        <p:txBody>
          <a:bodyPr/>
          <a:lstStyle/>
          <a:p>
            <a:pPr marL="0" indent="0" algn="r" rtl="1">
              <a:buNone/>
            </a:pPr>
            <a:r>
              <a:rPr lang="fa-IR" b="1" i="0" dirty="0" smtClean="0">
                <a:solidFill>
                  <a:srgbClr val="0000FF"/>
                </a:solidFill>
                <a:effectLst/>
                <a:latin typeface="IRANSans"/>
              </a:rPr>
              <a:t>پاسخ فکر کنید</a:t>
            </a:r>
            <a:r>
              <a:rPr lang="fa-IR" b="0" i="0" dirty="0" smtClean="0">
                <a:solidFill>
                  <a:srgbClr val="222222"/>
                </a:solidFill>
                <a:effectLst/>
                <a:latin typeface="IRANSans"/>
              </a:rPr>
              <a:t/>
            </a:r>
            <a:br>
              <a:rPr lang="fa-IR" b="0" i="0" dirty="0" smtClean="0">
                <a:solidFill>
                  <a:srgbClr val="222222"/>
                </a:solidFill>
                <a:effectLst/>
                <a:latin typeface="IRANSans"/>
              </a:rPr>
            </a:br>
            <a:r>
              <a:rPr lang="fa-IR" b="0" i="0" dirty="0" smtClean="0">
                <a:solidFill>
                  <a:srgbClr val="222222"/>
                </a:solidFill>
                <a:effectLst/>
                <a:latin typeface="IRANSans"/>
              </a:rPr>
              <a:t>چوب کبریت در اثر سوختن، دچار تغییر شیمیایی می شود زیرا به ماده جدیدی تبدیل می شود و رنگ و بوی آن تغییر می کند.</a:t>
            </a:r>
            <a:br>
              <a:rPr lang="fa-IR" b="0" i="0" dirty="0" smtClean="0">
                <a:solidFill>
                  <a:srgbClr val="222222"/>
                </a:solidFill>
                <a:effectLst/>
                <a:latin typeface="IRANSans"/>
              </a:rPr>
            </a:br>
            <a:r>
              <a:rPr lang="fa-IR" b="1" i="0" dirty="0" smtClean="0">
                <a:solidFill>
                  <a:srgbClr val="0000FF"/>
                </a:solidFill>
                <a:effectLst/>
                <a:latin typeface="IRANSans"/>
              </a:rPr>
              <a:t>پاسخ فعالیت</a:t>
            </a:r>
            <a:r>
              <a:rPr lang="fa-IR" b="0" i="0" dirty="0" smtClean="0">
                <a:solidFill>
                  <a:srgbClr val="222222"/>
                </a:solidFill>
                <a:effectLst/>
                <a:latin typeface="IRANSans"/>
              </a:rPr>
              <a:t/>
            </a:r>
            <a:br>
              <a:rPr lang="fa-IR" b="0" i="0" dirty="0" smtClean="0">
                <a:solidFill>
                  <a:srgbClr val="222222"/>
                </a:solidFill>
                <a:effectLst/>
                <a:latin typeface="IRANSans"/>
              </a:rPr>
            </a:br>
            <a:r>
              <a:rPr lang="fa-IR" b="0" i="0" dirty="0" smtClean="0">
                <a:solidFill>
                  <a:srgbClr val="222222"/>
                </a:solidFill>
                <a:effectLst/>
                <a:latin typeface="IRANSans"/>
              </a:rPr>
              <a:t>تغییر فیزیکی :بریدن پارچه، شکستن لیوان، تراشیدن مداد، آرد کردن گندم</a:t>
            </a:r>
            <a:br>
              <a:rPr lang="fa-IR" b="0" i="0" dirty="0" smtClean="0">
                <a:solidFill>
                  <a:srgbClr val="222222"/>
                </a:solidFill>
                <a:effectLst/>
                <a:latin typeface="IRANSans"/>
              </a:rPr>
            </a:br>
            <a:r>
              <a:rPr lang="fa-IR" b="0" i="0" dirty="0" smtClean="0">
                <a:solidFill>
                  <a:srgbClr val="222222"/>
                </a:solidFill>
                <a:effectLst/>
                <a:latin typeface="IRANSans"/>
              </a:rPr>
              <a:t>تغییر شیمیایی: پختن تخم مرغ، تبدیل انگور به سرکه، درست کردن مربا، پوسیدن پارچه، زنگ زدن وسایل آهنی</a:t>
            </a:r>
            <a:endParaRPr lang="fa-IR" b="0" i="0" dirty="0">
              <a:solidFill>
                <a:srgbClr val="222222"/>
              </a:solidFill>
              <a:effectLst/>
              <a:latin typeface="IRANSans"/>
            </a:endParaRPr>
          </a:p>
        </p:txBody>
      </p:sp>
    </p:spTree>
    <p:extLst>
      <p:ext uri="{BB962C8B-B14F-4D97-AF65-F5344CB8AC3E}">
        <p14:creationId xmlns:p14="http://schemas.microsoft.com/office/powerpoint/2010/main" val="33469828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0" i="0" dirty="0" smtClean="0">
                <a:solidFill>
                  <a:srgbClr val="008000"/>
                </a:solidFill>
                <a:effectLst/>
                <a:latin typeface="IRANSans"/>
              </a:rPr>
              <a:t>صفحه ۱۳ علوم پنجم ابتدایی</a:t>
            </a:r>
            <a:r>
              <a:rPr lang="fa-IR" b="0" i="0" dirty="0" smtClean="0">
                <a:solidFill>
                  <a:srgbClr val="2D2D2D"/>
                </a:solidFill>
                <a:effectLst/>
                <a:latin typeface="IRANSans"/>
              </a:rPr>
              <a:t/>
            </a:r>
            <a:br>
              <a:rPr lang="fa-IR" b="0" i="0" dirty="0" smtClean="0">
                <a:solidFill>
                  <a:srgbClr val="2D2D2D"/>
                </a:solidFill>
                <a:effectLst/>
                <a:latin typeface="IRANSans"/>
              </a:rPr>
            </a:br>
            <a:endParaRPr lang="en-US" dirty="0"/>
          </a:p>
        </p:txBody>
      </p:sp>
      <p:sp>
        <p:nvSpPr>
          <p:cNvPr id="3" name="Content Placeholder 2"/>
          <p:cNvSpPr>
            <a:spLocks noGrp="1"/>
          </p:cNvSpPr>
          <p:nvPr>
            <p:ph idx="1"/>
          </p:nvPr>
        </p:nvSpPr>
        <p:spPr/>
        <p:txBody>
          <a:bodyPr>
            <a:normAutofit/>
          </a:bodyPr>
          <a:lstStyle/>
          <a:p>
            <a:pPr marL="0" indent="0" algn="r" rtl="1">
              <a:buNone/>
            </a:pPr>
            <a:r>
              <a:rPr lang="fa-IR" b="0" i="0" dirty="0" smtClean="0">
                <a:solidFill>
                  <a:srgbClr val="222222"/>
                </a:solidFill>
                <a:effectLst/>
                <a:latin typeface="IRANSans"/>
              </a:rPr>
              <a:t>برای انجام این فعالیت بهتر است از یک هفته پیش اقدام کنید.</a:t>
            </a:r>
            <a:br>
              <a:rPr lang="fa-IR" b="0" i="0" dirty="0" smtClean="0">
                <a:solidFill>
                  <a:srgbClr val="222222"/>
                </a:solidFill>
                <a:effectLst/>
                <a:latin typeface="IRANSans"/>
              </a:rPr>
            </a:br>
            <a:r>
              <a:rPr lang="fa-IR" b="0" i="0" dirty="0" smtClean="0">
                <a:solidFill>
                  <a:srgbClr val="222222"/>
                </a:solidFill>
                <a:effectLst/>
                <a:latin typeface="IRANSans"/>
              </a:rPr>
              <a:t>از دانش آموزان بخواهید فعالیت را در منزل انجام دهند و بطری را بدون بازکردن در آن به کلاس بیاورند.</a:t>
            </a:r>
            <a:br>
              <a:rPr lang="fa-IR" b="0" i="0" dirty="0" smtClean="0">
                <a:solidFill>
                  <a:srgbClr val="222222"/>
                </a:solidFill>
                <a:effectLst/>
                <a:latin typeface="IRANSans"/>
              </a:rPr>
            </a:br>
            <a:r>
              <a:rPr lang="fa-IR" b="0" i="0" dirty="0" smtClean="0">
                <a:solidFill>
                  <a:srgbClr val="222222"/>
                </a:solidFill>
                <a:effectLst/>
                <a:latin typeface="IRANSans"/>
              </a:rPr>
              <a:t>سپس گروه ها کار خود را توضیح دهند و در بطری را باز کنند و مشاهدات خود را بیان کنند.</a:t>
            </a:r>
            <a:br>
              <a:rPr lang="fa-IR" b="0" i="0" dirty="0" smtClean="0">
                <a:solidFill>
                  <a:srgbClr val="222222"/>
                </a:solidFill>
                <a:effectLst/>
                <a:latin typeface="IRANSans"/>
              </a:rPr>
            </a:br>
            <a:r>
              <a:rPr lang="fa-IR" b="0" i="0" dirty="0" smtClean="0">
                <a:solidFill>
                  <a:srgbClr val="222222"/>
                </a:solidFill>
                <a:effectLst/>
                <a:latin typeface="IRANSans"/>
              </a:rPr>
              <a:t>تبدیل ماست به دوغ ترش شده یک تغییر شیمیایی است.</a:t>
            </a:r>
            <a:br>
              <a:rPr lang="fa-IR" b="0" i="0" dirty="0" smtClean="0">
                <a:solidFill>
                  <a:srgbClr val="222222"/>
                </a:solidFill>
                <a:effectLst/>
                <a:latin typeface="IRANSans"/>
              </a:rPr>
            </a:br>
            <a:r>
              <a:rPr lang="fa-IR" b="0" i="0" dirty="0" smtClean="0">
                <a:solidFill>
                  <a:srgbClr val="222222"/>
                </a:solidFill>
                <a:effectLst/>
                <a:latin typeface="IRANSans"/>
              </a:rPr>
              <a:t>درباره «گفت وگو »بهتر است تصویرها یا فیلم هایی درباره تغییرات شیمیایی چند ماده به کلاس بیاورید</a:t>
            </a:r>
            <a:br>
              <a:rPr lang="fa-IR" b="0" i="0" dirty="0" smtClean="0">
                <a:solidFill>
                  <a:srgbClr val="222222"/>
                </a:solidFill>
                <a:effectLst/>
                <a:latin typeface="IRANSans"/>
              </a:rPr>
            </a:br>
            <a:r>
              <a:rPr lang="fa-IR" b="0" i="0" dirty="0" smtClean="0">
                <a:solidFill>
                  <a:srgbClr val="222222"/>
                </a:solidFill>
                <a:effectLst/>
                <a:latin typeface="IRANSans"/>
              </a:rPr>
              <a:t>و  به دانش آموزان نشان داده و از آنها بخواهید درباره سرعت تغییرات گفت وگو کنند.</a:t>
            </a:r>
            <a:br>
              <a:rPr lang="fa-IR" b="0" i="0" dirty="0" smtClean="0">
                <a:solidFill>
                  <a:srgbClr val="222222"/>
                </a:solidFill>
                <a:effectLst/>
                <a:latin typeface="IRANSans"/>
              </a:rPr>
            </a:br>
            <a:r>
              <a:rPr lang="fa-IR" b="0" i="0" dirty="0" smtClean="0">
                <a:solidFill>
                  <a:srgbClr val="222222"/>
                </a:solidFill>
                <a:effectLst/>
                <a:latin typeface="IRANSans"/>
              </a:rPr>
              <a:t>سپس تغییرات را در دو گروه تند و کند دسته بندی کنند. ممکن است آنها در این تغییرات به تغییرات خیلی کند یا خیلی تند هم اشاره کنند.</a:t>
            </a:r>
          </a:p>
          <a:p>
            <a:pPr marL="0" indent="0" algn="r" rtl="1">
              <a:buNone/>
            </a:pPr>
            <a:endParaRPr lang="en-US" dirty="0"/>
          </a:p>
        </p:txBody>
      </p:sp>
    </p:spTree>
    <p:extLst>
      <p:ext uri="{BB962C8B-B14F-4D97-AF65-F5344CB8AC3E}">
        <p14:creationId xmlns:p14="http://schemas.microsoft.com/office/powerpoint/2010/main" val="42320498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r" rtl="1">
              <a:spcBef>
                <a:spcPts val="1000"/>
              </a:spcBef>
            </a:pPr>
            <a:r>
              <a:rPr lang="fa-IR" sz="2800" dirty="0">
                <a:solidFill>
                  <a:srgbClr val="008000"/>
                </a:solidFill>
                <a:latin typeface="IRANSans"/>
                <a:ea typeface="+mn-ea"/>
                <a:cs typeface="B Titr" panose="00000700000000000000" pitchFamily="2" charset="-78"/>
              </a:rPr>
              <a:t>صفحه ۱۴،۱۵ و ۱۶ علوم پنجم ابتدایی</a:t>
            </a:r>
            <a:r>
              <a:rPr lang="fa-IR" sz="2800" dirty="0">
                <a:solidFill>
                  <a:srgbClr val="2D2D2D"/>
                </a:solidFill>
                <a:latin typeface="IRANSans"/>
                <a:ea typeface="+mn-ea"/>
                <a:cs typeface="Arial" panose="020B0604020202020204" pitchFamily="34" charset="0"/>
              </a:rPr>
              <a:t/>
            </a:r>
            <a:br>
              <a:rPr lang="fa-IR" sz="2800" dirty="0">
                <a:solidFill>
                  <a:srgbClr val="2D2D2D"/>
                </a:solidFill>
                <a:latin typeface="IRANSans"/>
                <a:ea typeface="+mn-ea"/>
                <a:cs typeface="Arial" panose="020B0604020202020204" pitchFamily="34" charset="0"/>
              </a:rPr>
            </a:br>
            <a:endParaRPr lang="en-US" dirty="0"/>
          </a:p>
        </p:txBody>
      </p:sp>
      <p:sp>
        <p:nvSpPr>
          <p:cNvPr id="3" name="Content Placeholder 2"/>
          <p:cNvSpPr>
            <a:spLocks noGrp="1"/>
          </p:cNvSpPr>
          <p:nvPr>
            <p:ph idx="1"/>
          </p:nvPr>
        </p:nvSpPr>
        <p:spPr/>
        <p:txBody>
          <a:bodyPr/>
          <a:lstStyle/>
          <a:p>
            <a:pPr marL="0" indent="0" algn="r">
              <a:buNone/>
            </a:pPr>
            <a:r>
              <a:rPr lang="fa-IR" b="0" i="0" dirty="0" smtClean="0">
                <a:solidFill>
                  <a:srgbClr val="008000"/>
                </a:solidFill>
                <a:effectLst/>
                <a:latin typeface="IRANSans"/>
              </a:rPr>
              <a:t> </a:t>
            </a:r>
            <a:r>
              <a:rPr lang="fa-IR" b="1" i="0" dirty="0" smtClean="0">
                <a:solidFill>
                  <a:srgbClr val="0000FF"/>
                </a:solidFill>
                <a:effectLst/>
                <a:latin typeface="IRANSans"/>
              </a:rPr>
              <a:t>گفت وگو:</a:t>
            </a:r>
            <a:r>
              <a:rPr lang="fa-IR" b="0" i="0" dirty="0" smtClean="0">
                <a:solidFill>
                  <a:srgbClr val="222222"/>
                </a:solidFill>
                <a:effectLst/>
                <a:latin typeface="IRANSans"/>
              </a:rPr>
              <a:t> تغییر رنگ برگ درختان و تغییر مواد در اثر تغییر فصل و رسیدن میوه ها جز تغییرهایی است که انسان در آنها دخالت ندارد.</a:t>
            </a:r>
            <a:br>
              <a:rPr lang="fa-IR" b="0" i="0" dirty="0" smtClean="0">
                <a:solidFill>
                  <a:srgbClr val="222222"/>
                </a:solidFill>
                <a:effectLst/>
                <a:latin typeface="IRANSans"/>
              </a:rPr>
            </a:br>
            <a:r>
              <a:rPr lang="fa-IR" b="0" i="0" dirty="0" smtClean="0">
                <a:solidFill>
                  <a:srgbClr val="222222"/>
                </a:solidFill>
                <a:effectLst/>
                <a:latin typeface="IRANSans"/>
              </a:rPr>
              <a:t>اما تغییراتی مانند کنده کاری روی سنگ ها، کندن زمین و صاف کردن آن با دخالت انسان انجام می شود.</a:t>
            </a:r>
          </a:p>
          <a:p>
            <a:pPr marL="0" indent="0" algn="r">
              <a:buNone/>
            </a:pPr>
            <a:endParaRPr lang="en-US" dirty="0"/>
          </a:p>
        </p:txBody>
      </p:sp>
      <p:pic>
        <p:nvPicPr>
          <p:cNvPr id="4" name="Picture 3" descr="W:\amoozesh.ir\madrese majazi\ahmadpor\panjom\fasle 2\شکل نه.jpg"/>
          <p:cNvPicPr>
            <a:picLocks noChangeAspect="1" noChangeArrowheads="1"/>
          </p:cNvPicPr>
          <p:nvPr/>
        </p:nvPicPr>
        <p:blipFill>
          <a:blip r:embed="rId2"/>
          <a:srcRect/>
          <a:stretch>
            <a:fillRect/>
          </a:stretch>
        </p:blipFill>
        <p:spPr bwMode="auto">
          <a:xfrm>
            <a:off x="5247830" y="3986941"/>
            <a:ext cx="2739092" cy="1969538"/>
          </a:xfrm>
          <a:prstGeom prst="rect">
            <a:avLst/>
          </a:prstGeom>
          <a:noFill/>
        </p:spPr>
      </p:pic>
      <p:pic>
        <p:nvPicPr>
          <p:cNvPr id="5" name="Picture 4" descr="W:\amoozesh.ir\madrese majazi\ahmadpor\panjom\fasle 2\شکل 9.jpg"/>
          <p:cNvPicPr>
            <a:picLocks noChangeAspect="1" noChangeArrowheads="1"/>
          </p:cNvPicPr>
          <p:nvPr/>
        </p:nvPicPr>
        <p:blipFill>
          <a:blip r:embed="rId3"/>
          <a:srcRect/>
          <a:stretch>
            <a:fillRect/>
          </a:stretch>
        </p:blipFill>
        <p:spPr bwMode="auto">
          <a:xfrm>
            <a:off x="2279673" y="4060007"/>
            <a:ext cx="2730966" cy="1963695"/>
          </a:xfrm>
          <a:prstGeom prst="rect">
            <a:avLst/>
          </a:prstGeom>
          <a:noFill/>
        </p:spPr>
      </p:pic>
    </p:spTree>
    <p:extLst>
      <p:ext uri="{BB962C8B-B14F-4D97-AF65-F5344CB8AC3E}">
        <p14:creationId xmlns:p14="http://schemas.microsoft.com/office/powerpoint/2010/main" val="21877617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بعد از پایان این درس ارزشیابی کنید</a:t>
            </a:r>
            <a:endParaRPr lang="en-US" dirty="0"/>
          </a:p>
        </p:txBody>
      </p:sp>
      <p:sp>
        <p:nvSpPr>
          <p:cNvPr id="3" name="Content Placeholder 2"/>
          <p:cNvSpPr>
            <a:spLocks noGrp="1"/>
          </p:cNvSpPr>
          <p:nvPr>
            <p:ph idx="1"/>
          </p:nvPr>
        </p:nvSpPr>
        <p:spPr/>
        <p:txBody>
          <a:bodyPr/>
          <a:lstStyle/>
          <a:p>
            <a:pPr marL="0" indent="0" algn="r" rtl="1">
              <a:lnSpc>
                <a:spcPct val="200000"/>
              </a:lnSpc>
              <a:buNone/>
            </a:pPr>
            <a:r>
              <a:rPr lang="fa-IR" dirty="0" smtClean="0"/>
              <a:t>یک نمونه ارزشیابی از درس دوم بصورت 4گزینه ای</a:t>
            </a:r>
          </a:p>
          <a:p>
            <a:pPr marL="0" indent="0" algn="r" rtl="1">
              <a:lnSpc>
                <a:spcPct val="200000"/>
              </a:lnSpc>
              <a:buNone/>
            </a:pPr>
            <a:r>
              <a:rPr lang="fa-IR" dirty="0" smtClean="0"/>
              <a:t>اگر اکثر دانش اموزان به سوال های طرح شده جواب درست دادند درجلسات بعدی درس سوم را تدریس کنید در غیر این صورت باید دوباره این درس را مرور کرده وتمرین کنید</a:t>
            </a:r>
          </a:p>
          <a:p>
            <a:pPr marL="0" indent="0" algn="r" rtl="1">
              <a:lnSpc>
                <a:spcPct val="200000"/>
              </a:lnSpc>
              <a:buNone/>
            </a:pPr>
            <a:endParaRPr lang="en-US" dirty="0"/>
          </a:p>
        </p:txBody>
      </p:sp>
    </p:spTree>
    <p:extLst>
      <p:ext uri="{BB962C8B-B14F-4D97-AF65-F5344CB8AC3E}">
        <p14:creationId xmlns:p14="http://schemas.microsoft.com/office/powerpoint/2010/main" val="12129157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rgbClr val="FF0000"/>
                </a:solidFill>
              </a:rPr>
              <a:t>آزمون</a:t>
            </a:r>
            <a:endParaRPr lang="en-US" dirty="0">
              <a:solidFill>
                <a:srgbClr val="FF0000"/>
              </a:solidFill>
            </a:endParaRPr>
          </a:p>
        </p:txBody>
      </p:sp>
      <p:sp>
        <p:nvSpPr>
          <p:cNvPr id="3" name="Content Placeholder 2"/>
          <p:cNvSpPr>
            <a:spLocks noGrp="1"/>
          </p:cNvSpPr>
          <p:nvPr>
            <p:ph idx="1"/>
          </p:nvPr>
        </p:nvSpPr>
        <p:spPr/>
        <p:txBody>
          <a:bodyPr>
            <a:normAutofit/>
          </a:bodyPr>
          <a:lstStyle/>
          <a:p>
            <a:pPr lvl="0" algn="r" rtl="1">
              <a:lnSpc>
                <a:spcPct val="150000"/>
              </a:lnSpc>
              <a:buNone/>
              <a:defRPr/>
            </a:pPr>
            <a:r>
              <a:rPr lang="fa-IR" sz="1900" b="1" dirty="0">
                <a:solidFill>
                  <a:prstClr val="black"/>
                </a:solidFill>
                <a:cs typeface="B Nazanin" panose="00000400000000000000" pitchFamily="2" charset="-78"/>
              </a:rPr>
              <a:t>1)تغییرات فیزیکی مطمئنا ..............................ماده تغییر نمی </a:t>
            </a:r>
            <a:r>
              <a:rPr lang="fa-IR" sz="1900" b="1" dirty="0" smtClean="0">
                <a:solidFill>
                  <a:prstClr val="black"/>
                </a:solidFill>
                <a:cs typeface="B Nazanin" panose="00000400000000000000" pitchFamily="2" charset="-78"/>
              </a:rPr>
              <a:t>کند</a:t>
            </a:r>
            <a:endParaRPr lang="fa-IR" sz="1900" b="1" dirty="0">
              <a:solidFill>
                <a:prstClr val="black"/>
              </a:solidFill>
              <a:cs typeface="B Nazanin" panose="00000400000000000000" pitchFamily="2" charset="-78"/>
            </a:endParaRPr>
          </a:p>
          <a:p>
            <a:pPr lvl="0" algn="r" rtl="1">
              <a:lnSpc>
                <a:spcPct val="150000"/>
              </a:lnSpc>
              <a:buNone/>
              <a:defRPr/>
            </a:pPr>
            <a:r>
              <a:rPr lang="fa-IR" sz="1900" b="1" dirty="0">
                <a:solidFill>
                  <a:prstClr val="black"/>
                </a:solidFill>
                <a:cs typeface="B Nazanin" panose="00000400000000000000" pitchFamily="2" charset="-78"/>
              </a:rPr>
              <a:t>1)شکل                 2)نوع ذرات تشکیل دهنده          3)اندازه             4)حالت </a:t>
            </a:r>
            <a:r>
              <a:rPr lang="fa-IR" sz="1900" b="1" dirty="0" smtClean="0">
                <a:solidFill>
                  <a:prstClr val="black"/>
                </a:solidFill>
                <a:cs typeface="B Nazanin" panose="00000400000000000000" pitchFamily="2" charset="-78"/>
              </a:rPr>
              <a:t>فیزیکی</a:t>
            </a:r>
          </a:p>
          <a:p>
            <a:pPr lvl="0" algn="r" rtl="1">
              <a:lnSpc>
                <a:spcPct val="150000"/>
              </a:lnSpc>
              <a:buNone/>
              <a:defRPr/>
            </a:pPr>
            <a:r>
              <a:rPr lang="fa-IR" sz="1900" b="1" dirty="0" smtClean="0">
                <a:solidFill>
                  <a:prstClr val="black"/>
                </a:solidFill>
                <a:cs typeface="B Nazanin" panose="00000400000000000000" pitchFamily="2" charset="-78"/>
              </a:rPr>
              <a:t>2)مقداری </a:t>
            </a:r>
            <a:r>
              <a:rPr lang="fa-IR" sz="1900" b="1" dirty="0">
                <a:solidFill>
                  <a:prstClr val="black"/>
                </a:solidFill>
                <a:cs typeface="B Nazanin" panose="00000400000000000000" pitchFamily="2" charset="-78"/>
              </a:rPr>
              <a:t>آب درون یک ظرف قرار داردآن را حرارت می دهیم کمی از آن تجزیه شده و مقدار آب درون ظرف کم می شود </a:t>
            </a:r>
            <a:r>
              <a:rPr lang="fa-IR" sz="1900" b="1" dirty="0" smtClean="0">
                <a:solidFill>
                  <a:prstClr val="black"/>
                </a:solidFill>
                <a:cs typeface="B Nazanin" panose="00000400000000000000" pitchFamily="2" charset="-78"/>
              </a:rPr>
              <a:t>این تغییر</a:t>
            </a:r>
          </a:p>
          <a:p>
            <a:pPr lvl="0" algn="r" rtl="1">
              <a:lnSpc>
                <a:spcPct val="150000"/>
              </a:lnSpc>
              <a:buNone/>
              <a:defRPr/>
            </a:pPr>
            <a:r>
              <a:rPr lang="fa-IR" sz="1900" b="1" dirty="0" smtClean="0">
                <a:solidFill>
                  <a:prstClr val="black"/>
                </a:solidFill>
                <a:cs typeface="B Nazanin" panose="00000400000000000000" pitchFamily="2" charset="-78"/>
              </a:rPr>
              <a:t>1)فیزیکی نیست زیرا جنس آب و بخار آن با هم متفاوت است</a:t>
            </a:r>
          </a:p>
          <a:p>
            <a:pPr lvl="0" algn="r" rtl="1">
              <a:lnSpc>
                <a:spcPct val="150000"/>
              </a:lnSpc>
              <a:buNone/>
              <a:defRPr/>
            </a:pPr>
            <a:r>
              <a:rPr lang="fa-IR" sz="1900" b="1" dirty="0">
                <a:solidFill>
                  <a:prstClr val="black"/>
                </a:solidFill>
                <a:cs typeface="B Nazanin" panose="00000400000000000000" pitchFamily="2" charset="-78"/>
              </a:rPr>
              <a:t>2</a:t>
            </a:r>
            <a:r>
              <a:rPr lang="fa-IR" sz="1900" b="1" dirty="0" smtClean="0">
                <a:solidFill>
                  <a:prstClr val="black"/>
                </a:solidFill>
                <a:cs typeface="B Nazanin" panose="00000400000000000000" pitchFamily="2" charset="-78"/>
              </a:rPr>
              <a:t>)فیزیکی </a:t>
            </a:r>
            <a:r>
              <a:rPr lang="fa-IR" sz="1900" b="1" dirty="0">
                <a:solidFill>
                  <a:prstClr val="black"/>
                </a:solidFill>
                <a:cs typeface="B Nazanin" panose="00000400000000000000" pitchFamily="2" charset="-78"/>
              </a:rPr>
              <a:t>نیست زیرا مقدار ماده تغییر کرده است</a:t>
            </a:r>
          </a:p>
          <a:p>
            <a:pPr lvl="0" algn="r" rtl="1">
              <a:lnSpc>
                <a:spcPct val="150000"/>
              </a:lnSpc>
              <a:buNone/>
              <a:defRPr/>
            </a:pPr>
            <a:r>
              <a:rPr lang="fa-IR" sz="1900" b="1" dirty="0">
                <a:solidFill>
                  <a:prstClr val="black"/>
                </a:solidFill>
                <a:cs typeface="B Nazanin" panose="00000400000000000000" pitchFamily="2" charset="-78"/>
              </a:rPr>
              <a:t>3)فیزیکی است زیرا شکل و اندازه ماده تغییر نکرده است</a:t>
            </a:r>
          </a:p>
          <a:p>
            <a:pPr lvl="0" algn="r" rtl="1">
              <a:lnSpc>
                <a:spcPct val="150000"/>
              </a:lnSpc>
              <a:buNone/>
              <a:defRPr/>
            </a:pPr>
            <a:r>
              <a:rPr lang="fa-IR" sz="1900" b="1" dirty="0">
                <a:solidFill>
                  <a:prstClr val="black"/>
                </a:solidFill>
                <a:cs typeface="B Nazanin" panose="00000400000000000000" pitchFamily="2" charset="-78"/>
              </a:rPr>
              <a:t>4)فیزیکی است زیرا جنس ماده عوض نشده است </a:t>
            </a:r>
            <a:endParaRPr lang="fa-IR" sz="1900" b="1" dirty="0" smtClean="0">
              <a:solidFill>
                <a:prstClr val="black"/>
              </a:solidFill>
              <a:cs typeface="B Nazanin" panose="00000400000000000000" pitchFamily="2" charset="-78"/>
            </a:endParaRPr>
          </a:p>
          <a:p>
            <a:pPr lvl="0" algn="r" rtl="1">
              <a:lnSpc>
                <a:spcPct val="150000"/>
              </a:lnSpc>
              <a:buNone/>
              <a:defRPr/>
            </a:pPr>
            <a:endParaRPr lang="fa-IR" sz="1900" b="1" dirty="0">
              <a:solidFill>
                <a:prstClr val="black"/>
              </a:solidFill>
              <a:cs typeface="B Nazanin" panose="00000400000000000000" pitchFamily="2" charset="-78"/>
            </a:endParaRPr>
          </a:p>
          <a:p>
            <a:pPr lvl="0" algn="r" rtl="1">
              <a:lnSpc>
                <a:spcPct val="100000"/>
              </a:lnSpc>
              <a:buNone/>
              <a:defRPr/>
            </a:pPr>
            <a:endParaRPr lang="fa-IR" sz="1400" b="1" dirty="0">
              <a:solidFill>
                <a:prstClr val="black"/>
              </a:solidFill>
              <a:cs typeface="B Nazanin" panose="00000400000000000000" pitchFamily="2" charset="-78"/>
            </a:endParaRPr>
          </a:p>
          <a:p>
            <a:pPr>
              <a:lnSpc>
                <a:spcPct val="100000"/>
              </a:lnSpc>
            </a:pPr>
            <a:endParaRPr lang="en-US" sz="1400" dirty="0"/>
          </a:p>
        </p:txBody>
      </p:sp>
    </p:spTree>
    <p:extLst>
      <p:ext uri="{BB962C8B-B14F-4D97-AF65-F5344CB8AC3E}">
        <p14:creationId xmlns:p14="http://schemas.microsoft.com/office/powerpoint/2010/main" val="8083372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588" y="1639789"/>
            <a:ext cx="11627224" cy="1976182"/>
          </a:xfrm>
          <a:prstGeom prst="rect">
            <a:avLst/>
          </a:prstGeom>
        </p:spPr>
        <p:txBody>
          <a:bodyPr wrap="square">
            <a:spAutoFit/>
          </a:bodyPr>
          <a:lstStyle/>
          <a:p>
            <a:pPr marL="228600" lvl="0" indent="-228600" algn="r" rtl="1">
              <a:lnSpc>
                <a:spcPct val="150000"/>
              </a:lnSpc>
              <a:spcBef>
                <a:spcPts val="1000"/>
              </a:spcBef>
              <a:defRPr/>
            </a:pPr>
            <a:r>
              <a:rPr lang="fa-IR" b="1" dirty="0" smtClean="0">
                <a:cs typeface="B Nazanin" panose="00000400000000000000" pitchFamily="2" charset="-78"/>
              </a:rPr>
              <a:t>3)مادر بزرگ زهرا برای تهیه ی نان به شیوه سنتی (1) ابتدا گندم ها را آسیاب کرد و (2) سپس خمیر درست کرد و منتظر شد تا خمیر پف کرد(3)در تنور خانه خود نان پخت .در کدام مرحله تهیه نان تغییر فیزیکی رخ داده است؟</a:t>
            </a:r>
          </a:p>
          <a:p>
            <a:pPr marL="228600" lvl="0" indent="-228600" algn="r" rtl="1">
              <a:lnSpc>
                <a:spcPct val="150000"/>
              </a:lnSpc>
              <a:spcBef>
                <a:spcPts val="1000"/>
              </a:spcBef>
              <a:defRPr/>
            </a:pPr>
            <a:r>
              <a:rPr lang="fa-IR" b="1" dirty="0" smtClean="0">
                <a:cs typeface="B Nazanin" panose="00000400000000000000" pitchFamily="2" charset="-78"/>
              </a:rPr>
              <a:t>1)1و2                                       2)فقط 1                   3)2و3                        4)فقط 3</a:t>
            </a:r>
          </a:p>
          <a:p>
            <a:pPr marL="228600" lvl="0" indent="-228600" algn="r" rtl="1">
              <a:lnSpc>
                <a:spcPct val="150000"/>
              </a:lnSpc>
              <a:spcBef>
                <a:spcPts val="1000"/>
              </a:spcBef>
              <a:defRPr/>
            </a:pPr>
            <a:endParaRPr lang="fa-IR" b="1" dirty="0"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a:solidFill>
                  <a:srgbClr val="FF0000"/>
                </a:solidFill>
                <a:cs typeface="B Titr" panose="00000700000000000000" pitchFamily="2" charset="-78"/>
              </a:rPr>
              <a:t>موضوع این جلسه :نمونه تدریس </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p:txBody>
          <a:bodyPr/>
          <a:lstStyle/>
          <a:p>
            <a:pPr marL="0" indent="0" algn="ctr" rtl="1">
              <a:buNone/>
            </a:pPr>
            <a:endParaRPr lang="fa-IR" dirty="0" smtClean="0">
              <a:cs typeface="B Titr" panose="00000700000000000000" pitchFamily="2" charset="-78"/>
            </a:endParaRPr>
          </a:p>
          <a:p>
            <a:pPr marL="0" indent="0" algn="ctr" rtl="1">
              <a:buNone/>
            </a:pPr>
            <a:r>
              <a:rPr lang="fa-IR" dirty="0" smtClean="0">
                <a:cs typeface="B Titr" panose="00000700000000000000" pitchFamily="2" charset="-78"/>
              </a:rPr>
              <a:t>نام </a:t>
            </a:r>
            <a:r>
              <a:rPr lang="fa-IR" dirty="0">
                <a:cs typeface="B Titr" panose="00000700000000000000" pitchFamily="2" charset="-78"/>
              </a:rPr>
              <a:t>درس : علوم تجربی</a:t>
            </a:r>
          </a:p>
          <a:p>
            <a:pPr marL="0" indent="0" algn="ctr" rtl="1">
              <a:buNone/>
            </a:pPr>
            <a:r>
              <a:rPr lang="fa-IR" dirty="0">
                <a:cs typeface="B Titr" panose="00000700000000000000" pitchFamily="2" charset="-78"/>
              </a:rPr>
              <a:t>پایه :پنجم ابتدایی</a:t>
            </a:r>
          </a:p>
          <a:p>
            <a:pPr marL="0" indent="0" algn="ctr" rtl="1">
              <a:buNone/>
            </a:pPr>
            <a:r>
              <a:rPr lang="fa-IR" dirty="0">
                <a:cs typeface="B Titr" panose="00000700000000000000" pitchFamily="2" charset="-78"/>
              </a:rPr>
              <a:t>درس دوم :ماده تغییر می کند</a:t>
            </a:r>
          </a:p>
          <a:p>
            <a:endParaRPr lang="en-US" dirty="0"/>
          </a:p>
        </p:txBody>
      </p:sp>
    </p:spTree>
    <p:extLst>
      <p:ext uri="{BB962C8B-B14F-4D97-AF65-F5344CB8AC3E}">
        <p14:creationId xmlns:p14="http://schemas.microsoft.com/office/powerpoint/2010/main" val="23899833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588" y="1639789"/>
            <a:ext cx="11627224" cy="1384995"/>
          </a:xfrm>
          <a:prstGeom prst="rect">
            <a:avLst/>
          </a:prstGeom>
        </p:spPr>
        <p:txBody>
          <a:bodyPr wrap="square">
            <a:spAutoFit/>
          </a:bodyPr>
          <a:lstStyle/>
          <a:p>
            <a:pPr marL="228600" lvl="0" indent="-228600" algn="r" rtl="1">
              <a:lnSpc>
                <a:spcPct val="150000"/>
              </a:lnSpc>
              <a:spcBef>
                <a:spcPts val="1000"/>
              </a:spcBef>
              <a:defRPr/>
            </a:pPr>
            <a:r>
              <a:rPr lang="fa-IR" sz="2800" b="1" dirty="0" smtClean="0">
                <a:cs typeface="B Nazanin" panose="00000400000000000000" pitchFamily="2" charset="-78"/>
              </a:rPr>
              <a:t>4) ذرات سازنده سه،ماده مختلف را به شکل های (              و              و            )در نظر می گیریم با توجه به طرح زیر به دو سوال 5و6 پاسخ دهید</a:t>
            </a:r>
          </a:p>
        </p:txBody>
      </p:sp>
      <p:sp>
        <p:nvSpPr>
          <p:cNvPr id="3" name="Isosceles Triangle 2"/>
          <p:cNvSpPr/>
          <p:nvPr/>
        </p:nvSpPr>
        <p:spPr>
          <a:xfrm>
            <a:off x="5127812" y="1694329"/>
            <a:ext cx="555812" cy="493059"/>
          </a:xfrm>
          <a:prstGeom prst="triangl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 name="Oval 3"/>
          <p:cNvSpPr/>
          <p:nvPr/>
        </p:nvSpPr>
        <p:spPr>
          <a:xfrm>
            <a:off x="3926542" y="1783977"/>
            <a:ext cx="546847" cy="54684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 name="Rectangle 4"/>
          <p:cNvSpPr/>
          <p:nvPr/>
        </p:nvSpPr>
        <p:spPr>
          <a:xfrm>
            <a:off x="2671484" y="1837765"/>
            <a:ext cx="681318" cy="41237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 name="Rectangle 5"/>
          <p:cNvSpPr/>
          <p:nvPr/>
        </p:nvSpPr>
        <p:spPr>
          <a:xfrm>
            <a:off x="753036" y="3137647"/>
            <a:ext cx="1434352" cy="1452281"/>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335740" y="3230991"/>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8" name="Rectangle 7"/>
          <p:cNvSpPr/>
          <p:nvPr/>
        </p:nvSpPr>
        <p:spPr>
          <a:xfrm>
            <a:off x="860611" y="3222028"/>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9" name="Rectangle 8"/>
          <p:cNvSpPr/>
          <p:nvPr/>
        </p:nvSpPr>
        <p:spPr>
          <a:xfrm>
            <a:off x="1819836" y="3230990"/>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0" name="Rectangle 9"/>
          <p:cNvSpPr/>
          <p:nvPr/>
        </p:nvSpPr>
        <p:spPr>
          <a:xfrm>
            <a:off x="1344705" y="3750944"/>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1" name="Rectangle 10"/>
          <p:cNvSpPr/>
          <p:nvPr/>
        </p:nvSpPr>
        <p:spPr>
          <a:xfrm>
            <a:off x="860611" y="3733016"/>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2" name="Rectangle 11"/>
          <p:cNvSpPr/>
          <p:nvPr/>
        </p:nvSpPr>
        <p:spPr>
          <a:xfrm>
            <a:off x="1846731" y="3750943"/>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3" name="Rectangle 12"/>
          <p:cNvSpPr/>
          <p:nvPr/>
        </p:nvSpPr>
        <p:spPr>
          <a:xfrm>
            <a:off x="1353670" y="4252967"/>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4" name="Rectangle 13"/>
          <p:cNvSpPr/>
          <p:nvPr/>
        </p:nvSpPr>
        <p:spPr>
          <a:xfrm>
            <a:off x="860611" y="4244004"/>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5" name="Rectangle 14"/>
          <p:cNvSpPr/>
          <p:nvPr/>
        </p:nvSpPr>
        <p:spPr>
          <a:xfrm>
            <a:off x="1855696" y="4261931"/>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6" name="Rectangle 15"/>
          <p:cNvSpPr/>
          <p:nvPr/>
        </p:nvSpPr>
        <p:spPr>
          <a:xfrm>
            <a:off x="3388659" y="3155576"/>
            <a:ext cx="1461246" cy="1452281"/>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971363" y="3248920"/>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8" name="Rectangle 17"/>
          <p:cNvSpPr/>
          <p:nvPr/>
        </p:nvSpPr>
        <p:spPr>
          <a:xfrm>
            <a:off x="3496234" y="3239957"/>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9" name="Rectangle 18"/>
          <p:cNvSpPr/>
          <p:nvPr/>
        </p:nvSpPr>
        <p:spPr>
          <a:xfrm>
            <a:off x="4455459" y="3248919"/>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0" name="Rectangle 19"/>
          <p:cNvSpPr/>
          <p:nvPr/>
        </p:nvSpPr>
        <p:spPr>
          <a:xfrm>
            <a:off x="3980328" y="3768873"/>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1" name="Rectangle 20"/>
          <p:cNvSpPr/>
          <p:nvPr/>
        </p:nvSpPr>
        <p:spPr>
          <a:xfrm>
            <a:off x="3496234" y="3750945"/>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2" name="Rectangle 21"/>
          <p:cNvSpPr/>
          <p:nvPr/>
        </p:nvSpPr>
        <p:spPr>
          <a:xfrm>
            <a:off x="4482354" y="3768872"/>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3" name="Rectangle 22"/>
          <p:cNvSpPr/>
          <p:nvPr/>
        </p:nvSpPr>
        <p:spPr>
          <a:xfrm>
            <a:off x="3989293" y="4270896"/>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4" name="Rectangle 23"/>
          <p:cNvSpPr/>
          <p:nvPr/>
        </p:nvSpPr>
        <p:spPr>
          <a:xfrm>
            <a:off x="3496234" y="4261933"/>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5" name="Rectangle 24"/>
          <p:cNvSpPr/>
          <p:nvPr/>
        </p:nvSpPr>
        <p:spPr>
          <a:xfrm>
            <a:off x="4491319" y="4279860"/>
            <a:ext cx="256278" cy="25627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6" name="Rectangle 25"/>
          <p:cNvSpPr/>
          <p:nvPr/>
        </p:nvSpPr>
        <p:spPr>
          <a:xfrm>
            <a:off x="5818093" y="3155576"/>
            <a:ext cx="1461248" cy="1461246"/>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ight Arrow 47"/>
          <p:cNvSpPr/>
          <p:nvPr/>
        </p:nvSpPr>
        <p:spPr>
          <a:xfrm>
            <a:off x="2429435" y="3763505"/>
            <a:ext cx="506733" cy="279577"/>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49" name="Right Arrow 48"/>
          <p:cNvSpPr/>
          <p:nvPr/>
        </p:nvSpPr>
        <p:spPr>
          <a:xfrm>
            <a:off x="7386917" y="3862116"/>
            <a:ext cx="506733" cy="279577"/>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50" name="Isosceles Triangle 49"/>
          <p:cNvSpPr/>
          <p:nvPr/>
        </p:nvSpPr>
        <p:spPr>
          <a:xfrm>
            <a:off x="5889812" y="3218887"/>
            <a:ext cx="262103" cy="250454"/>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Isosceles Triangle 50"/>
          <p:cNvSpPr/>
          <p:nvPr/>
        </p:nvSpPr>
        <p:spPr>
          <a:xfrm>
            <a:off x="6732493" y="3236817"/>
            <a:ext cx="262103" cy="250454"/>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Isosceles Triangle 51"/>
          <p:cNvSpPr/>
          <p:nvPr/>
        </p:nvSpPr>
        <p:spPr>
          <a:xfrm>
            <a:off x="6302188" y="3389217"/>
            <a:ext cx="262103" cy="250454"/>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Isosceles Triangle 52"/>
          <p:cNvSpPr/>
          <p:nvPr/>
        </p:nvSpPr>
        <p:spPr>
          <a:xfrm>
            <a:off x="5925671" y="3774701"/>
            <a:ext cx="262103" cy="250454"/>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Isosceles Triangle 53"/>
          <p:cNvSpPr/>
          <p:nvPr/>
        </p:nvSpPr>
        <p:spPr>
          <a:xfrm>
            <a:off x="6436659" y="3953994"/>
            <a:ext cx="262103" cy="250454"/>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Isosceles Triangle 54"/>
          <p:cNvSpPr/>
          <p:nvPr/>
        </p:nvSpPr>
        <p:spPr>
          <a:xfrm>
            <a:off x="5925672" y="4249830"/>
            <a:ext cx="262103" cy="250454"/>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Isosceles Triangle 55"/>
          <p:cNvSpPr/>
          <p:nvPr/>
        </p:nvSpPr>
        <p:spPr>
          <a:xfrm>
            <a:off x="6768354" y="4285687"/>
            <a:ext cx="262103" cy="250454"/>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Isosceles Triangle 56"/>
          <p:cNvSpPr/>
          <p:nvPr/>
        </p:nvSpPr>
        <p:spPr>
          <a:xfrm>
            <a:off x="6983506" y="3765735"/>
            <a:ext cx="262103" cy="250454"/>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8068235" y="3666565"/>
            <a:ext cx="1864660" cy="681317"/>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Isosceles Triangle 59"/>
          <p:cNvSpPr/>
          <p:nvPr/>
        </p:nvSpPr>
        <p:spPr>
          <a:xfrm>
            <a:off x="8175811" y="3685053"/>
            <a:ext cx="262103" cy="259418"/>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Isosceles Triangle 60"/>
          <p:cNvSpPr/>
          <p:nvPr/>
        </p:nvSpPr>
        <p:spPr>
          <a:xfrm>
            <a:off x="8570258" y="3702983"/>
            <a:ext cx="262103" cy="259418"/>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Isosceles Triangle 61"/>
          <p:cNvSpPr/>
          <p:nvPr/>
        </p:nvSpPr>
        <p:spPr>
          <a:xfrm>
            <a:off x="8982633" y="3702983"/>
            <a:ext cx="262103" cy="259418"/>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Isosceles Triangle 62"/>
          <p:cNvSpPr/>
          <p:nvPr/>
        </p:nvSpPr>
        <p:spPr>
          <a:xfrm>
            <a:off x="9341228" y="3702978"/>
            <a:ext cx="262103" cy="259418"/>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Isosceles Triangle 63"/>
          <p:cNvSpPr/>
          <p:nvPr/>
        </p:nvSpPr>
        <p:spPr>
          <a:xfrm>
            <a:off x="8193740" y="3998817"/>
            <a:ext cx="262103" cy="259418"/>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Isosceles Triangle 64"/>
          <p:cNvSpPr/>
          <p:nvPr/>
        </p:nvSpPr>
        <p:spPr>
          <a:xfrm>
            <a:off x="8588187" y="4016747"/>
            <a:ext cx="262103" cy="259418"/>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Isosceles Triangle 65"/>
          <p:cNvSpPr/>
          <p:nvPr/>
        </p:nvSpPr>
        <p:spPr>
          <a:xfrm>
            <a:off x="9000562" y="4016747"/>
            <a:ext cx="262103" cy="259418"/>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Isosceles Triangle 66"/>
          <p:cNvSpPr/>
          <p:nvPr/>
        </p:nvSpPr>
        <p:spPr>
          <a:xfrm>
            <a:off x="9359157" y="4016742"/>
            <a:ext cx="262103" cy="259418"/>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ight Arrow 67"/>
          <p:cNvSpPr/>
          <p:nvPr/>
        </p:nvSpPr>
        <p:spPr>
          <a:xfrm>
            <a:off x="5163670" y="3960728"/>
            <a:ext cx="506733" cy="279577"/>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9" name="Rectangle 68"/>
          <p:cNvSpPr/>
          <p:nvPr/>
        </p:nvSpPr>
        <p:spPr>
          <a:xfrm>
            <a:off x="753036" y="4903695"/>
            <a:ext cx="1344705" cy="1264024"/>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851649" y="4984376"/>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1" name="Oval 70"/>
          <p:cNvSpPr/>
          <p:nvPr/>
        </p:nvSpPr>
        <p:spPr>
          <a:xfrm>
            <a:off x="1246096" y="4993340"/>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2" name="Oval 71"/>
          <p:cNvSpPr/>
          <p:nvPr/>
        </p:nvSpPr>
        <p:spPr>
          <a:xfrm>
            <a:off x="1640542" y="4993341"/>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3" name="Oval 72"/>
          <p:cNvSpPr/>
          <p:nvPr/>
        </p:nvSpPr>
        <p:spPr>
          <a:xfrm>
            <a:off x="878543" y="5387788"/>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4" name="Oval 73"/>
          <p:cNvSpPr/>
          <p:nvPr/>
        </p:nvSpPr>
        <p:spPr>
          <a:xfrm>
            <a:off x="1272990" y="5396752"/>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5" name="Oval 74"/>
          <p:cNvSpPr/>
          <p:nvPr/>
        </p:nvSpPr>
        <p:spPr>
          <a:xfrm>
            <a:off x="1667436" y="5396753"/>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6" name="Oval 75"/>
          <p:cNvSpPr/>
          <p:nvPr/>
        </p:nvSpPr>
        <p:spPr>
          <a:xfrm>
            <a:off x="887508" y="5782235"/>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7" name="Oval 76"/>
          <p:cNvSpPr/>
          <p:nvPr/>
        </p:nvSpPr>
        <p:spPr>
          <a:xfrm>
            <a:off x="1281955" y="5791199"/>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8" name="Oval 77"/>
          <p:cNvSpPr/>
          <p:nvPr/>
        </p:nvSpPr>
        <p:spPr>
          <a:xfrm>
            <a:off x="1676401" y="5791200"/>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9" name="Right Arrow 78"/>
          <p:cNvSpPr/>
          <p:nvPr/>
        </p:nvSpPr>
        <p:spPr>
          <a:xfrm>
            <a:off x="2545976" y="5502658"/>
            <a:ext cx="506733" cy="279577"/>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80" name="Rectangle 79"/>
          <p:cNvSpPr/>
          <p:nvPr/>
        </p:nvSpPr>
        <p:spPr>
          <a:xfrm>
            <a:off x="3245225" y="5091953"/>
            <a:ext cx="941294" cy="884817"/>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3343837" y="5154705"/>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2" name="Oval 81"/>
          <p:cNvSpPr/>
          <p:nvPr/>
        </p:nvSpPr>
        <p:spPr>
          <a:xfrm>
            <a:off x="3801037" y="5172634"/>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3" name="Oval 82"/>
          <p:cNvSpPr/>
          <p:nvPr/>
        </p:nvSpPr>
        <p:spPr>
          <a:xfrm>
            <a:off x="4571998" y="5773277"/>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4" name="Oval 83"/>
          <p:cNvSpPr/>
          <p:nvPr/>
        </p:nvSpPr>
        <p:spPr>
          <a:xfrm>
            <a:off x="3370707" y="5558119"/>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5" name="Rectangle 84"/>
          <p:cNvSpPr/>
          <p:nvPr/>
        </p:nvSpPr>
        <p:spPr>
          <a:xfrm>
            <a:off x="4491319" y="5714617"/>
            <a:ext cx="1739151" cy="884817"/>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3801032" y="5558124"/>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7" name="Oval 86"/>
          <p:cNvSpPr/>
          <p:nvPr/>
        </p:nvSpPr>
        <p:spPr>
          <a:xfrm>
            <a:off x="4598892" y="6212548"/>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8" name="Oval 87"/>
          <p:cNvSpPr/>
          <p:nvPr/>
        </p:nvSpPr>
        <p:spPr>
          <a:xfrm>
            <a:off x="5253316" y="5755348"/>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9" name="Oval 88"/>
          <p:cNvSpPr/>
          <p:nvPr/>
        </p:nvSpPr>
        <p:spPr>
          <a:xfrm>
            <a:off x="5262280" y="6239443"/>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90" name="Oval 89"/>
          <p:cNvSpPr/>
          <p:nvPr/>
        </p:nvSpPr>
        <p:spPr>
          <a:xfrm>
            <a:off x="5818092" y="6006361"/>
            <a:ext cx="304798" cy="304798"/>
          </a:xfrm>
          <a:prstGeom prst="ellipse">
            <a:avLst/>
          </a:prstGeom>
          <a:noFill/>
          <a:ln w="28575">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91" name="Bent Arrow 90"/>
          <p:cNvSpPr/>
          <p:nvPr/>
        </p:nvSpPr>
        <p:spPr>
          <a:xfrm rot="7718510" flipH="1">
            <a:off x="4285009" y="4700496"/>
            <a:ext cx="1408621" cy="48222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Rectangle 26"/>
          <p:cNvSpPr/>
          <p:nvPr/>
        </p:nvSpPr>
        <p:spPr>
          <a:xfrm>
            <a:off x="2540462" y="3500387"/>
            <a:ext cx="264816" cy="369332"/>
          </a:xfrm>
          <a:prstGeom prst="rect">
            <a:avLst/>
          </a:prstGeom>
        </p:spPr>
        <p:txBody>
          <a:bodyPr wrap="none">
            <a:spAutoFit/>
          </a:bodyPr>
          <a:lstStyle/>
          <a:p>
            <a:r>
              <a:rPr lang="fa-IR" b="1" dirty="0" smtClean="0">
                <a:cs typeface="B Nazanin" panose="00000400000000000000" pitchFamily="2" charset="-78"/>
              </a:rPr>
              <a:t>1</a:t>
            </a:r>
            <a:endParaRPr lang="en-US" dirty="0"/>
          </a:p>
        </p:txBody>
      </p:sp>
      <p:sp>
        <p:nvSpPr>
          <p:cNvPr id="92" name="Rectangle 91"/>
          <p:cNvSpPr/>
          <p:nvPr/>
        </p:nvSpPr>
        <p:spPr>
          <a:xfrm>
            <a:off x="5293301" y="3666565"/>
            <a:ext cx="314510" cy="369332"/>
          </a:xfrm>
          <a:prstGeom prst="rect">
            <a:avLst/>
          </a:prstGeom>
        </p:spPr>
        <p:txBody>
          <a:bodyPr wrap="none">
            <a:spAutoFit/>
          </a:bodyPr>
          <a:lstStyle/>
          <a:p>
            <a:r>
              <a:rPr lang="fa-IR" b="1" dirty="0" smtClean="0">
                <a:cs typeface="B Nazanin" panose="00000400000000000000" pitchFamily="2" charset="-78"/>
              </a:rPr>
              <a:t>3</a:t>
            </a:r>
            <a:endParaRPr lang="en-US" dirty="0"/>
          </a:p>
        </p:txBody>
      </p:sp>
      <p:sp>
        <p:nvSpPr>
          <p:cNvPr id="93" name="Rectangle 92"/>
          <p:cNvSpPr/>
          <p:nvPr/>
        </p:nvSpPr>
        <p:spPr>
          <a:xfrm>
            <a:off x="2642087" y="5172634"/>
            <a:ext cx="296876" cy="369332"/>
          </a:xfrm>
          <a:prstGeom prst="rect">
            <a:avLst/>
          </a:prstGeom>
        </p:spPr>
        <p:txBody>
          <a:bodyPr wrap="none">
            <a:spAutoFit/>
          </a:bodyPr>
          <a:lstStyle/>
          <a:p>
            <a:r>
              <a:rPr lang="fa-IR" b="1" dirty="0" smtClean="0">
                <a:cs typeface="B Nazanin" panose="00000400000000000000" pitchFamily="2" charset="-78"/>
              </a:rPr>
              <a:t>2</a:t>
            </a:r>
            <a:endParaRPr lang="en-US" dirty="0"/>
          </a:p>
        </p:txBody>
      </p:sp>
      <p:sp>
        <p:nvSpPr>
          <p:cNvPr id="94" name="Rectangle 93"/>
          <p:cNvSpPr/>
          <p:nvPr/>
        </p:nvSpPr>
        <p:spPr>
          <a:xfrm>
            <a:off x="7456964" y="3578839"/>
            <a:ext cx="301686" cy="369332"/>
          </a:xfrm>
          <a:prstGeom prst="rect">
            <a:avLst/>
          </a:prstGeom>
        </p:spPr>
        <p:txBody>
          <a:bodyPr wrap="none">
            <a:spAutoFit/>
          </a:bodyPr>
          <a:lstStyle/>
          <a:p>
            <a:r>
              <a:rPr lang="fa-IR" b="1" dirty="0" smtClean="0">
                <a:cs typeface="B Nazanin" panose="00000400000000000000" pitchFamily="2" charset="-78"/>
              </a:rPr>
              <a:t>4</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588" y="1639789"/>
            <a:ext cx="11627224" cy="8484374"/>
          </a:xfrm>
          <a:prstGeom prst="rect">
            <a:avLst/>
          </a:prstGeom>
        </p:spPr>
        <p:txBody>
          <a:bodyPr wrap="square">
            <a:spAutoFit/>
          </a:bodyPr>
          <a:lstStyle/>
          <a:p>
            <a:pPr marL="228600" lvl="0" indent="-228600" algn="r" rtl="1">
              <a:lnSpc>
                <a:spcPct val="150000"/>
              </a:lnSpc>
              <a:spcBef>
                <a:spcPts val="1000"/>
              </a:spcBef>
              <a:defRPr/>
            </a:pPr>
            <a:r>
              <a:rPr lang="fa-IR" sz="2800" b="1" dirty="0" smtClean="0">
                <a:cs typeface="B Nazanin" panose="00000400000000000000" pitchFamily="2" charset="-78"/>
              </a:rPr>
              <a:t>5) تغییر رخ داده در کدام مرحله را می توان شبیه پاره کردن کاغذ دانست؟</a:t>
            </a:r>
          </a:p>
          <a:p>
            <a:pPr marL="228600" lvl="0" indent="-228600" algn="r" rtl="1">
              <a:lnSpc>
                <a:spcPct val="150000"/>
              </a:lnSpc>
              <a:spcBef>
                <a:spcPts val="1000"/>
              </a:spcBef>
              <a:defRPr/>
            </a:pPr>
            <a:r>
              <a:rPr lang="fa-IR" sz="2800" b="1" dirty="0" smtClean="0">
                <a:cs typeface="B Nazanin" panose="00000400000000000000" pitchFamily="2" charset="-78"/>
              </a:rPr>
              <a:t>1)1                     2)2                        3)3                            4)4</a:t>
            </a:r>
          </a:p>
          <a:p>
            <a:pPr marL="228600" lvl="0" indent="-228600" algn="r" rtl="1">
              <a:lnSpc>
                <a:spcPct val="150000"/>
              </a:lnSpc>
              <a:spcBef>
                <a:spcPts val="1000"/>
              </a:spcBef>
              <a:defRPr/>
            </a:pPr>
            <a:r>
              <a:rPr lang="fa-IR" sz="2800" b="1" dirty="0">
                <a:solidFill>
                  <a:prstClr val="black"/>
                </a:solidFill>
                <a:cs typeface="B Nazanin" panose="00000400000000000000" pitchFamily="2" charset="-78"/>
              </a:rPr>
              <a:t>6) در کدام مرحله تغییر شیمیایی رخ داده است</a:t>
            </a:r>
            <a:r>
              <a:rPr lang="fa-IR" sz="2800" b="1" dirty="0" smtClean="0">
                <a:solidFill>
                  <a:prstClr val="black"/>
                </a:solidFill>
                <a:cs typeface="B Nazanin" panose="00000400000000000000" pitchFamily="2" charset="-78"/>
              </a:rPr>
              <a:t>؟</a:t>
            </a:r>
            <a:endParaRPr lang="fa-IR" sz="2800" b="1" dirty="0">
              <a:solidFill>
                <a:prstClr val="black"/>
              </a:solidFill>
              <a:cs typeface="B Nazanin" panose="00000400000000000000" pitchFamily="2" charset="-78"/>
            </a:endParaRPr>
          </a:p>
          <a:p>
            <a:pPr marL="228600" lvl="0" indent="-228600" algn="r" rtl="1">
              <a:lnSpc>
                <a:spcPct val="150000"/>
              </a:lnSpc>
              <a:spcBef>
                <a:spcPts val="1000"/>
              </a:spcBef>
              <a:defRPr/>
            </a:pPr>
            <a:r>
              <a:rPr lang="fa-IR" sz="2800" b="1" dirty="0">
                <a:solidFill>
                  <a:prstClr val="black"/>
                </a:solidFill>
                <a:cs typeface="B Nazanin" panose="00000400000000000000" pitchFamily="2" charset="-78"/>
              </a:rPr>
              <a:t>1)1                         2)2                                   3)3                         </a:t>
            </a:r>
            <a:r>
              <a:rPr lang="fa-IR" sz="2800" b="1" dirty="0" smtClean="0">
                <a:solidFill>
                  <a:prstClr val="black"/>
                </a:solidFill>
                <a:cs typeface="B Nazanin" panose="00000400000000000000" pitchFamily="2" charset="-78"/>
              </a:rPr>
              <a:t>4)4</a:t>
            </a:r>
          </a:p>
          <a:p>
            <a:pPr marL="228600" lvl="0" indent="-228600" algn="r" rtl="1">
              <a:lnSpc>
                <a:spcPct val="150000"/>
              </a:lnSpc>
              <a:spcBef>
                <a:spcPts val="1000"/>
              </a:spcBef>
              <a:defRPr/>
            </a:pPr>
            <a:r>
              <a:rPr lang="fa-IR" sz="2800" b="1" dirty="0">
                <a:solidFill>
                  <a:prstClr val="black"/>
                </a:solidFill>
                <a:cs typeface="B Nazanin" panose="00000400000000000000" pitchFamily="2" charset="-78"/>
              </a:rPr>
              <a:t>7) کدام یک از تغییرهای زیر شیمیایی است</a:t>
            </a:r>
            <a:r>
              <a:rPr lang="fa-IR" sz="2800" b="1" dirty="0" smtClean="0">
                <a:solidFill>
                  <a:prstClr val="black"/>
                </a:solidFill>
                <a:cs typeface="B Nazanin" panose="00000400000000000000" pitchFamily="2" charset="-78"/>
              </a:rPr>
              <a:t>؟</a:t>
            </a:r>
            <a:endParaRPr lang="fa-IR" sz="2800" b="1" dirty="0">
              <a:solidFill>
                <a:prstClr val="black"/>
              </a:solidFill>
              <a:cs typeface="B Nazanin" panose="00000400000000000000" pitchFamily="2" charset="-78"/>
            </a:endParaRPr>
          </a:p>
          <a:p>
            <a:pPr marL="228600" lvl="0" indent="-228600" algn="r" rtl="1">
              <a:lnSpc>
                <a:spcPct val="150000"/>
              </a:lnSpc>
              <a:spcBef>
                <a:spcPts val="1000"/>
              </a:spcBef>
              <a:defRPr/>
            </a:pPr>
            <a:r>
              <a:rPr lang="fa-IR" sz="2800" b="1" dirty="0">
                <a:solidFill>
                  <a:prstClr val="black"/>
                </a:solidFill>
                <a:cs typeface="B Nazanin" panose="00000400000000000000" pitchFamily="2" charset="-78"/>
              </a:rPr>
              <a:t>1)یخ بستن آب          2)ذوب شدن کره         3)سوختن چوب کبربت            4)خرد کردن سبزی</a:t>
            </a:r>
          </a:p>
          <a:p>
            <a:pPr marL="228600" lvl="0" indent="-228600" algn="r" rtl="1">
              <a:lnSpc>
                <a:spcPct val="150000"/>
              </a:lnSpc>
              <a:spcBef>
                <a:spcPts val="1000"/>
              </a:spcBef>
              <a:defRPr/>
            </a:pPr>
            <a:endParaRPr lang="fa-IR" sz="2800" b="1" dirty="0" smtClean="0">
              <a:solidFill>
                <a:prstClr val="black"/>
              </a:solidFill>
              <a:cs typeface="B Nazanin" panose="00000400000000000000" pitchFamily="2" charset="-78"/>
            </a:endParaRPr>
          </a:p>
          <a:p>
            <a:pPr marL="228600" lvl="0" indent="-228600" algn="r" rtl="1">
              <a:lnSpc>
                <a:spcPct val="150000"/>
              </a:lnSpc>
              <a:spcBef>
                <a:spcPts val="1000"/>
              </a:spcBef>
              <a:defRPr/>
            </a:pPr>
            <a:endParaRPr lang="fa-IR" sz="2800" b="1" dirty="0">
              <a:solidFill>
                <a:prstClr val="black"/>
              </a:solidFill>
              <a:cs typeface="B Nazanin" panose="00000400000000000000" pitchFamily="2" charset="-78"/>
            </a:endParaRPr>
          </a:p>
          <a:p>
            <a:pPr marL="228600" lvl="0" indent="-228600" algn="r" rtl="1">
              <a:lnSpc>
                <a:spcPct val="150000"/>
              </a:lnSpc>
              <a:spcBef>
                <a:spcPts val="1000"/>
              </a:spcBef>
              <a:defRPr/>
            </a:pPr>
            <a:endParaRPr lang="fa-IR" sz="2800" b="1" dirty="0" smtClean="0">
              <a:cs typeface="B Nazanin" panose="00000400000000000000" pitchFamily="2" charset="-78"/>
            </a:endParaRPr>
          </a:p>
          <a:p>
            <a:pPr marL="228600" lvl="0" indent="-228600" algn="r" rtl="1">
              <a:lnSpc>
                <a:spcPct val="150000"/>
              </a:lnSpc>
              <a:spcBef>
                <a:spcPts val="1000"/>
              </a:spcBef>
              <a:defRPr/>
            </a:pPr>
            <a:endParaRPr lang="fa-IR" sz="2800" b="1" dirty="0" smtClean="0">
              <a:cs typeface="B Nazanin" panose="00000400000000000000" pitchFamily="2" charset="-78"/>
            </a:endParaRPr>
          </a:p>
          <a:p>
            <a:pPr marL="228600" lvl="0" indent="-228600" algn="r" rtl="1">
              <a:lnSpc>
                <a:spcPct val="150000"/>
              </a:lnSpc>
              <a:spcBef>
                <a:spcPts val="1000"/>
              </a:spcBef>
              <a:defRPr/>
            </a:pPr>
            <a:endParaRPr lang="fa-IR" sz="2800" b="1" dirty="0"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8588" y="1639789"/>
            <a:ext cx="11627224" cy="4411464"/>
          </a:xfrm>
          <a:prstGeom prst="rect">
            <a:avLst/>
          </a:prstGeom>
        </p:spPr>
        <p:txBody>
          <a:bodyPr wrap="square">
            <a:spAutoFit/>
          </a:bodyPr>
          <a:lstStyle/>
          <a:p>
            <a:pPr marL="228600" lvl="0" indent="-228600" algn="r" rtl="1">
              <a:lnSpc>
                <a:spcPct val="150000"/>
              </a:lnSpc>
              <a:spcBef>
                <a:spcPts val="1000"/>
              </a:spcBef>
              <a:defRPr/>
            </a:pPr>
            <a:r>
              <a:rPr lang="fa-IR" sz="1600" b="1" dirty="0" smtClean="0">
                <a:cs typeface="B Nazanin" panose="00000400000000000000" pitchFamily="2" charset="-78"/>
              </a:rPr>
              <a:t>8-در کدام یک از تغییرهای زیر،رنگ،بوی ماده عوض نمی شود؟</a:t>
            </a:r>
          </a:p>
          <a:p>
            <a:pPr lvl="0" algn="r" rtl="1">
              <a:lnSpc>
                <a:spcPct val="150000"/>
              </a:lnSpc>
              <a:spcBef>
                <a:spcPts val="1000"/>
              </a:spcBef>
              <a:defRPr/>
            </a:pPr>
            <a:r>
              <a:rPr lang="fa-IR" sz="1600" b="1" dirty="0" smtClean="0">
                <a:cs typeface="B Nazanin" panose="00000400000000000000" pitchFamily="2" charset="-78"/>
              </a:rPr>
              <a:t>1)تکه تکه کردن چوب                                        2) پختن آش</a:t>
            </a:r>
          </a:p>
          <a:p>
            <a:pPr marL="228600" lvl="0" indent="-228600" algn="r" rtl="1">
              <a:lnSpc>
                <a:spcPct val="150000"/>
              </a:lnSpc>
              <a:spcBef>
                <a:spcPts val="1000"/>
              </a:spcBef>
              <a:defRPr/>
            </a:pPr>
            <a:r>
              <a:rPr lang="fa-IR" sz="1600" b="1" dirty="0" smtClean="0">
                <a:cs typeface="B Nazanin" panose="00000400000000000000" pitchFamily="2" charset="-78"/>
              </a:rPr>
              <a:t>3) تبدیل آب انگور به سرکه                                  4)کپک زدن نان</a:t>
            </a:r>
          </a:p>
          <a:p>
            <a:pPr marL="228600" lvl="0" indent="-228600" algn="r" rtl="1">
              <a:lnSpc>
                <a:spcPct val="150000"/>
              </a:lnSpc>
              <a:spcBef>
                <a:spcPts val="1000"/>
              </a:spcBef>
              <a:defRPr/>
            </a:pPr>
            <a:r>
              <a:rPr lang="fa-IR" sz="1600" b="1" dirty="0" smtClean="0">
                <a:cs typeface="B Nazanin" panose="00000400000000000000" pitchFamily="2" charset="-78"/>
              </a:rPr>
              <a:t>9- </a:t>
            </a:r>
            <a:r>
              <a:rPr lang="fa-IR" sz="1600" b="1" dirty="0">
                <a:cs typeface="B Nazanin" panose="00000400000000000000" pitchFamily="2" charset="-78"/>
              </a:rPr>
              <a:t>در کدام یک از گزینه های زیر انسان در تغییر ایجاد شده نقش دارد</a:t>
            </a:r>
            <a:r>
              <a:rPr lang="fa-IR" sz="1600" b="1" dirty="0" smtClean="0">
                <a:cs typeface="B Nazanin" panose="00000400000000000000" pitchFamily="2" charset="-78"/>
              </a:rPr>
              <a:t>؟</a:t>
            </a:r>
            <a:endParaRPr lang="fa-IR" sz="1600" b="1" dirty="0">
              <a:cs typeface="B Nazanin" panose="00000400000000000000" pitchFamily="2" charset="-78"/>
            </a:endParaRPr>
          </a:p>
          <a:p>
            <a:pPr marL="228600" lvl="0" indent="-228600" algn="r" rtl="1">
              <a:lnSpc>
                <a:spcPct val="150000"/>
              </a:lnSpc>
              <a:spcBef>
                <a:spcPts val="1000"/>
              </a:spcBef>
              <a:defRPr/>
            </a:pPr>
            <a:r>
              <a:rPr lang="fa-IR" sz="1600" b="1" dirty="0">
                <a:cs typeface="B Nazanin" panose="00000400000000000000" pitchFamily="2" charset="-78"/>
              </a:rPr>
              <a:t>1)تغییر فصل                2)زرد شدن برگ درختان                  3)حفره چاه        4)ایجاد شکوفه ها بر روی </a:t>
            </a:r>
            <a:r>
              <a:rPr lang="fa-IR" sz="1600" b="1" dirty="0" smtClean="0">
                <a:cs typeface="B Nazanin" panose="00000400000000000000" pitchFamily="2" charset="-78"/>
              </a:rPr>
              <a:t>درختان</a:t>
            </a:r>
          </a:p>
          <a:p>
            <a:pPr marL="228600" lvl="0" indent="-228600" algn="r" rtl="1">
              <a:lnSpc>
                <a:spcPct val="150000"/>
              </a:lnSpc>
              <a:spcBef>
                <a:spcPts val="1000"/>
              </a:spcBef>
              <a:defRPr/>
            </a:pPr>
            <a:r>
              <a:rPr lang="fa-IR" sz="1600" b="1" dirty="0" smtClean="0">
                <a:solidFill>
                  <a:prstClr val="black"/>
                </a:solidFill>
                <a:cs typeface="B Nazanin" panose="00000400000000000000" pitchFamily="2" charset="-78"/>
              </a:rPr>
              <a:t>10- </a:t>
            </a:r>
            <a:r>
              <a:rPr lang="fa-IR" sz="1600" b="1" dirty="0">
                <a:solidFill>
                  <a:prstClr val="black"/>
                </a:solidFill>
                <a:cs typeface="B Nazanin" panose="00000400000000000000" pitchFamily="2" charset="-78"/>
              </a:rPr>
              <a:t>در تغییرات شیمیایی ،حتما ...ماده تغییر می </a:t>
            </a:r>
            <a:r>
              <a:rPr lang="fa-IR" sz="1600" b="1" dirty="0" smtClean="0">
                <a:solidFill>
                  <a:prstClr val="black"/>
                </a:solidFill>
                <a:cs typeface="B Nazanin" panose="00000400000000000000" pitchFamily="2" charset="-78"/>
              </a:rPr>
              <a:t>کند</a:t>
            </a:r>
            <a:endParaRPr lang="fa-IR" sz="1600" b="1" dirty="0">
              <a:solidFill>
                <a:prstClr val="black"/>
              </a:solidFill>
              <a:cs typeface="B Nazanin" panose="00000400000000000000" pitchFamily="2" charset="-78"/>
            </a:endParaRPr>
          </a:p>
          <a:p>
            <a:pPr marL="228600" lvl="0" indent="-228600" algn="r" rtl="1">
              <a:lnSpc>
                <a:spcPct val="150000"/>
              </a:lnSpc>
              <a:spcBef>
                <a:spcPts val="1000"/>
              </a:spcBef>
              <a:defRPr/>
            </a:pPr>
            <a:r>
              <a:rPr lang="fa-IR" sz="1600" b="1" dirty="0">
                <a:solidFill>
                  <a:prstClr val="black"/>
                </a:solidFill>
                <a:cs typeface="B Nazanin" panose="00000400000000000000" pitchFamily="2" charset="-78"/>
              </a:rPr>
              <a:t>1)شکل و اندازه              2)ساختار مولکولی          3)فاصله ی  مولکول های ماده           4)ربایش بین ذرات</a:t>
            </a:r>
          </a:p>
          <a:p>
            <a:pPr marL="228600" lvl="0" indent="-228600" algn="r" rtl="1">
              <a:lnSpc>
                <a:spcPct val="150000"/>
              </a:lnSpc>
              <a:spcBef>
                <a:spcPts val="1000"/>
              </a:spcBef>
              <a:defRPr/>
            </a:pPr>
            <a:endParaRPr lang="fa-IR" sz="1600" b="1" dirty="0">
              <a:cs typeface="B Nazanin" panose="00000400000000000000" pitchFamily="2" charset="-78"/>
            </a:endParaRPr>
          </a:p>
          <a:p>
            <a:pPr marL="514350" lvl="0" indent="-514350" algn="r" rtl="1">
              <a:lnSpc>
                <a:spcPct val="150000"/>
              </a:lnSpc>
              <a:spcBef>
                <a:spcPts val="1000"/>
              </a:spcBef>
              <a:defRPr/>
            </a:pPr>
            <a:endParaRPr lang="fa-IR" sz="1600" b="1" dirty="0" smtClean="0">
              <a:cs typeface="B Nazanin" panose="00000400000000000000" pitchFamily="2" charset="-7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cs typeface="B Titr" panose="00000700000000000000" pitchFamily="2" charset="-78"/>
              </a:rPr>
              <a:t>تکلیف دانشجویان </a:t>
            </a:r>
            <a:endParaRPr lang="en-US" dirty="0">
              <a:cs typeface="B Titr" panose="00000700000000000000" pitchFamily="2" charset="-78"/>
            </a:endParaRPr>
          </a:p>
        </p:txBody>
      </p:sp>
      <p:sp>
        <p:nvSpPr>
          <p:cNvPr id="3" name="Content Placeholder 2"/>
          <p:cNvSpPr>
            <a:spLocks noGrp="1"/>
          </p:cNvSpPr>
          <p:nvPr>
            <p:ph idx="1"/>
          </p:nvPr>
        </p:nvSpPr>
        <p:spPr/>
        <p:txBody>
          <a:bodyPr>
            <a:normAutofit/>
          </a:bodyPr>
          <a:lstStyle/>
          <a:p>
            <a:pPr marL="0" indent="0" algn="r" rtl="1">
              <a:buNone/>
            </a:pPr>
            <a:r>
              <a:rPr lang="fa-IR" sz="4000" dirty="0" smtClean="0">
                <a:solidFill>
                  <a:srgbClr val="00B0F0"/>
                </a:solidFill>
                <a:latin typeface="+mj-lt"/>
                <a:cs typeface="B Kamran" panose="00000400000000000000" pitchFamily="2" charset="-78"/>
              </a:rPr>
              <a:t>همکاران گرامی شما هم مثل این نمونه تدریس یک درس از کتابهای علوم تجربی پایه های اول تا ششم را به اختیار انتخاب کرده  آن را مثل این درس طراحی نموده وتا پایان اردیبهشت ماه 99 به بنده ارسال کنید </a:t>
            </a:r>
          </a:p>
          <a:p>
            <a:pPr marL="0" indent="0" algn="r" rtl="1">
              <a:buNone/>
            </a:pPr>
            <a:r>
              <a:rPr lang="fa-IR" sz="4000" dirty="0" smtClean="0">
                <a:solidFill>
                  <a:srgbClr val="00B0F0"/>
                </a:solidFill>
                <a:latin typeface="+mj-lt"/>
                <a:cs typeface="B Kamran" panose="00000400000000000000" pitchFamily="2" charset="-78"/>
              </a:rPr>
              <a:t>برای طراحی نمونه تدریس می توانید به راهنمای تدریس  کتابهای علوم مراجعه کنید ویا به نمونه تدریس های شبکه اموزش سربزنید </a:t>
            </a:r>
          </a:p>
          <a:p>
            <a:pPr marL="0" indent="0" algn="ctr" rtl="1">
              <a:buNone/>
            </a:pPr>
            <a:r>
              <a:rPr lang="fa-IR" sz="4000" dirty="0" smtClean="0">
                <a:solidFill>
                  <a:srgbClr val="00B0F0"/>
                </a:solidFill>
                <a:latin typeface="+mj-lt"/>
                <a:cs typeface="B Kamran" panose="00000400000000000000" pitchFamily="2" charset="-78"/>
              </a:rPr>
              <a:t>موفق باشید اصغرنژاد</a:t>
            </a:r>
            <a:endParaRPr lang="en-US" sz="4000" dirty="0">
              <a:solidFill>
                <a:srgbClr val="00B0F0"/>
              </a:solidFill>
              <a:latin typeface="+mj-lt"/>
              <a:cs typeface="B Kamran" panose="00000400000000000000" pitchFamily="2" charset="-78"/>
            </a:endParaRPr>
          </a:p>
        </p:txBody>
      </p:sp>
    </p:spTree>
    <p:extLst>
      <p:ext uri="{BB962C8B-B14F-4D97-AF65-F5344CB8AC3E}">
        <p14:creationId xmlns:p14="http://schemas.microsoft.com/office/powerpoint/2010/main" val="39335014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اقدامات اولیه جهت تدریس این درس</a:t>
            </a:r>
            <a:endParaRPr lang="en-US" dirty="0"/>
          </a:p>
        </p:txBody>
      </p:sp>
      <p:sp>
        <p:nvSpPr>
          <p:cNvPr id="3" name="Content Placeholder 2"/>
          <p:cNvSpPr>
            <a:spLocks noGrp="1"/>
          </p:cNvSpPr>
          <p:nvPr>
            <p:ph idx="1"/>
          </p:nvPr>
        </p:nvSpPr>
        <p:spPr/>
        <p:txBody>
          <a:bodyPr>
            <a:normAutofit/>
          </a:bodyPr>
          <a:lstStyle/>
          <a:p>
            <a:pPr marL="0" indent="0" algn="r" rtl="1">
              <a:lnSpc>
                <a:spcPct val="200000"/>
              </a:lnSpc>
              <a:buNone/>
            </a:pPr>
            <a:r>
              <a:rPr lang="fa-IR" dirty="0" smtClean="0">
                <a:cs typeface="B Nazanin" panose="00000400000000000000" pitchFamily="2" charset="-78"/>
              </a:rPr>
              <a:t>قبل از آموزش این درس فعالیت های زیر را انجام دهید</a:t>
            </a:r>
          </a:p>
          <a:p>
            <a:pPr marL="0" indent="0" algn="r" rtl="1">
              <a:lnSpc>
                <a:spcPct val="200000"/>
              </a:lnSpc>
              <a:buNone/>
            </a:pPr>
            <a:r>
              <a:rPr lang="fa-IR" dirty="0" smtClean="0">
                <a:cs typeface="B Nazanin" panose="00000400000000000000" pitchFamily="2" charset="-78"/>
              </a:rPr>
              <a:t>الف- طرح درس بنویسید</a:t>
            </a:r>
          </a:p>
          <a:p>
            <a:pPr marL="0" indent="0" algn="r" rtl="1">
              <a:lnSpc>
                <a:spcPct val="200000"/>
              </a:lnSpc>
              <a:buNone/>
            </a:pPr>
            <a:r>
              <a:rPr lang="fa-IR" dirty="0" smtClean="0">
                <a:cs typeface="B Nazanin" panose="00000400000000000000" pitchFamily="2" charset="-78"/>
              </a:rPr>
              <a:t>ب- مواد و وسایل آموزشی را تهیه کنید </a:t>
            </a:r>
          </a:p>
          <a:p>
            <a:pPr marL="0" indent="0" algn="r" rtl="1">
              <a:lnSpc>
                <a:spcPct val="200000"/>
              </a:lnSpc>
              <a:buNone/>
            </a:pPr>
            <a:r>
              <a:rPr lang="fa-IR" dirty="0" smtClean="0"/>
              <a:t>ج-دانش آموزان را گروه بندی کنید</a:t>
            </a:r>
          </a:p>
        </p:txBody>
      </p:sp>
    </p:spTree>
    <p:extLst>
      <p:ext uri="{BB962C8B-B14F-4D97-AF65-F5344CB8AC3E}">
        <p14:creationId xmlns:p14="http://schemas.microsoft.com/office/powerpoint/2010/main" val="1296764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نخست: تهیه طرح درس </a:t>
            </a:r>
            <a:endParaRPr lang="en-US" dirty="0"/>
          </a:p>
        </p:txBody>
      </p:sp>
      <p:sp>
        <p:nvSpPr>
          <p:cNvPr id="3" name="Content Placeholder 2"/>
          <p:cNvSpPr>
            <a:spLocks noGrp="1"/>
          </p:cNvSpPr>
          <p:nvPr>
            <p:ph idx="1"/>
          </p:nvPr>
        </p:nvSpPr>
        <p:spPr/>
        <p:txBody>
          <a:bodyPr>
            <a:normAutofit lnSpcReduction="10000"/>
          </a:bodyPr>
          <a:lstStyle/>
          <a:p>
            <a:pPr marL="0" indent="0" algn="r" rtl="1">
              <a:buNone/>
            </a:pPr>
            <a:r>
              <a:rPr lang="fa-IR" dirty="0" smtClean="0"/>
              <a:t>برای تهیه طرح درس اقدامات زیر را انجام دهید</a:t>
            </a:r>
          </a:p>
          <a:p>
            <a:pPr marL="0" indent="0" algn="r" rtl="1">
              <a:buNone/>
            </a:pPr>
            <a:r>
              <a:rPr lang="fa-IR" dirty="0" smtClean="0">
                <a:solidFill>
                  <a:srgbClr val="FF0000"/>
                </a:solidFill>
              </a:rPr>
              <a:t>گام اول تعیین هدف کلی :</a:t>
            </a:r>
          </a:p>
          <a:p>
            <a:pPr marL="0" indent="0" algn="r" rtl="1">
              <a:buNone/>
            </a:pPr>
            <a:r>
              <a:rPr lang="fa-IR" dirty="0" smtClean="0"/>
              <a:t> در این درس هدف کلی  آشنایی با تغییرات مواد است</a:t>
            </a:r>
          </a:p>
          <a:p>
            <a:pPr marL="0" indent="0" algn="r" rtl="1">
              <a:buNone/>
            </a:pPr>
            <a:r>
              <a:rPr lang="fa-IR" dirty="0" smtClean="0">
                <a:solidFill>
                  <a:srgbClr val="FF0000"/>
                </a:solidFill>
              </a:rPr>
              <a:t>گام دوم تعیین اهداف جزیی:</a:t>
            </a:r>
          </a:p>
          <a:p>
            <a:pPr marL="0" indent="0" algn="r" rtl="1">
              <a:buNone/>
            </a:pPr>
            <a:r>
              <a:rPr lang="fa-IR" dirty="0" smtClean="0"/>
              <a:t>هدفهای جزیی این درس عبارتنداز:</a:t>
            </a:r>
          </a:p>
          <a:p>
            <a:pPr marL="0" indent="0" algn="r" rtl="1">
              <a:buNone/>
            </a:pPr>
            <a:r>
              <a:rPr lang="fa-IR" b="1" i="0" dirty="0" smtClean="0">
                <a:solidFill>
                  <a:srgbClr val="2D2D2D"/>
                </a:solidFill>
                <a:effectLst/>
                <a:latin typeface="Vazir"/>
              </a:rPr>
              <a:t>1</a:t>
            </a:r>
            <a:r>
              <a:rPr lang="fa-IR" b="1" i="0" dirty="0" smtClean="0">
                <a:solidFill>
                  <a:srgbClr val="7030A0"/>
                </a:solidFill>
                <a:effectLst/>
                <a:latin typeface="Vazir"/>
              </a:rPr>
              <a:t>- با جمع آوری اطلاعات به برخی از خاصیت های مواد پی ببرند</a:t>
            </a:r>
            <a:endParaRPr lang="fa-IR" b="0" i="0" dirty="0" smtClean="0">
              <a:solidFill>
                <a:srgbClr val="7030A0"/>
              </a:solidFill>
              <a:effectLst/>
              <a:latin typeface="Vazir"/>
            </a:endParaRPr>
          </a:p>
          <a:p>
            <a:pPr marL="0" indent="0" algn="r" rtl="1">
              <a:buNone/>
            </a:pPr>
            <a:r>
              <a:rPr lang="fa-IR" b="1" i="0" dirty="0" smtClean="0">
                <a:solidFill>
                  <a:srgbClr val="7030A0"/>
                </a:solidFill>
                <a:effectLst/>
                <a:latin typeface="Vazir"/>
              </a:rPr>
              <a:t>2- با مشاهده ی تغییرات مواد ویژگی های آنها را تعیین کنند</a:t>
            </a:r>
            <a:endParaRPr lang="fa-IR" b="0" i="0" dirty="0" smtClean="0">
              <a:solidFill>
                <a:srgbClr val="7030A0"/>
              </a:solidFill>
              <a:effectLst/>
              <a:latin typeface="Vazir"/>
            </a:endParaRPr>
          </a:p>
          <a:p>
            <a:pPr marL="0" indent="0" algn="r" rtl="1">
              <a:buNone/>
            </a:pPr>
            <a:r>
              <a:rPr lang="fa-IR" b="1" i="0" dirty="0" smtClean="0">
                <a:solidFill>
                  <a:srgbClr val="7030A0"/>
                </a:solidFill>
                <a:effectLst/>
                <a:latin typeface="Vazir"/>
              </a:rPr>
              <a:t>3- با ویژگی های تغییر فیزیکی آشنا شوند</a:t>
            </a:r>
            <a:endParaRPr lang="fa-IR" b="0" i="0" dirty="0" smtClean="0">
              <a:solidFill>
                <a:srgbClr val="7030A0"/>
              </a:solidFill>
              <a:effectLst/>
              <a:latin typeface="Vazir"/>
            </a:endParaRPr>
          </a:p>
          <a:p>
            <a:pPr marL="0" indent="0" algn="r" rtl="1">
              <a:buNone/>
            </a:pPr>
            <a:r>
              <a:rPr lang="fa-IR" b="1" i="0" dirty="0" smtClean="0">
                <a:solidFill>
                  <a:srgbClr val="7030A0"/>
                </a:solidFill>
                <a:effectLst/>
                <a:latin typeface="Vazir"/>
              </a:rPr>
              <a:t>4- با ویژگی های تغییر شیمیایی آشنا شوند</a:t>
            </a:r>
            <a:endParaRPr lang="fa-IR" b="0" i="0" dirty="0" smtClean="0">
              <a:solidFill>
                <a:srgbClr val="7030A0"/>
              </a:solidFill>
              <a:effectLst/>
              <a:latin typeface="Vazir"/>
            </a:endParaRPr>
          </a:p>
          <a:p>
            <a:pPr marL="0" indent="0" algn="r" rtl="1">
              <a:buNone/>
            </a:pPr>
            <a:endParaRPr lang="en-US" dirty="0"/>
          </a:p>
        </p:txBody>
      </p:sp>
    </p:spTree>
    <p:extLst>
      <p:ext uri="{BB962C8B-B14F-4D97-AF65-F5344CB8AC3E}">
        <p14:creationId xmlns:p14="http://schemas.microsoft.com/office/powerpoint/2010/main" val="18139102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4000" dirty="0" smtClean="0">
                <a:solidFill>
                  <a:srgbClr val="FF0000"/>
                </a:solidFill>
              </a:rPr>
              <a:t>گام سوم :تعیین اهداف رفتاری</a:t>
            </a:r>
            <a:endParaRPr lang="en-US" sz="4000"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lgn="r" rtl="1">
              <a:buNone/>
            </a:pPr>
            <a:r>
              <a:rPr lang="fa-IR" b="1" i="0" dirty="0" smtClean="0">
                <a:solidFill>
                  <a:srgbClr val="2D2D2D"/>
                </a:solidFill>
                <a:effectLst/>
                <a:latin typeface="Vazir"/>
              </a:rPr>
              <a:t>1- با جمع آوری اطلاعات به برخی از خاصیت های مواد پی ببرند</a:t>
            </a:r>
            <a:endParaRPr lang="fa-IR" b="0" i="0" dirty="0" smtClean="0">
              <a:solidFill>
                <a:srgbClr val="2D2D2D"/>
              </a:solidFill>
              <a:effectLst/>
              <a:latin typeface="Vazir"/>
            </a:endParaRPr>
          </a:p>
          <a:p>
            <a:pPr marL="0" indent="0" algn="r" rtl="1">
              <a:buNone/>
            </a:pPr>
            <a:r>
              <a:rPr lang="fa-IR" b="1" i="0" dirty="0" smtClean="0">
                <a:solidFill>
                  <a:srgbClr val="2D2D2D"/>
                </a:solidFill>
                <a:effectLst/>
                <a:latin typeface="Vazir"/>
              </a:rPr>
              <a:t>2- با مشاهده ی تغییرات مواد ویژگی های آنها را تعیین کنند</a:t>
            </a:r>
            <a:endParaRPr lang="fa-IR" b="0" i="0" dirty="0" smtClean="0">
              <a:solidFill>
                <a:srgbClr val="2D2D2D"/>
              </a:solidFill>
              <a:effectLst/>
              <a:latin typeface="Vazir"/>
            </a:endParaRPr>
          </a:p>
          <a:p>
            <a:pPr marL="0" indent="0" algn="r" rtl="1">
              <a:buNone/>
            </a:pPr>
            <a:r>
              <a:rPr lang="fa-IR" b="1" i="0" dirty="0" smtClean="0">
                <a:solidFill>
                  <a:srgbClr val="2D2D2D"/>
                </a:solidFill>
                <a:effectLst/>
                <a:latin typeface="Vazir"/>
              </a:rPr>
              <a:t>3- با ویژگی های تغییر فیزیکی آشنا شوند</a:t>
            </a:r>
            <a:endParaRPr lang="fa-IR" b="0" i="0" dirty="0" smtClean="0">
              <a:solidFill>
                <a:srgbClr val="2D2D2D"/>
              </a:solidFill>
              <a:effectLst/>
              <a:latin typeface="Vazir"/>
            </a:endParaRPr>
          </a:p>
          <a:p>
            <a:pPr marL="0" indent="0" algn="r" rtl="1">
              <a:buNone/>
            </a:pPr>
            <a:r>
              <a:rPr lang="fa-IR" b="1" i="0" dirty="0" smtClean="0">
                <a:solidFill>
                  <a:srgbClr val="2D2D2D"/>
                </a:solidFill>
                <a:effectLst/>
                <a:latin typeface="Vazir"/>
              </a:rPr>
              <a:t>4- با ویژگی های تغییر شیمیایی آشنا شوند</a:t>
            </a:r>
            <a:endParaRPr lang="fa-IR" b="0" i="0" dirty="0" smtClean="0">
              <a:solidFill>
                <a:srgbClr val="2D2D2D"/>
              </a:solidFill>
              <a:effectLst/>
              <a:latin typeface="Vazir"/>
            </a:endParaRPr>
          </a:p>
          <a:p>
            <a:pPr marL="0" indent="0" algn="r" rtl="1">
              <a:buNone/>
            </a:pPr>
            <a:r>
              <a:rPr lang="fa-IR" b="1" i="1" dirty="0" smtClean="0">
                <a:solidFill>
                  <a:srgbClr val="FF0000"/>
                </a:solidFill>
                <a:effectLst/>
                <a:latin typeface="Vazir"/>
              </a:rPr>
              <a:t>گام چهارم تعیین روش تدریس :</a:t>
            </a:r>
          </a:p>
          <a:p>
            <a:pPr marL="0" indent="0" algn="r" rtl="1">
              <a:buNone/>
            </a:pPr>
            <a:r>
              <a:rPr lang="fa-IR" b="1" i="1" dirty="0" smtClean="0">
                <a:solidFill>
                  <a:srgbClr val="2D2D2D"/>
                </a:solidFill>
                <a:latin typeface="Vazir"/>
              </a:rPr>
              <a:t>روشهای تدریس این درس شامل</a:t>
            </a:r>
            <a:r>
              <a:rPr lang="fa-IR" dirty="0">
                <a:solidFill>
                  <a:srgbClr val="2D2D2D"/>
                </a:solidFill>
                <a:latin typeface="Vazir"/>
              </a:rPr>
              <a:t> </a:t>
            </a:r>
            <a:r>
              <a:rPr lang="fa-IR" dirty="0" smtClean="0">
                <a:solidFill>
                  <a:srgbClr val="2D2D2D"/>
                </a:solidFill>
                <a:latin typeface="Vazir"/>
              </a:rPr>
              <a:t>: </a:t>
            </a:r>
            <a:r>
              <a:rPr lang="fa-IR" b="1" i="0" dirty="0" smtClean="0">
                <a:solidFill>
                  <a:srgbClr val="2D2D2D"/>
                </a:solidFill>
                <a:effectLst/>
                <a:latin typeface="Vazir"/>
              </a:rPr>
              <a:t>بحث گروهی - پرسش و پاسخ - آزمایشی –سخنرانی</a:t>
            </a:r>
            <a:endParaRPr lang="fa-IR" b="0" i="0" dirty="0" smtClean="0">
              <a:solidFill>
                <a:srgbClr val="2D2D2D"/>
              </a:solidFill>
              <a:effectLst/>
              <a:latin typeface="Vazir"/>
            </a:endParaRPr>
          </a:p>
          <a:p>
            <a:pPr marL="0" indent="0" algn="r" rtl="1">
              <a:buNone/>
            </a:pPr>
            <a:r>
              <a:rPr lang="fa-IR" b="1" i="1" dirty="0" smtClean="0">
                <a:solidFill>
                  <a:srgbClr val="FF0000"/>
                </a:solidFill>
                <a:effectLst/>
                <a:latin typeface="Vazir"/>
              </a:rPr>
              <a:t>گام پنجم آماده سازی رسانه های آموزشی:</a:t>
            </a:r>
          </a:p>
          <a:p>
            <a:pPr marL="0" indent="0" algn="r" rtl="1">
              <a:buNone/>
            </a:pPr>
            <a:r>
              <a:rPr lang="fa-IR" b="1" i="1" dirty="0" smtClean="0">
                <a:solidFill>
                  <a:srgbClr val="2D2D2D"/>
                </a:solidFill>
                <a:latin typeface="Vazir"/>
              </a:rPr>
              <a:t>رسانه های آموزشی این درس شامل:</a:t>
            </a:r>
            <a:r>
              <a:rPr lang="fa-IR" b="1" i="0" dirty="0" smtClean="0">
                <a:solidFill>
                  <a:srgbClr val="2D2D2D"/>
                </a:solidFill>
                <a:effectLst/>
                <a:latin typeface="Vazir"/>
              </a:rPr>
              <a:t>ماژیک - تخته - کاغذ - شکر-  آب  - بشر- سرکه - جوش شیرین - بادکنک  - بطری -  چند تصویر از تغییرات در طبیعت و فضا</a:t>
            </a:r>
            <a:endParaRPr lang="fa-IR" b="0" i="0" dirty="0" smtClean="0">
              <a:solidFill>
                <a:srgbClr val="2D2D2D"/>
              </a:solidFill>
              <a:effectLst/>
              <a:latin typeface="Vazir"/>
            </a:endParaRPr>
          </a:p>
          <a:p>
            <a:pPr marL="0" indent="0">
              <a:buNone/>
            </a:pPr>
            <a:endParaRPr lang="en-US" dirty="0"/>
          </a:p>
        </p:txBody>
      </p:sp>
    </p:spTree>
    <p:extLst>
      <p:ext uri="{BB962C8B-B14F-4D97-AF65-F5344CB8AC3E}">
        <p14:creationId xmlns:p14="http://schemas.microsoft.com/office/powerpoint/2010/main" val="4153703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28600" lvl="0" indent="-228600" algn="r" rtl="1">
              <a:spcBef>
                <a:spcPts val="1000"/>
              </a:spcBef>
            </a:pPr>
            <a:r>
              <a:rPr lang="fa-IR" sz="2000" b="1" i="1" dirty="0" smtClean="0">
                <a:solidFill>
                  <a:srgbClr val="FF0000"/>
                </a:solidFill>
                <a:latin typeface="Vazir"/>
                <a:ea typeface="+mn-ea"/>
                <a:cs typeface="B Titr" panose="00000700000000000000" pitchFamily="2" charset="-78"/>
              </a:rPr>
              <a:t>گام ششم: فعالیت </a:t>
            </a:r>
            <a:r>
              <a:rPr lang="fa-IR" sz="2000" b="1" i="1" dirty="0">
                <a:solidFill>
                  <a:srgbClr val="FF0000"/>
                </a:solidFill>
                <a:latin typeface="Vazir"/>
                <a:ea typeface="+mn-ea"/>
                <a:cs typeface="B Titr" panose="00000700000000000000" pitchFamily="2" charset="-78"/>
              </a:rPr>
              <a:t>های قبل از تدریس(3 دقیقه ):</a:t>
            </a:r>
            <a:r>
              <a:rPr lang="fa-IR" sz="2000" dirty="0">
                <a:solidFill>
                  <a:srgbClr val="2D2D2D"/>
                </a:solidFill>
                <a:latin typeface="Vazir"/>
                <a:ea typeface="+mn-ea"/>
                <a:cs typeface="Arial" panose="020B0604020202020204" pitchFamily="34" charset="0"/>
              </a:rPr>
              <a:t/>
            </a:r>
            <a:br>
              <a:rPr lang="fa-IR" sz="2000" dirty="0">
                <a:solidFill>
                  <a:srgbClr val="2D2D2D"/>
                </a:solidFill>
                <a:latin typeface="Vazir"/>
                <a:ea typeface="+mn-ea"/>
                <a:cs typeface="Arial" panose="020B0604020202020204" pitchFamily="34" charset="0"/>
              </a:rPr>
            </a:br>
            <a:endParaRPr lang="en-US" dirty="0"/>
          </a:p>
        </p:txBody>
      </p:sp>
      <p:sp>
        <p:nvSpPr>
          <p:cNvPr id="3" name="Content Placeholder 2"/>
          <p:cNvSpPr>
            <a:spLocks noGrp="1"/>
          </p:cNvSpPr>
          <p:nvPr>
            <p:ph idx="1"/>
          </p:nvPr>
        </p:nvSpPr>
        <p:spPr/>
        <p:txBody>
          <a:bodyPr>
            <a:normAutofit fontScale="77500" lnSpcReduction="20000"/>
          </a:bodyPr>
          <a:lstStyle/>
          <a:p>
            <a:pPr marL="0" indent="0" algn="r" rtl="1">
              <a:buNone/>
            </a:pPr>
            <a:r>
              <a:rPr lang="fa-IR" b="1" i="0" dirty="0" smtClean="0">
                <a:solidFill>
                  <a:srgbClr val="2D2D2D"/>
                </a:solidFill>
                <a:effectLst/>
                <a:latin typeface="Vazir"/>
              </a:rPr>
              <a:t>سلام واحوال پرسی -</a:t>
            </a:r>
            <a:r>
              <a:rPr lang="fa-IR" b="1" dirty="0">
                <a:solidFill>
                  <a:srgbClr val="2D2D2D"/>
                </a:solidFill>
                <a:latin typeface="Vazir"/>
              </a:rPr>
              <a:t> </a:t>
            </a:r>
            <a:r>
              <a:rPr lang="fa-IR" b="1" i="0" dirty="0" smtClean="0">
                <a:solidFill>
                  <a:srgbClr val="2D2D2D"/>
                </a:solidFill>
                <a:effectLst/>
                <a:latin typeface="Vazir"/>
              </a:rPr>
              <a:t>حضور و غیاب -توجه به حالات روحی و روانی دانش آموزان- آماده کردن جو کلاس برای شروع درس</a:t>
            </a:r>
          </a:p>
          <a:p>
            <a:pPr marL="0" indent="0" algn="r" rtl="1">
              <a:buNone/>
            </a:pPr>
            <a:r>
              <a:rPr lang="fa-IR" b="1" i="0" dirty="0" smtClean="0">
                <a:solidFill>
                  <a:srgbClr val="FF0000"/>
                </a:solidFill>
                <a:effectLst/>
                <a:latin typeface="Vazir"/>
              </a:rPr>
              <a:t>گام هفتم:  </a:t>
            </a:r>
            <a:r>
              <a:rPr lang="fa-IR" b="1" i="1" dirty="0" smtClean="0">
                <a:solidFill>
                  <a:srgbClr val="FF0000"/>
                </a:solidFill>
                <a:effectLst/>
                <a:latin typeface="Vazir"/>
              </a:rPr>
              <a:t>تعیین رفتار ورودی:</a:t>
            </a:r>
            <a:endParaRPr lang="fa-IR" b="0" i="0" dirty="0" smtClean="0">
              <a:solidFill>
                <a:srgbClr val="FF0000"/>
              </a:solidFill>
              <a:effectLst/>
              <a:latin typeface="Vazir"/>
            </a:endParaRPr>
          </a:p>
          <a:p>
            <a:pPr marL="0" indent="0" algn="r" rtl="1">
              <a:buNone/>
            </a:pPr>
            <a:r>
              <a:rPr lang="fa-IR" b="1" i="0" dirty="0" smtClean="0">
                <a:solidFill>
                  <a:srgbClr val="2D2D2D"/>
                </a:solidFill>
                <a:effectLst/>
                <a:latin typeface="Vazir"/>
              </a:rPr>
              <a:t>1- دانش آموزان باید بتوانند مواد را تعریف کنند</a:t>
            </a:r>
            <a:endParaRPr lang="fa-IR" b="0" i="0" dirty="0" smtClean="0">
              <a:solidFill>
                <a:srgbClr val="2D2D2D"/>
              </a:solidFill>
              <a:effectLst/>
              <a:latin typeface="Vazir"/>
            </a:endParaRPr>
          </a:p>
          <a:p>
            <a:pPr marL="0" indent="0" algn="r" rtl="1">
              <a:buNone/>
            </a:pPr>
            <a:r>
              <a:rPr lang="fa-IR" b="1" i="0" dirty="0" smtClean="0">
                <a:solidFill>
                  <a:srgbClr val="2D2D2D"/>
                </a:solidFill>
                <a:effectLst/>
                <a:latin typeface="Vazir"/>
              </a:rPr>
              <a:t>2- دانش آموزان باید بتوانند چند ماده نام ببرند</a:t>
            </a:r>
            <a:endParaRPr lang="fa-IR" b="0" i="0" dirty="0" smtClean="0">
              <a:solidFill>
                <a:srgbClr val="2D2D2D"/>
              </a:solidFill>
              <a:effectLst/>
              <a:latin typeface="Vazir"/>
            </a:endParaRPr>
          </a:p>
          <a:p>
            <a:pPr marL="0" indent="0" algn="r" rtl="1">
              <a:buNone/>
            </a:pPr>
            <a:r>
              <a:rPr lang="fa-IR" b="1" i="0" dirty="0" smtClean="0">
                <a:solidFill>
                  <a:srgbClr val="2D2D2D"/>
                </a:solidFill>
                <a:effectLst/>
                <a:latin typeface="Vazir"/>
              </a:rPr>
              <a:t>3- دانش آموزان باید بتوانندمواد را از هم جدا کنند</a:t>
            </a:r>
          </a:p>
          <a:p>
            <a:pPr marL="0" indent="0" algn="r" rtl="1">
              <a:buNone/>
            </a:pPr>
            <a:r>
              <a:rPr lang="fa-IR" b="1" dirty="0" smtClean="0">
                <a:solidFill>
                  <a:srgbClr val="FF0000"/>
                </a:solidFill>
                <a:latin typeface="Vazir"/>
              </a:rPr>
              <a:t>گام هشتم</a:t>
            </a:r>
            <a:r>
              <a:rPr lang="fa-IR" dirty="0" smtClean="0">
                <a:solidFill>
                  <a:srgbClr val="FF0000"/>
                </a:solidFill>
                <a:latin typeface="Vazir"/>
              </a:rPr>
              <a:t>: </a:t>
            </a:r>
            <a:r>
              <a:rPr lang="fa-IR" b="1" i="1" dirty="0" smtClean="0">
                <a:solidFill>
                  <a:srgbClr val="FF0000"/>
                </a:solidFill>
                <a:effectLst/>
                <a:latin typeface="Vazir"/>
              </a:rPr>
              <a:t>ارزشیابی تشخیصی (3 دقیقه ):</a:t>
            </a:r>
            <a:endParaRPr lang="fa-IR" b="0" i="0" dirty="0" smtClean="0">
              <a:solidFill>
                <a:srgbClr val="FF0000"/>
              </a:solidFill>
              <a:effectLst/>
              <a:latin typeface="Vazir"/>
            </a:endParaRPr>
          </a:p>
          <a:p>
            <a:pPr marL="0" indent="0" algn="r" rtl="1">
              <a:buNone/>
            </a:pPr>
            <a:r>
              <a:rPr lang="fa-IR" b="1" i="0" dirty="0" smtClean="0">
                <a:solidFill>
                  <a:srgbClr val="2D2D2D"/>
                </a:solidFill>
                <a:effectLst/>
                <a:latin typeface="Vazir"/>
              </a:rPr>
              <a:t>1- آیا می دانید ماده چیست؟</a:t>
            </a:r>
            <a:endParaRPr lang="fa-IR" b="0" i="0" dirty="0" smtClean="0">
              <a:solidFill>
                <a:srgbClr val="2D2D2D"/>
              </a:solidFill>
              <a:effectLst/>
              <a:latin typeface="Vazir"/>
            </a:endParaRPr>
          </a:p>
          <a:p>
            <a:pPr marL="0" indent="0" algn="r" rtl="1">
              <a:buNone/>
            </a:pPr>
            <a:r>
              <a:rPr lang="fa-IR" b="1" i="0" dirty="0" smtClean="0">
                <a:solidFill>
                  <a:srgbClr val="2D2D2D"/>
                </a:solidFill>
                <a:effectLst/>
                <a:latin typeface="Vazir"/>
              </a:rPr>
              <a:t>2- آیا می توانید چند ماده نام ببرید؟</a:t>
            </a:r>
            <a:endParaRPr lang="fa-IR" b="0" i="0" dirty="0" smtClean="0">
              <a:solidFill>
                <a:srgbClr val="2D2D2D"/>
              </a:solidFill>
              <a:effectLst/>
              <a:latin typeface="Vazir"/>
            </a:endParaRPr>
          </a:p>
          <a:p>
            <a:pPr marL="0" indent="0" algn="r" rtl="1">
              <a:buNone/>
            </a:pPr>
            <a:r>
              <a:rPr lang="fa-IR" b="1" i="0" dirty="0" smtClean="0">
                <a:solidFill>
                  <a:srgbClr val="2D2D2D"/>
                </a:solidFill>
                <a:effectLst/>
                <a:latin typeface="Vazir"/>
              </a:rPr>
              <a:t>3- آیا می توانید بگویید تغییریعنی چه؟</a:t>
            </a:r>
            <a:endParaRPr lang="fa-IR" b="0" i="0" dirty="0" smtClean="0">
              <a:solidFill>
                <a:srgbClr val="2D2D2D"/>
              </a:solidFill>
              <a:effectLst/>
              <a:latin typeface="Vazir"/>
            </a:endParaRPr>
          </a:p>
          <a:p>
            <a:pPr marL="0" indent="0" algn="r" rtl="1">
              <a:buNone/>
            </a:pPr>
            <a:r>
              <a:rPr lang="fa-IR" b="1" i="0" dirty="0" smtClean="0">
                <a:solidFill>
                  <a:srgbClr val="2D2D2D"/>
                </a:solidFill>
                <a:effectLst/>
                <a:latin typeface="Vazir"/>
              </a:rPr>
              <a:t>4- آیا جنس مواد مختلف با هم فرق دارند؟</a:t>
            </a:r>
            <a:endParaRPr lang="fa-IR" b="0" i="0" dirty="0" smtClean="0">
              <a:solidFill>
                <a:srgbClr val="2D2D2D"/>
              </a:solidFill>
              <a:effectLst/>
              <a:latin typeface="Vazir"/>
            </a:endParaRPr>
          </a:p>
          <a:p>
            <a:pPr marL="0" indent="0" algn="r" rtl="1">
              <a:buNone/>
            </a:pPr>
            <a:r>
              <a:rPr lang="fa-IR" b="1" i="0" dirty="0" smtClean="0">
                <a:solidFill>
                  <a:srgbClr val="2D2D2D"/>
                </a:solidFill>
                <a:effectLst/>
                <a:latin typeface="Vazir"/>
              </a:rPr>
              <a:t>5- آیا ممکن است ماده ای به ماده ای دیگر تبدیل شود؟</a:t>
            </a:r>
            <a:endParaRPr lang="fa-IR" b="0" i="0" dirty="0" smtClean="0">
              <a:solidFill>
                <a:srgbClr val="2D2D2D"/>
              </a:solidFill>
              <a:effectLst/>
              <a:latin typeface="Vazir"/>
            </a:endParaRPr>
          </a:p>
          <a:p>
            <a:pPr marL="0" indent="0">
              <a:buNone/>
            </a:pPr>
            <a:endParaRPr lang="en-US" dirty="0"/>
          </a:p>
        </p:txBody>
      </p:sp>
    </p:spTree>
    <p:extLst>
      <p:ext uri="{BB962C8B-B14F-4D97-AF65-F5344CB8AC3E}">
        <p14:creationId xmlns:p14="http://schemas.microsoft.com/office/powerpoint/2010/main" val="4880934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r" rtl="1">
              <a:spcBef>
                <a:spcPts val="1000"/>
              </a:spcBef>
            </a:pPr>
            <a:r>
              <a:rPr lang="fa-IR" sz="2400" b="1" i="1" dirty="0" smtClean="0">
                <a:solidFill>
                  <a:srgbClr val="FF0000"/>
                </a:solidFill>
                <a:latin typeface="Vazir"/>
                <a:ea typeface="+mn-ea"/>
                <a:cs typeface="B Titr" panose="00000700000000000000" pitchFamily="2" charset="-78"/>
              </a:rPr>
              <a:t>گام نهم :ایجاد </a:t>
            </a:r>
            <a:r>
              <a:rPr lang="fa-IR" sz="2400" b="1" i="1" dirty="0">
                <a:solidFill>
                  <a:srgbClr val="FF0000"/>
                </a:solidFill>
                <a:latin typeface="Vazir"/>
                <a:ea typeface="+mn-ea"/>
                <a:cs typeface="B Titr" panose="00000700000000000000" pitchFamily="2" charset="-78"/>
              </a:rPr>
              <a:t>انگیزه و آماده سازی(5 دقیقه ):</a:t>
            </a:r>
            <a:endParaRPr lang="fa-IR" sz="2400" dirty="0">
              <a:solidFill>
                <a:srgbClr val="FF0000"/>
              </a:solidFill>
              <a:latin typeface="Vazir"/>
              <a:ea typeface="+mn-ea"/>
              <a:cs typeface="B Titr" panose="00000700000000000000" pitchFamily="2" charset="-78"/>
            </a:endParaRPr>
          </a:p>
        </p:txBody>
      </p:sp>
      <p:sp>
        <p:nvSpPr>
          <p:cNvPr id="3" name="Content Placeholder 2"/>
          <p:cNvSpPr>
            <a:spLocks noGrp="1"/>
          </p:cNvSpPr>
          <p:nvPr>
            <p:ph idx="1"/>
          </p:nvPr>
        </p:nvSpPr>
        <p:spPr/>
        <p:txBody>
          <a:bodyPr>
            <a:normAutofit/>
          </a:bodyPr>
          <a:lstStyle/>
          <a:p>
            <a:pPr marL="0" indent="0" algn="r" rtl="1">
              <a:buNone/>
            </a:pPr>
            <a:endParaRPr lang="fa-IR" b="1" i="0" dirty="0" smtClean="0">
              <a:solidFill>
                <a:srgbClr val="2D2D2D"/>
              </a:solidFill>
              <a:effectLst/>
              <a:latin typeface="Vazir"/>
              <a:cs typeface="B Nazanin" panose="00000400000000000000" pitchFamily="2" charset="-78"/>
            </a:endParaRPr>
          </a:p>
          <a:p>
            <a:pPr marL="0" indent="0" algn="r" rtl="1">
              <a:buNone/>
            </a:pPr>
            <a:r>
              <a:rPr lang="fa-IR" b="1" i="0" dirty="0" smtClean="0">
                <a:solidFill>
                  <a:srgbClr val="2D2D2D"/>
                </a:solidFill>
                <a:effectLst/>
                <a:latin typeface="Vazir"/>
                <a:cs typeface="B Nazanin" panose="00000400000000000000" pitchFamily="2" charset="-78"/>
              </a:rPr>
              <a:t>درس را با این سوالها آغاز کنید:</a:t>
            </a:r>
          </a:p>
          <a:p>
            <a:pPr marL="0" indent="0" algn="r" rtl="1">
              <a:buNone/>
            </a:pPr>
            <a:r>
              <a:rPr lang="fa-IR" b="1" i="0" dirty="0" smtClean="0">
                <a:solidFill>
                  <a:srgbClr val="2D2D2D"/>
                </a:solidFill>
                <a:effectLst/>
                <a:latin typeface="Vazir"/>
                <a:cs typeface="B Nazanin" panose="00000400000000000000" pitchFamily="2" charset="-78"/>
              </a:rPr>
              <a:t>آیا تا به حال ، مادران خود را در حال پخت غذا دیده اید؟</a:t>
            </a:r>
            <a:endParaRPr lang="fa-IR" b="0" i="0" dirty="0" smtClean="0">
              <a:solidFill>
                <a:srgbClr val="2D2D2D"/>
              </a:solidFill>
              <a:effectLst/>
              <a:latin typeface="Vazir"/>
              <a:cs typeface="B Nazanin" panose="00000400000000000000" pitchFamily="2" charset="-78"/>
            </a:endParaRPr>
          </a:p>
          <a:p>
            <a:pPr marL="0" indent="0" algn="r" rtl="1">
              <a:buNone/>
            </a:pPr>
            <a:r>
              <a:rPr lang="fa-IR" b="1" i="0" dirty="0" smtClean="0">
                <a:solidFill>
                  <a:srgbClr val="2D2D2D"/>
                </a:solidFill>
                <a:effectLst/>
                <a:latin typeface="Vazir"/>
                <a:cs typeface="B Nazanin" panose="00000400000000000000" pitchFamily="2" charset="-78"/>
              </a:rPr>
              <a:t>آیا تا به حال توجه کرده اید که چرا مواد اولیه ی غذا در پایان تغییرمی کنند؟</a:t>
            </a:r>
          </a:p>
          <a:p>
            <a:pPr marL="0" indent="0">
              <a:buNone/>
            </a:pPr>
            <a:endParaRPr lang="en-US" dirty="0"/>
          </a:p>
        </p:txBody>
      </p:sp>
    </p:spTree>
    <p:extLst>
      <p:ext uri="{BB962C8B-B14F-4D97-AF65-F5344CB8AC3E}">
        <p14:creationId xmlns:p14="http://schemas.microsoft.com/office/powerpoint/2010/main" val="38481984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r" rtl="1">
              <a:spcBef>
                <a:spcPts val="1000"/>
              </a:spcBef>
            </a:pPr>
            <a:r>
              <a:rPr lang="fa-IR" sz="2800" b="1" dirty="0">
                <a:solidFill>
                  <a:srgbClr val="FF0000"/>
                </a:solidFill>
                <a:latin typeface="Vazir"/>
                <a:ea typeface="+mn-ea"/>
                <a:cs typeface="B Titr" panose="00000700000000000000" pitchFamily="2" charset="-78"/>
              </a:rPr>
              <a:t>گام دهم</a:t>
            </a:r>
            <a:r>
              <a:rPr lang="fa-IR" sz="2800" dirty="0">
                <a:solidFill>
                  <a:srgbClr val="FF0000"/>
                </a:solidFill>
                <a:latin typeface="Vazir"/>
                <a:ea typeface="+mn-ea"/>
                <a:cs typeface="B Titr" panose="00000700000000000000" pitchFamily="2" charset="-78"/>
              </a:rPr>
              <a:t>: </a:t>
            </a:r>
            <a:r>
              <a:rPr lang="fa-IR" sz="2800" b="1" i="1" dirty="0">
                <a:solidFill>
                  <a:srgbClr val="FF0000"/>
                </a:solidFill>
                <a:latin typeface="Vazir"/>
                <a:ea typeface="+mn-ea"/>
                <a:cs typeface="B Titr" panose="00000700000000000000" pitchFamily="2" charset="-78"/>
              </a:rPr>
              <a:t>ارائه ی درس(25 دقیقه ):</a:t>
            </a:r>
            <a:r>
              <a:rPr lang="fa-IR" sz="2800" dirty="0">
                <a:solidFill>
                  <a:srgbClr val="2D2D2D"/>
                </a:solidFill>
                <a:latin typeface="Vazir"/>
                <a:ea typeface="+mn-ea"/>
                <a:cs typeface="Arial" panose="020B0604020202020204" pitchFamily="34" charset="0"/>
              </a:rPr>
              <a:t/>
            </a:r>
            <a:br>
              <a:rPr lang="fa-IR" sz="2800" dirty="0">
                <a:solidFill>
                  <a:srgbClr val="2D2D2D"/>
                </a:solidFill>
                <a:latin typeface="Vazir"/>
                <a:ea typeface="+mn-ea"/>
                <a:cs typeface="Arial" panose="020B0604020202020204" pitchFamily="34" charset="0"/>
              </a:rPr>
            </a:br>
            <a:endParaRPr lang="en-US" dirty="0"/>
          </a:p>
        </p:txBody>
      </p:sp>
      <p:sp>
        <p:nvSpPr>
          <p:cNvPr id="3" name="Content Placeholder 2"/>
          <p:cNvSpPr>
            <a:spLocks noGrp="1"/>
          </p:cNvSpPr>
          <p:nvPr>
            <p:ph idx="1"/>
          </p:nvPr>
        </p:nvSpPr>
        <p:spPr/>
        <p:txBody>
          <a:bodyPr>
            <a:normAutofit/>
          </a:bodyPr>
          <a:lstStyle/>
          <a:p>
            <a:pPr marL="0" indent="0" algn="r">
              <a:buNone/>
            </a:pPr>
            <a:r>
              <a:rPr lang="fa-IR" b="0" i="0" dirty="0" smtClean="0">
                <a:solidFill>
                  <a:srgbClr val="008000"/>
                </a:solidFill>
                <a:effectLst/>
                <a:latin typeface="IRANSans"/>
              </a:rPr>
              <a:t>صفحه ۷ </a:t>
            </a:r>
          </a:p>
          <a:p>
            <a:pPr marL="0" indent="0" algn="r">
              <a:buNone/>
            </a:pPr>
            <a:r>
              <a:rPr lang="fa-IR" dirty="0" smtClean="0">
                <a:solidFill>
                  <a:srgbClr val="222222"/>
                </a:solidFill>
                <a:latin typeface="IRANSans"/>
              </a:rPr>
              <a:t>دانش آموزان عزیز به</a:t>
            </a:r>
            <a:r>
              <a:rPr lang="fa-IR" b="0" i="0" dirty="0" smtClean="0">
                <a:solidFill>
                  <a:srgbClr val="222222"/>
                </a:solidFill>
                <a:effectLst/>
                <a:latin typeface="IRANSans"/>
              </a:rPr>
              <a:t> صفحه 7 تصویر درس توجه کنید</a:t>
            </a:r>
            <a:r>
              <a:rPr lang="fa-IR" dirty="0" smtClean="0">
                <a:solidFill>
                  <a:srgbClr val="222222"/>
                </a:solidFill>
                <a:latin typeface="IRANSans"/>
              </a:rPr>
              <a:t>،</a:t>
            </a:r>
            <a:r>
              <a:rPr lang="fa-IR" b="0" i="0" dirty="0" smtClean="0">
                <a:solidFill>
                  <a:srgbClr val="222222"/>
                </a:solidFill>
                <a:effectLst/>
                <a:latin typeface="IRANSans"/>
              </a:rPr>
              <a:t> و در گروه خود درباره موارد زیر گفت وگو کنید و نظر خود را بیان کنید:</a:t>
            </a:r>
          </a:p>
          <a:p>
            <a:pPr marL="0" indent="0" algn="r">
              <a:buNone/>
            </a:pPr>
            <a:r>
              <a:rPr lang="fa-IR" b="0" i="0" dirty="0" smtClean="0">
                <a:solidFill>
                  <a:srgbClr val="222222"/>
                </a:solidFill>
                <a:effectLst/>
                <a:latin typeface="IRANSans"/>
              </a:rPr>
              <a:t>تغییر شکل مواد</a:t>
            </a:r>
            <a:br>
              <a:rPr lang="fa-IR" b="0" i="0" dirty="0" smtClean="0">
                <a:solidFill>
                  <a:srgbClr val="222222"/>
                </a:solidFill>
                <a:effectLst/>
                <a:latin typeface="IRANSans"/>
              </a:rPr>
            </a:br>
            <a:r>
              <a:rPr lang="fa-IR" b="0" i="0" dirty="0" smtClean="0">
                <a:solidFill>
                  <a:srgbClr val="222222"/>
                </a:solidFill>
                <a:effectLst/>
                <a:latin typeface="IRANSans"/>
              </a:rPr>
              <a:t>تغییر رنگ مواد</a:t>
            </a:r>
            <a:br>
              <a:rPr lang="fa-IR" b="0" i="0" dirty="0" smtClean="0">
                <a:solidFill>
                  <a:srgbClr val="222222"/>
                </a:solidFill>
                <a:effectLst/>
                <a:latin typeface="IRANSans"/>
              </a:rPr>
            </a:br>
            <a:r>
              <a:rPr lang="fa-IR" b="0" i="0" dirty="0" smtClean="0">
                <a:solidFill>
                  <a:srgbClr val="222222"/>
                </a:solidFill>
                <a:effectLst/>
                <a:latin typeface="IRANSans"/>
              </a:rPr>
              <a:t>تغییر مزه مواد</a:t>
            </a:r>
            <a:br>
              <a:rPr lang="fa-IR" b="0" i="0" dirty="0" smtClean="0">
                <a:solidFill>
                  <a:srgbClr val="222222"/>
                </a:solidFill>
                <a:effectLst/>
                <a:latin typeface="IRANSans"/>
              </a:rPr>
            </a:br>
            <a:r>
              <a:rPr lang="fa-IR" b="0" i="0" dirty="0" smtClean="0">
                <a:solidFill>
                  <a:srgbClr val="222222"/>
                </a:solidFill>
                <a:effectLst/>
                <a:latin typeface="IRANSans"/>
              </a:rPr>
              <a:t>تغییر بوی مواد</a:t>
            </a:r>
            <a:br>
              <a:rPr lang="fa-IR" b="0" i="0" dirty="0" smtClean="0">
                <a:solidFill>
                  <a:srgbClr val="222222"/>
                </a:solidFill>
                <a:effectLst/>
                <a:latin typeface="IRANSans"/>
              </a:rPr>
            </a:br>
            <a:r>
              <a:rPr lang="fa-IR" b="0" i="0" dirty="0" smtClean="0">
                <a:solidFill>
                  <a:srgbClr val="222222"/>
                </a:solidFill>
                <a:effectLst/>
                <a:latin typeface="IRANSans"/>
              </a:rPr>
              <a:t>در هرمرحله ماده چه تغییری کرده است؟</a:t>
            </a:r>
          </a:p>
          <a:p>
            <a:pPr marL="0" indent="0" algn="r">
              <a:buNone/>
            </a:pPr>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7279" y="3461656"/>
            <a:ext cx="4180115" cy="2850243"/>
          </a:xfrm>
          <a:prstGeom prst="rect">
            <a:avLst/>
          </a:prstGeom>
        </p:spPr>
      </p:pic>
    </p:spTree>
    <p:extLst>
      <p:ext uri="{BB962C8B-B14F-4D97-AF65-F5344CB8AC3E}">
        <p14:creationId xmlns:p14="http://schemas.microsoft.com/office/powerpoint/2010/main" val="1651881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FF0000"/>
                </a:solidFill>
              </a:rPr>
              <a:t>ادامه صفحه 7</a:t>
            </a:r>
            <a:endParaRPr lang="en-US" dirty="0">
              <a:solidFill>
                <a:srgbClr val="FF0000"/>
              </a:solidFill>
            </a:endParaRPr>
          </a:p>
        </p:txBody>
      </p:sp>
      <p:sp>
        <p:nvSpPr>
          <p:cNvPr id="3" name="Content Placeholder 2"/>
          <p:cNvSpPr>
            <a:spLocks noGrp="1"/>
          </p:cNvSpPr>
          <p:nvPr>
            <p:ph idx="1"/>
          </p:nvPr>
        </p:nvSpPr>
        <p:spPr/>
        <p:txBody>
          <a:bodyPr/>
          <a:lstStyle/>
          <a:p>
            <a:pPr marL="0" indent="0" algn="r" rtl="1">
              <a:buNone/>
            </a:pPr>
            <a:r>
              <a:rPr lang="fa-IR" b="0" i="0" dirty="0" smtClean="0">
                <a:solidFill>
                  <a:srgbClr val="FF0000"/>
                </a:solidFill>
                <a:effectLst/>
                <a:latin typeface="IRANSans"/>
              </a:rPr>
              <a:t>توجه :نظر گروه ها را میشنویم اما پاسخ درست را بیان نمیکنیم،</a:t>
            </a:r>
          </a:p>
          <a:p>
            <a:pPr marL="0" indent="0" algn="r" rtl="1">
              <a:buNone/>
            </a:pPr>
            <a:r>
              <a:rPr lang="fa-IR" b="0" i="0" dirty="0" smtClean="0">
                <a:solidFill>
                  <a:srgbClr val="222222"/>
                </a:solidFill>
                <a:effectLst/>
                <a:latin typeface="IRANSans"/>
              </a:rPr>
              <a:t>بچه های عزیز در این درس بررسی خواهیم کرد که در زندگی مواد چه تغییرهایی می کنند.جواب های خود را در دفتر خود بنویسید و یه علامت سؤال در کنار آن قرار دهید.</a:t>
            </a:r>
          </a:p>
          <a:p>
            <a:pPr marL="0" indent="0" algn="r" rtl="1">
              <a:buNone/>
            </a:pPr>
            <a:r>
              <a:rPr lang="fa-IR" dirty="0" smtClean="0">
                <a:solidFill>
                  <a:srgbClr val="222222"/>
                </a:solidFill>
                <a:latin typeface="IRANSans"/>
              </a:rPr>
              <a:t>دانش آموزان عزیز</a:t>
            </a:r>
            <a:r>
              <a:rPr lang="fa-IR" b="0" i="0" dirty="0" smtClean="0">
                <a:solidFill>
                  <a:srgbClr val="222222"/>
                </a:solidFill>
                <a:effectLst/>
                <a:latin typeface="IRANSans"/>
              </a:rPr>
              <a:t>درس را تا آخر بررسی کنید وجواب پرسش های را خود را پیدا کنید و . دوباره برگردید و جواب هایتان را اصلاح کنید.</a:t>
            </a:r>
          </a:p>
          <a:p>
            <a:pPr marL="0" indent="0" algn="r" rtl="1">
              <a:buNone/>
            </a:pPr>
            <a:endParaRPr lang="en-US" dirty="0"/>
          </a:p>
        </p:txBody>
      </p:sp>
    </p:spTree>
    <p:extLst>
      <p:ext uri="{BB962C8B-B14F-4D97-AF65-F5344CB8AC3E}">
        <p14:creationId xmlns:p14="http://schemas.microsoft.com/office/powerpoint/2010/main" val="1012600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572</TotalTime>
  <Words>1250</Words>
  <Application>Microsoft Office PowerPoint</Application>
  <PresentationFormat>Widescreen</PresentationFormat>
  <Paragraphs>127</Paragraphs>
  <Slides>23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B Kamran</vt:lpstr>
      <vt:lpstr>B Nazanin</vt:lpstr>
      <vt:lpstr>B Titr</vt:lpstr>
      <vt:lpstr>Calibri</vt:lpstr>
      <vt:lpstr>Calibri Light</vt:lpstr>
      <vt:lpstr>IRANSans</vt:lpstr>
      <vt:lpstr>Times New Roman</vt:lpstr>
      <vt:lpstr>Vazir</vt:lpstr>
      <vt:lpstr>Office Theme</vt:lpstr>
      <vt:lpstr>آموزش علوم:  جلسه هفتم </vt:lpstr>
      <vt:lpstr>موضوع این جلسه :نمونه تدریس </vt:lpstr>
      <vt:lpstr>اقدامات اولیه جهت تدریس این درس</vt:lpstr>
      <vt:lpstr>نخست: تهیه طرح درس </vt:lpstr>
      <vt:lpstr>گام سوم :تعیین اهداف رفتاری</vt:lpstr>
      <vt:lpstr>گام ششم: فعالیت های قبل از تدریس(3 دقیقه ): </vt:lpstr>
      <vt:lpstr>گام نهم :ایجاد انگیزه و آماده سازی(5 دقیقه ):</vt:lpstr>
      <vt:lpstr>گام دهم: ارائه ی درس(25 دقیقه ): </vt:lpstr>
      <vt:lpstr>ادامه صفحه 7</vt:lpstr>
      <vt:lpstr>صفحه ۸  </vt:lpstr>
      <vt:lpstr>صفحه ۹ علوم پنجم ابتدایی </vt:lpstr>
      <vt:lpstr>صفحه ۱۰ علوم پنجم ابتدایی </vt:lpstr>
      <vt:lpstr>صفحه ۱۱ علوم پنجم ابتدایی </vt:lpstr>
      <vt:lpstr>صفحه ۱۲ علوم پنجم ابتدایی </vt:lpstr>
      <vt:lpstr>صفحه ۱۳ علوم پنجم ابتدایی </vt:lpstr>
      <vt:lpstr>صفحه ۱۴،۱۵ و ۱۶ علوم پنجم ابتدایی </vt:lpstr>
      <vt:lpstr>بعد از پایان این درس ارزشیابی کنید</vt:lpstr>
      <vt:lpstr>آزمون</vt:lpstr>
      <vt:lpstr>PowerPoint Presentation</vt:lpstr>
      <vt:lpstr>PowerPoint Presentation</vt:lpstr>
      <vt:lpstr>PowerPoint Presentation</vt:lpstr>
      <vt:lpstr>PowerPoint Presentation</vt:lpstr>
      <vt:lpstr>تکلیف دانشجویان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hanieh</dc:creator>
  <cp:lastModifiedBy>intel</cp:lastModifiedBy>
  <cp:revision>101</cp:revision>
  <dcterms:created xsi:type="dcterms:W3CDTF">2015-10-27T07:36:58Z</dcterms:created>
  <dcterms:modified xsi:type="dcterms:W3CDTF">2020-04-26T20:53:19Z</dcterms:modified>
</cp:coreProperties>
</file>