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49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3/31/2020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123406"/>
            <a:ext cx="7766936" cy="2927430"/>
          </a:xfrm>
        </p:spPr>
        <p:txBody>
          <a:bodyPr/>
          <a:lstStyle/>
          <a:p>
            <a:r>
              <a:rPr lang="fa-IR" dirty="0" smtClean="0"/>
              <a:t>بسم الله الرحمن الرحیم</a:t>
            </a:r>
            <a:endParaRPr lang="en-US" dirty="0"/>
          </a:p>
        </p:txBody>
      </p:sp>
    </p:spTree>
    <p:extLst>
      <p:ext uri="{BB962C8B-B14F-4D97-AF65-F5344CB8AC3E}">
        <p14:creationId xmlns:p14="http://schemas.microsoft.com/office/powerpoint/2010/main" val="30909446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666" y="776614"/>
            <a:ext cx="8851158" cy="4860098"/>
          </a:xfrm>
        </p:spPr>
        <p:txBody>
          <a:bodyPr>
            <a:normAutofit/>
          </a:bodyPr>
          <a:lstStyle/>
          <a:p>
            <a:pPr algn="just" rtl="1"/>
            <a:r>
              <a:rPr lang="fa-IR" sz="2000" b="1" dirty="0" smtClean="0">
                <a:solidFill>
                  <a:srgbClr val="FF0000"/>
                </a:solidFill>
              </a:rPr>
              <a:t>اسم </a:t>
            </a:r>
            <a:r>
              <a:rPr lang="fa-IR" sz="2000" b="1" dirty="0">
                <a:solidFill>
                  <a:srgbClr val="FF0000"/>
                </a:solidFill>
              </a:rPr>
              <a:t>علم مركب در حالت نسبت</a:t>
            </a:r>
            <a:r>
              <a:rPr lang="fa-IR" sz="2000" b="1" dirty="0">
                <a:solidFill>
                  <a:schemeClr val="tx2"/>
                </a:solidFill>
              </a:rPr>
              <a:t>:       </a:t>
            </a:r>
            <a:r>
              <a:rPr lang="fa-IR" sz="2000" b="1" dirty="0">
                <a:solidFill>
                  <a:srgbClr val="FF0000"/>
                </a:solidFill>
              </a:rPr>
              <a:t>مركب اسنادي </a:t>
            </a:r>
            <a:r>
              <a:rPr lang="fa-IR" sz="2000" b="1" dirty="0">
                <a:solidFill>
                  <a:schemeClr val="tx2"/>
                </a:solidFill>
              </a:rPr>
              <a:t>: تأبَّطَ شَرَّا!   " تَأَبَّطيّ  "         </a:t>
            </a:r>
            <a:r>
              <a:rPr lang="fa-IR" sz="2000" b="1" dirty="0">
                <a:solidFill>
                  <a:srgbClr val="FF0000"/>
                </a:solidFill>
              </a:rPr>
              <a:t>تركيب مزجي </a:t>
            </a:r>
            <a:r>
              <a:rPr lang="fa-IR" sz="2000" b="1" dirty="0">
                <a:solidFill>
                  <a:schemeClr val="tx2"/>
                </a:solidFill>
              </a:rPr>
              <a:t>: مَعْدِي كَرِب!     " مَعْدويّ ”</a:t>
            </a:r>
          </a:p>
          <a:p>
            <a:pPr algn="just" rtl="1"/>
            <a:r>
              <a:rPr lang="fa-IR" sz="2000" b="1" dirty="0">
                <a:solidFill>
                  <a:srgbClr val="FF0000"/>
                </a:solidFill>
              </a:rPr>
              <a:t>مرکب مزجی</a:t>
            </a:r>
            <a:r>
              <a:rPr lang="fa-IR" sz="2000" b="1" dirty="0">
                <a:solidFill>
                  <a:schemeClr val="tx2"/>
                </a:solidFill>
              </a:rPr>
              <a:t>:به ترکیبی گفته می شود که بین کلمات آن رابطه اضافی واسنادی نباشدو کثرت استعمال آنها را کنارهم قرارداده باشد مثل معدي كرب- بعلبک  -بیت لحم</a:t>
            </a:r>
          </a:p>
          <a:p>
            <a:pPr algn="just" rtl="1"/>
            <a:r>
              <a:rPr lang="fa-IR" sz="2000" b="1" dirty="0">
                <a:solidFill>
                  <a:srgbClr val="FF0000"/>
                </a:solidFill>
              </a:rPr>
              <a:t>مرکب اسنادی </a:t>
            </a:r>
            <a:r>
              <a:rPr lang="fa-IR" sz="2000" b="1" dirty="0">
                <a:solidFill>
                  <a:schemeClr val="tx2"/>
                </a:solidFill>
              </a:rPr>
              <a:t>:آن است که از مسند ومسند الیه تشکیل شده باشد. «تابطَ شرّا ً»</a:t>
            </a:r>
          </a:p>
          <a:p>
            <a:pPr algn="just" rtl="1"/>
            <a:r>
              <a:rPr lang="fa-IR" sz="2000" b="1" dirty="0">
                <a:solidFill>
                  <a:srgbClr val="FF0000"/>
                </a:solidFill>
              </a:rPr>
              <a:t>مرکب اضافی </a:t>
            </a:r>
            <a:r>
              <a:rPr lang="fa-IR" sz="2000" b="1" dirty="0">
                <a:solidFill>
                  <a:schemeClr val="tx2"/>
                </a:solidFill>
              </a:rPr>
              <a:t>:آن است که ترکیبی از مضاف ومضافٌ الیه باشد «عبدالله »</a:t>
            </a:r>
          </a:p>
          <a:p>
            <a:pPr algn="just" rtl="1"/>
            <a:r>
              <a:rPr lang="fa-IR" sz="2000" b="1" dirty="0">
                <a:solidFill>
                  <a:srgbClr val="FF0000"/>
                </a:solidFill>
              </a:rPr>
              <a:t>در تركيب اضافي</a:t>
            </a:r>
            <a:r>
              <a:rPr lang="fa-IR" sz="2000" b="1" dirty="0">
                <a:solidFill>
                  <a:schemeClr val="tx2"/>
                </a:solidFill>
              </a:rPr>
              <a:t>، ياء نسبت به بخش نخست، زماني به بخش آخر و گاهي نيزبه همة اسم مركب مي پيوندد. مانند: " دَيْرانيّ ، مَنافيّ و عَيْنُ اَبِليّ ".  در نسبت به: " دَيْر القَمَر ، عَبدِ مَناف و عَين اِبِل" .</a:t>
            </a:r>
          </a:p>
          <a:p>
            <a:pPr algn="just" rtl="1"/>
            <a:r>
              <a:rPr lang="fa-IR" sz="2000" dirty="0" smtClean="0">
                <a:solidFill>
                  <a:schemeClr val="tx2"/>
                </a:solidFill>
              </a:rPr>
              <a:t>»</a:t>
            </a:r>
            <a:endParaRPr lang="en-US" sz="2000" dirty="0">
              <a:solidFill>
                <a:schemeClr val="tx2"/>
              </a:solidFill>
            </a:endParaRPr>
          </a:p>
          <a:p>
            <a:endParaRPr lang="en-US" dirty="0"/>
          </a:p>
        </p:txBody>
      </p:sp>
    </p:spTree>
    <p:extLst>
      <p:ext uri="{BB962C8B-B14F-4D97-AF65-F5344CB8AC3E}">
        <p14:creationId xmlns:p14="http://schemas.microsoft.com/office/powerpoint/2010/main" val="9056434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4020" y="851307"/>
            <a:ext cx="7766936" cy="1646302"/>
          </a:xfrm>
        </p:spPr>
        <p:txBody>
          <a:bodyPr/>
          <a:lstStyle/>
          <a:p>
            <a:pPr algn="ctr"/>
            <a:r>
              <a:rPr lang="fa-IR" dirty="0" smtClean="0"/>
              <a:t>النسبة</a:t>
            </a:r>
            <a:endParaRPr lang="en-US" dirty="0"/>
          </a:p>
        </p:txBody>
      </p:sp>
    </p:spTree>
    <p:extLst>
      <p:ext uri="{BB962C8B-B14F-4D97-AF65-F5344CB8AC3E}">
        <p14:creationId xmlns:p14="http://schemas.microsoft.com/office/powerpoint/2010/main" val="1715133877"/>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0623" y="773035"/>
            <a:ext cx="9507255" cy="3416320"/>
          </a:xfrm>
          <a:prstGeom prst="rect">
            <a:avLst/>
          </a:prstGeom>
          <a:noFill/>
        </p:spPr>
        <p:txBody>
          <a:bodyPr wrap="square" lIns="91440" tIns="45720" rIns="91440" bIns="45720">
            <a:spAutoFit/>
          </a:bodyPr>
          <a:lstStyle/>
          <a:p>
            <a:pPr algn="ctr"/>
            <a:r>
              <a:rPr lang="fa-IR" sz="5400" b="0" cap="none" spc="0" dirty="0">
                <a:ln w="0"/>
                <a:solidFill>
                  <a:schemeClr val="tx1"/>
                </a:solidFill>
                <a:effectLst>
                  <a:outerShdw blurRad="38100" dist="19050" dir="2700000" algn="tl" rotWithShape="0">
                    <a:schemeClr val="dk1">
                      <a:alpha val="40000"/>
                    </a:schemeClr>
                  </a:outerShdw>
                </a:effectLst>
                <a:cs typeface="2  Badr" panose="00000400000000000000" pitchFamily="2" charset="-78"/>
              </a:rPr>
              <a:t>نسبت عبارت است از افزودن يائي مشدّد به آخر اسم، تا چيزي به آن اسم منسوب گردد.  مانند: " لُبنان+</a:t>
            </a:r>
            <a:r>
              <a:rPr lang="fa-IR" sz="5400" b="0" cap="none" spc="0" dirty="0">
                <a:ln w="0"/>
                <a:solidFill>
                  <a:srgbClr val="FF0000"/>
                </a:solidFill>
                <a:effectLst>
                  <a:outerShdw blurRad="38100" dist="19050" dir="2700000" algn="tl" rotWithShape="0">
                    <a:schemeClr val="dk1">
                      <a:alpha val="40000"/>
                    </a:schemeClr>
                  </a:outerShdw>
                </a:effectLst>
                <a:cs typeface="2  Badr" panose="00000400000000000000" pitchFamily="2" charset="-78"/>
              </a:rPr>
              <a:t>يّ</a:t>
            </a:r>
            <a:r>
              <a:rPr lang="fa-IR" sz="5400" b="0" cap="none" spc="0" dirty="0">
                <a:ln w="0"/>
                <a:solidFill>
                  <a:schemeClr val="tx1"/>
                </a:solidFill>
                <a:effectLst>
                  <a:outerShdw blurRad="38100" dist="19050" dir="2700000" algn="tl" rotWithShape="0">
                    <a:schemeClr val="dk1">
                      <a:alpha val="40000"/>
                    </a:schemeClr>
                  </a:outerShdw>
                </a:effectLst>
                <a:cs typeface="2  Badr" panose="00000400000000000000" pitchFamily="2" charset="-78"/>
              </a:rPr>
              <a:t>= لُبنانيّ</a:t>
            </a:r>
            <a:r>
              <a:rPr lang="fa-IR" sz="5400" b="0" cap="none" spc="0" dirty="0">
                <a:ln w="0"/>
                <a:solidFill>
                  <a:srgbClr val="FF0000"/>
                </a:solidFill>
                <a:effectLst>
                  <a:outerShdw blurRad="38100" dist="19050" dir="2700000" algn="tl" rotWithShape="0">
                    <a:schemeClr val="dk1">
                      <a:alpha val="40000"/>
                    </a:schemeClr>
                  </a:outerShdw>
                </a:effectLst>
                <a:cs typeface="2  Badr" panose="00000400000000000000" pitchFamily="2" charset="-78"/>
              </a:rPr>
              <a:t>ٌ</a:t>
            </a:r>
            <a:r>
              <a:rPr lang="fa-IR" sz="5400" b="0" cap="none" spc="0" dirty="0">
                <a:ln w="0"/>
                <a:solidFill>
                  <a:schemeClr val="tx1"/>
                </a:solidFill>
                <a:effectLst>
                  <a:outerShdw blurRad="38100" dist="19050" dir="2700000" algn="tl" rotWithShape="0">
                    <a:schemeClr val="dk1">
                      <a:alpha val="40000"/>
                    </a:schemeClr>
                  </a:outerShdw>
                </a:effectLst>
                <a:cs typeface="2  Badr" panose="00000400000000000000" pitchFamily="2" charset="-78"/>
              </a:rPr>
              <a:t> ، شيرازيٌّ ، كُوفيٌّ ، بَصْريٌّ ، مَدَنِيٌّ ...".</a:t>
            </a:r>
            <a:endParaRPr lang="fa-IR"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977986516"/>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92069" y="763195"/>
            <a:ext cx="8747903" cy="4924696"/>
          </a:xfrm>
        </p:spPr>
        <p:txBody>
          <a:bodyPr>
            <a:normAutofit/>
          </a:bodyPr>
          <a:lstStyle/>
          <a:p>
            <a:r>
              <a:rPr lang="fa-IR" sz="2800" dirty="0" smtClean="0"/>
              <a:t>برخی اسم‌ها بدون یاء مشدد به نسبت دلالت می‌کنند:</a:t>
            </a:r>
            <a:endParaRPr lang="fa-IR" sz="2800" dirty="0"/>
          </a:p>
          <a:p>
            <a:r>
              <a:rPr lang="fa-IR" sz="2800" dirty="0">
                <a:solidFill>
                  <a:schemeClr val="tx1"/>
                </a:solidFill>
              </a:rPr>
              <a:t>1- اسم هايي كه بر وزن، "</a:t>
            </a:r>
            <a:r>
              <a:rPr lang="fa-IR" sz="2800" dirty="0">
                <a:solidFill>
                  <a:srgbClr val="FF0000"/>
                </a:solidFill>
              </a:rPr>
              <a:t>فاعِل و فَعِل</a:t>
            </a:r>
            <a:r>
              <a:rPr lang="fa-IR" sz="2800" dirty="0">
                <a:solidFill>
                  <a:schemeClr val="tx1"/>
                </a:solidFill>
              </a:rPr>
              <a:t>" چنانچه به معني "صاحِب” (دارنده ،دارا) باشند. مانند: "لابِن، طاعِم  و كاسٍ"  و "طَعِم ، لَبِس و عَمِل" يعني داراي  لَبَن ، طَعام ، كِسوه ، لباس</a:t>
            </a:r>
          </a:p>
          <a:p>
            <a:r>
              <a:rPr lang="fa-IR" sz="2800" dirty="0">
                <a:solidFill>
                  <a:schemeClr val="tx1"/>
                </a:solidFill>
              </a:rPr>
              <a:t>2-  اسمهايي بر وزن"</a:t>
            </a:r>
            <a:r>
              <a:rPr lang="fa-IR" sz="2800" dirty="0">
                <a:solidFill>
                  <a:srgbClr val="FF0000"/>
                </a:solidFill>
              </a:rPr>
              <a:t> فَعّال</a:t>
            </a:r>
            <a:r>
              <a:rPr lang="fa-IR" sz="2800" dirty="0">
                <a:solidFill>
                  <a:schemeClr val="tx1"/>
                </a:solidFill>
              </a:rPr>
              <a:t>" كه به حرفه و شغل دلالت كنند. مانند:  " بَزّاز، عَطّار، خَبّاز،  صَبّاغ  و خَيّاط ". </a:t>
            </a:r>
          </a:p>
        </p:txBody>
      </p:sp>
    </p:spTree>
    <p:extLst>
      <p:ext uri="{BB962C8B-B14F-4D97-AF65-F5344CB8AC3E}">
        <p14:creationId xmlns:p14="http://schemas.microsoft.com/office/powerpoint/2010/main" val="7011601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7435" y="288098"/>
            <a:ext cx="7661985" cy="551145"/>
          </a:xfrm>
        </p:spPr>
        <p:txBody>
          <a:bodyPr/>
          <a:lstStyle/>
          <a:p>
            <a:pPr algn="ctr"/>
            <a:endParaRPr lang="en-US" dirty="0"/>
          </a:p>
        </p:txBody>
      </p:sp>
      <p:sp>
        <p:nvSpPr>
          <p:cNvPr id="3" name="Subtitle 2"/>
          <p:cNvSpPr>
            <a:spLocks noGrp="1"/>
          </p:cNvSpPr>
          <p:nvPr>
            <p:ph type="subTitle" idx="1"/>
          </p:nvPr>
        </p:nvSpPr>
        <p:spPr>
          <a:xfrm>
            <a:off x="767846" y="1050575"/>
            <a:ext cx="8765177" cy="4637315"/>
          </a:xfrm>
        </p:spPr>
        <p:txBody>
          <a:bodyPr>
            <a:normAutofit/>
          </a:bodyPr>
          <a:lstStyle/>
          <a:p>
            <a:pPr algn="just" rtl="1"/>
            <a:r>
              <a:rPr lang="fa-IR" sz="2800" b="1" dirty="0">
                <a:solidFill>
                  <a:srgbClr val="0070C0"/>
                </a:solidFill>
              </a:rPr>
              <a:t>احكام نسبت</a:t>
            </a:r>
            <a:r>
              <a:rPr lang="fa-IR" sz="2800" dirty="0">
                <a:solidFill>
                  <a:schemeClr val="tx1"/>
                </a:solidFill>
              </a:rPr>
              <a:t>: </a:t>
            </a:r>
            <a:r>
              <a:rPr lang="fa-IR" sz="2600" b="1" dirty="0">
                <a:solidFill>
                  <a:schemeClr val="tx1"/>
                </a:solidFill>
                <a:cs typeface="2  Badr" panose="00000400000000000000" pitchFamily="2" charset="-78"/>
              </a:rPr>
              <a:t>اسم داراي ياء نسبت،بايد از" تاء تأنيث و علامت تثنيه و جمع "، تهي و حرف پيش از ياء نسبت، همواره مكسور باشد. مانند: </a:t>
            </a:r>
            <a:r>
              <a:rPr lang="fa-IR" sz="2600" b="1" dirty="0" smtClean="0">
                <a:solidFill>
                  <a:schemeClr val="tx1"/>
                </a:solidFill>
                <a:cs typeface="2  Badr" panose="00000400000000000000" pitchFamily="2" charset="-78"/>
              </a:rPr>
              <a:t>«</a:t>
            </a:r>
            <a:r>
              <a:rPr lang="fa-IR" sz="2600" b="1" dirty="0" smtClean="0">
                <a:solidFill>
                  <a:srgbClr val="FF0000"/>
                </a:solidFill>
                <a:cs typeface="2  Badr" panose="00000400000000000000" pitchFamily="2" charset="-78"/>
              </a:rPr>
              <a:t>ناصریّ،عراقیّ،متجریّ</a:t>
            </a:r>
            <a:r>
              <a:rPr lang="fa-IR" sz="2600" b="1" dirty="0" smtClean="0">
                <a:solidFill>
                  <a:schemeClr val="tx1"/>
                </a:solidFill>
                <a:cs typeface="2  Badr" panose="00000400000000000000" pitchFamily="2" charset="-78"/>
              </a:rPr>
              <a:t>» نسبت به </a:t>
            </a:r>
            <a:r>
              <a:rPr lang="fa-IR" sz="2600" b="1" dirty="0" smtClean="0">
                <a:solidFill>
                  <a:srgbClr val="FF0000"/>
                </a:solidFill>
                <a:cs typeface="2  Badr" panose="00000400000000000000" pitchFamily="2" charset="-78"/>
              </a:rPr>
              <a:t>ناصرة،عراقین،متاجر</a:t>
            </a:r>
            <a:r>
              <a:rPr lang="fa-IR" sz="2600" b="1" dirty="0" smtClean="0">
                <a:solidFill>
                  <a:schemeClr val="tx1"/>
                </a:solidFill>
                <a:cs typeface="2  Badr" panose="00000400000000000000" pitchFamily="2" charset="-78"/>
              </a:rPr>
              <a:t>.و"</a:t>
            </a:r>
            <a:r>
              <a:rPr lang="fa-IR" sz="2600" b="1" dirty="0" smtClean="0">
                <a:solidFill>
                  <a:schemeClr val="accent2"/>
                </a:solidFill>
                <a:cs typeface="2  Badr" panose="00000400000000000000" pitchFamily="2" charset="-78"/>
              </a:rPr>
              <a:t>فاطِمِيّ</a:t>
            </a:r>
            <a:r>
              <a:rPr lang="fa-IR" sz="2600" b="1" dirty="0">
                <a:solidFill>
                  <a:schemeClr val="accent2"/>
                </a:solidFill>
                <a:cs typeface="2  Badr" panose="00000400000000000000" pitchFamily="2" charset="-78"/>
              </a:rPr>
              <a:t>، النَّهْرِي، كِتابِيّ</a:t>
            </a:r>
            <a:r>
              <a:rPr lang="fa-IR" sz="2600" b="1" dirty="0">
                <a:solidFill>
                  <a:schemeClr val="tx1"/>
                </a:solidFill>
                <a:cs typeface="2  Badr" panose="00000400000000000000" pitchFamily="2" charset="-78"/>
              </a:rPr>
              <a:t>" در نسبت به </a:t>
            </a:r>
            <a:r>
              <a:rPr lang="fa-IR" sz="2600" b="1" dirty="0">
                <a:solidFill>
                  <a:schemeClr val="accent2"/>
                </a:solidFill>
                <a:cs typeface="2  Badr" panose="00000400000000000000" pitchFamily="2" charset="-78"/>
              </a:rPr>
              <a:t>فاطمه‌، النَّهران، كُتُب.</a:t>
            </a:r>
          </a:p>
          <a:p>
            <a:pPr algn="just" rtl="1"/>
            <a:r>
              <a:rPr lang="fa-IR" sz="2600" b="1" dirty="0">
                <a:solidFill>
                  <a:schemeClr val="tx1"/>
                </a:solidFill>
                <a:cs typeface="2  Badr" panose="00000400000000000000" pitchFamily="2" charset="-78"/>
              </a:rPr>
              <a:t>- چنانچه اسمِ داراي تاء تأنيث ،در حالت نسبت،به اسمي ديگر اشتباه گردد، پس ازحذف تاء تأنيث، پيش از ياء نسبت، واوي به آن مي افزايند. مانند: " ثَورَوِيّ" ، در نسبت به " ثَوْرَة" تا به اسم منسوب به " ثَوْر"،  اشتباه نگردد.</a:t>
            </a:r>
          </a:p>
          <a:p>
            <a:pPr algn="just" rtl="1"/>
            <a:r>
              <a:rPr lang="fa-IR" sz="2600" b="1" dirty="0" smtClean="0">
                <a:solidFill>
                  <a:schemeClr val="tx1"/>
                </a:solidFill>
                <a:cs typeface="2  Badr" panose="00000400000000000000" pitchFamily="2" charset="-78"/>
              </a:rPr>
              <a:t>-  </a:t>
            </a:r>
            <a:r>
              <a:rPr lang="fa-IR" sz="2600" b="1" dirty="0">
                <a:solidFill>
                  <a:schemeClr val="tx1"/>
                </a:solidFill>
                <a:cs typeface="2  Badr" panose="00000400000000000000" pitchFamily="2" charset="-78"/>
              </a:rPr>
              <a:t>عين الفعل همه ي اسم هاي ثلاثي مكسورالعين، در حالت نسبت، مفتوح مي گردد. اين كار براي سبك شدن تلفظ كلمه، انجام مي گيرد. مانند: "مَلَكيّ،  دُؤَلِيّ،  إِبَلِيّ "  در نسبت به : " مَلِك،  دُئِل، اِبِل".</a:t>
            </a:r>
          </a:p>
        </p:txBody>
      </p:sp>
    </p:spTree>
    <p:extLst>
      <p:ext uri="{BB962C8B-B14F-4D97-AF65-F5344CB8AC3E}">
        <p14:creationId xmlns:p14="http://schemas.microsoft.com/office/powerpoint/2010/main" val="261177900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444138"/>
            <a:ext cx="7766936" cy="1005840"/>
          </a:xfrm>
        </p:spPr>
        <p:txBody>
          <a:bodyPr/>
          <a:lstStyle/>
          <a:p>
            <a:pPr algn="ctr"/>
            <a:r>
              <a:rPr lang="fa-IR" sz="4000" b="1" dirty="0"/>
              <a:t>اسم ممدود در حالت نسبت:</a:t>
            </a:r>
            <a:endParaRPr lang="en-US" sz="4000" b="1" dirty="0"/>
          </a:p>
        </p:txBody>
      </p:sp>
      <p:sp>
        <p:nvSpPr>
          <p:cNvPr id="3" name="Subtitle 2"/>
          <p:cNvSpPr>
            <a:spLocks noGrp="1"/>
          </p:cNvSpPr>
          <p:nvPr>
            <p:ph type="subTitle" idx="1"/>
          </p:nvPr>
        </p:nvSpPr>
        <p:spPr>
          <a:xfrm>
            <a:off x="979714" y="1632856"/>
            <a:ext cx="8294289" cy="5225143"/>
          </a:xfrm>
        </p:spPr>
        <p:txBody>
          <a:bodyPr>
            <a:normAutofit/>
          </a:bodyPr>
          <a:lstStyle/>
          <a:p>
            <a:r>
              <a:rPr lang="fa-IR" sz="2800" dirty="0">
                <a:solidFill>
                  <a:schemeClr val="tx1"/>
                </a:solidFill>
              </a:rPr>
              <a:t>چنانچه همزة اسم ممدود، اصلي باشد، در حالت نسبت، تغييري نمي كند. مانند: " وُضّاء وُضّْائيّ  و قُرّاّء  قُراّئيّ ".</a:t>
            </a:r>
          </a:p>
          <a:p>
            <a:r>
              <a:rPr lang="fa-IR" sz="2800" dirty="0">
                <a:solidFill>
                  <a:schemeClr val="tx1"/>
                </a:solidFill>
              </a:rPr>
              <a:t>در صورتي كه همزه،زائد و براي تأنيث باشد، به واو،قلب مي گردد. مانند: " بَيضاء بَيْضاوِيّ و حَمراء حَمراوِيّ ".</a:t>
            </a:r>
          </a:p>
          <a:p>
            <a:r>
              <a:rPr lang="fa-IR" sz="2800" dirty="0">
                <a:solidFill>
                  <a:schemeClr val="tx1"/>
                </a:solidFill>
              </a:rPr>
              <a:t>اگر همزه از حرف عله قلب شده باشد مي توان آن را به واو بدل كرد يا به همان حالت كه هست، ياء نسبت به آن افزود.مانند: سماء: "سَماويّ و سَمائِيّ      رِداء :  رِداوِي  و رِدائِيّ " .</a:t>
            </a:r>
          </a:p>
          <a:p>
            <a:endParaRPr lang="en-US" sz="2800" dirty="0"/>
          </a:p>
        </p:txBody>
      </p:sp>
    </p:spTree>
    <p:extLst>
      <p:ext uri="{BB962C8B-B14F-4D97-AF65-F5344CB8AC3E}">
        <p14:creationId xmlns:p14="http://schemas.microsoft.com/office/powerpoint/2010/main" val="2743763596"/>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95943"/>
            <a:ext cx="7766936" cy="901337"/>
          </a:xfrm>
        </p:spPr>
        <p:txBody>
          <a:bodyPr/>
          <a:lstStyle/>
          <a:p>
            <a:pPr algn="ctr"/>
            <a:r>
              <a:rPr lang="fa-IR" sz="4000" b="1" dirty="0"/>
              <a:t>اسم مقصور در حالت نسبت:</a:t>
            </a:r>
            <a:endParaRPr lang="en-US" sz="4000" b="1" dirty="0"/>
          </a:p>
        </p:txBody>
      </p:sp>
      <p:sp>
        <p:nvSpPr>
          <p:cNvPr id="3" name="Subtitle 2"/>
          <p:cNvSpPr>
            <a:spLocks noGrp="1"/>
          </p:cNvSpPr>
          <p:nvPr>
            <p:ph type="subTitle" idx="1"/>
          </p:nvPr>
        </p:nvSpPr>
        <p:spPr>
          <a:xfrm>
            <a:off x="1045030" y="1201783"/>
            <a:ext cx="8490856" cy="5473337"/>
          </a:xfrm>
        </p:spPr>
        <p:txBody>
          <a:bodyPr>
            <a:normAutofit lnSpcReduction="10000"/>
          </a:bodyPr>
          <a:lstStyle/>
          <a:p>
            <a:r>
              <a:rPr lang="fa-IR" sz="2800" dirty="0">
                <a:solidFill>
                  <a:srgbClr val="0070C0"/>
                </a:solidFill>
              </a:rPr>
              <a:t>چنانچه الف اسم مقصور، در مرتبه سوم باشد، به واو قلب مي گردد.  مانند:" </a:t>
            </a:r>
            <a:r>
              <a:rPr lang="fa-IR" sz="2800" dirty="0">
                <a:solidFill>
                  <a:srgbClr val="FF0000"/>
                </a:solidFill>
              </a:rPr>
              <a:t>فَتَوِيّ و عَصَوِيّ</a:t>
            </a:r>
            <a:r>
              <a:rPr lang="fa-IR" sz="2800" dirty="0">
                <a:solidFill>
                  <a:srgbClr val="0070C0"/>
                </a:solidFill>
              </a:rPr>
              <a:t>”.  در نسبت به: </a:t>
            </a:r>
            <a:r>
              <a:rPr lang="fa-IR" sz="2800" dirty="0">
                <a:solidFill>
                  <a:srgbClr val="FF0000"/>
                </a:solidFill>
              </a:rPr>
              <a:t>فَتی و عَصا.</a:t>
            </a:r>
          </a:p>
          <a:p>
            <a:r>
              <a:rPr lang="fa-IR" sz="2800" dirty="0">
                <a:solidFill>
                  <a:srgbClr val="0070C0"/>
                </a:solidFill>
              </a:rPr>
              <a:t>اگر در مرتبه پنجم و پس از آن، قرار گيرد، حذف مي شود. مانند: " </a:t>
            </a:r>
            <a:r>
              <a:rPr lang="fa-IR" sz="2800" dirty="0">
                <a:solidFill>
                  <a:srgbClr val="FF0000"/>
                </a:solidFill>
              </a:rPr>
              <a:t>مُصْطَفِيّ و مُسْتَشْفِيّ"  </a:t>
            </a:r>
            <a:r>
              <a:rPr lang="fa-IR" sz="2800" dirty="0">
                <a:solidFill>
                  <a:srgbClr val="0070C0"/>
                </a:solidFill>
              </a:rPr>
              <a:t>در نسبت به: </a:t>
            </a:r>
            <a:r>
              <a:rPr lang="fa-IR" sz="2800" dirty="0">
                <a:solidFill>
                  <a:srgbClr val="FF0000"/>
                </a:solidFill>
              </a:rPr>
              <a:t>مَصطَفَی و مَسْتَشفَی.</a:t>
            </a:r>
          </a:p>
          <a:p>
            <a:r>
              <a:rPr lang="fa-IR" sz="2800" dirty="0">
                <a:solidFill>
                  <a:srgbClr val="0070C0"/>
                </a:solidFill>
              </a:rPr>
              <a:t>در صورتي كه الف در مرتبه چهارم قرار گيرد و حرف دوم كلمه، ساكن باشد، هر دو حالت: قلب و حذف، جايز است. مانند: " </a:t>
            </a:r>
            <a:r>
              <a:rPr lang="fa-IR" sz="2800" dirty="0">
                <a:solidFill>
                  <a:srgbClr val="FF0000"/>
                </a:solidFill>
              </a:rPr>
              <a:t>مَلْهَي: مَلْهَوِيّ و مَلْهِيّ  ،                دُنيا : دُنْيَوِيّ و دُنْيِيّ ".</a:t>
            </a:r>
          </a:p>
          <a:p>
            <a:r>
              <a:rPr lang="fa-IR" sz="2800" dirty="0">
                <a:solidFill>
                  <a:srgbClr val="0070C0"/>
                </a:solidFill>
              </a:rPr>
              <a:t>در صورتي كه حرف دوم كلمه، متحركّ باشد، الف در مرتبه چهارم كلمه، حذف مي گردد. مانند: </a:t>
            </a:r>
            <a:r>
              <a:rPr lang="fa-IR" sz="2800" dirty="0">
                <a:solidFill>
                  <a:srgbClr val="FF0000"/>
                </a:solidFill>
              </a:rPr>
              <a:t>" بَرَدَي ، بَرَدِيّ </a:t>
            </a:r>
            <a:endParaRPr lang="fa-IR" sz="2800" dirty="0">
              <a:solidFill>
                <a:srgbClr val="0070C0"/>
              </a:solidFill>
            </a:endParaRPr>
          </a:p>
          <a:p>
            <a:endParaRPr lang="en-US" sz="2800" dirty="0"/>
          </a:p>
        </p:txBody>
      </p:sp>
    </p:spTree>
    <p:extLst>
      <p:ext uri="{BB962C8B-B14F-4D97-AF65-F5344CB8AC3E}">
        <p14:creationId xmlns:p14="http://schemas.microsoft.com/office/powerpoint/2010/main" val="3158210466"/>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5810" y="-1463040"/>
            <a:ext cx="7772930" cy="561166"/>
          </a:xfrm>
        </p:spPr>
        <p:txBody>
          <a:bodyPr/>
          <a:lstStyle/>
          <a:p>
            <a:pPr algn="ctr"/>
            <a:endParaRPr lang="en-US" dirty="0"/>
          </a:p>
        </p:txBody>
      </p:sp>
      <p:sp>
        <p:nvSpPr>
          <p:cNvPr id="3" name="Subtitle 2"/>
          <p:cNvSpPr>
            <a:spLocks noGrp="1"/>
          </p:cNvSpPr>
          <p:nvPr>
            <p:ph type="subTitle" idx="1"/>
          </p:nvPr>
        </p:nvSpPr>
        <p:spPr>
          <a:xfrm>
            <a:off x="463464" y="563671"/>
            <a:ext cx="9206630" cy="6025019"/>
          </a:xfrm>
        </p:spPr>
        <p:txBody>
          <a:bodyPr>
            <a:normAutofit fontScale="85000" lnSpcReduction="10000"/>
          </a:bodyPr>
          <a:lstStyle/>
          <a:p>
            <a:r>
              <a:rPr lang="fa-IR" sz="2800" dirty="0">
                <a:solidFill>
                  <a:srgbClr val="0070C0"/>
                </a:solidFill>
              </a:rPr>
              <a:t>اسم منقوص در حالت نسبت</a:t>
            </a:r>
            <a:r>
              <a:rPr lang="fa-IR" sz="2800" dirty="0">
                <a:solidFill>
                  <a:schemeClr val="tx1"/>
                </a:solidFill>
              </a:rPr>
              <a:t>: حكم اسم منقوص در حالت نسبت، همان حكم اسم مقصور يا مختوم به الف است، جز آنكه حرف پيش از واو، كه در اصل، به سبب ياء منقوص مكسور بوده است، در حالت نسبت، مفتوح مي گردد. مانند: "الشَّجَوِيّ، المُعْتَدِيّ، المُتَقاضِيّ، والقَاضَوِيّ و القاضِيّ"، در نسبت به :  الشَّجِيّ ، المُعْتَدِي ، المُتَقاضِي، والقاضِي .</a:t>
            </a:r>
          </a:p>
          <a:p>
            <a:r>
              <a:rPr lang="fa-IR" sz="2800" dirty="0">
                <a:solidFill>
                  <a:srgbClr val="0070C0"/>
                </a:solidFill>
              </a:rPr>
              <a:t>اسم مختوم به ياء مشدد در حالت نسبت</a:t>
            </a:r>
            <a:r>
              <a:rPr lang="fa-IR" sz="2800" dirty="0">
                <a:solidFill>
                  <a:schemeClr val="tx1"/>
                </a:solidFill>
              </a:rPr>
              <a:t>: چنانچه ياء مشدد، پس از حرف نخستين كلمه بيايد، ياء دوم به واو قلب و ياء اول، مفتوح و به اصل خود باز مي گردد. مانند:  " حَيَوِيّ و طَوَوِيّ "  در نسبت به "حَيّ و طَيّ ".</a:t>
            </a:r>
          </a:p>
          <a:p>
            <a:r>
              <a:rPr lang="fa-IR" sz="2800" dirty="0">
                <a:solidFill>
                  <a:schemeClr val="tx1"/>
                </a:solidFill>
              </a:rPr>
              <a:t>-  در صورتي كه پس از دو حرف بيايد، ياء اول حذف و ياء دوم ،به واو قلب مي گردد و حرف دوم كلمه، بدل به فتحه مي گردد. مانند: " نَبَوِيّ، عَلَوِيّ، عَدَوِيّ، ..."  در نسبت به : نَبِيّ، عَلِيّ، عَدِيّ .</a:t>
            </a:r>
          </a:p>
          <a:p>
            <a:r>
              <a:rPr lang="fa-IR" sz="2800" dirty="0">
                <a:solidFill>
                  <a:schemeClr val="tx1"/>
                </a:solidFill>
              </a:rPr>
              <a:t>-  اگر ياء مشدد در مرتبه چهارم و پس از آن قرار گيرد، شكل كلمه در حالت نسبت، تغيير نمي كند. مانند: " شافِعِيّ، كُرْسِيّ ، مَرْمِيّ" در نسبت به: شافِعِيّ، كُرسيّ و مَرمِيّ.</a:t>
            </a:r>
          </a:p>
          <a:p>
            <a:r>
              <a:rPr lang="fa-IR" sz="2800" dirty="0">
                <a:solidFill>
                  <a:schemeClr val="tx1"/>
                </a:solidFill>
              </a:rPr>
              <a:t>-  ولي در اسمي چون "مرمي" (اسم مفعول)، "مَرْمَوِيّ" نيز درست است.</a:t>
            </a:r>
          </a:p>
        </p:txBody>
      </p:sp>
    </p:spTree>
    <p:extLst>
      <p:ext uri="{BB962C8B-B14F-4D97-AF65-F5344CB8AC3E}">
        <p14:creationId xmlns:p14="http://schemas.microsoft.com/office/powerpoint/2010/main" val="1174464024"/>
      </p:ext>
    </p:extLst>
  </p:cSld>
  <p:clrMapOvr>
    <a:masterClrMapping/>
  </p:clrMapOvr>
  <p:transition spd="med">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6755" y="145661"/>
            <a:ext cx="7766936" cy="355380"/>
          </a:xfrm>
        </p:spPr>
        <p:txBody>
          <a:bodyPr/>
          <a:lstStyle/>
          <a:p>
            <a:pPr algn="ctr"/>
            <a:endParaRPr lang="en-US" dirty="0"/>
          </a:p>
        </p:txBody>
      </p:sp>
      <p:sp>
        <p:nvSpPr>
          <p:cNvPr id="3" name="Subtitle 2"/>
          <p:cNvSpPr>
            <a:spLocks noGrp="1"/>
          </p:cNvSpPr>
          <p:nvPr>
            <p:ph type="subTitle" idx="1"/>
          </p:nvPr>
        </p:nvSpPr>
        <p:spPr>
          <a:xfrm>
            <a:off x="739036" y="624690"/>
            <a:ext cx="9018739" cy="5963999"/>
          </a:xfrm>
        </p:spPr>
        <p:txBody>
          <a:bodyPr>
            <a:normAutofit fontScale="92500" lnSpcReduction="20000"/>
          </a:bodyPr>
          <a:lstStyle/>
          <a:p>
            <a:pPr algn="just" rtl="1"/>
            <a:r>
              <a:rPr lang="fa-IR" sz="2800" dirty="0">
                <a:solidFill>
                  <a:srgbClr val="00B0F0"/>
                </a:solidFill>
              </a:rPr>
              <a:t> </a:t>
            </a:r>
            <a:r>
              <a:rPr lang="fa-IR" sz="2800" dirty="0">
                <a:solidFill>
                  <a:srgbClr val="7030A0"/>
                </a:solidFill>
              </a:rPr>
              <a:t>فَعِيله " به فتح فاء" در حالت نسبت</a:t>
            </a:r>
            <a:r>
              <a:rPr lang="fa-IR" sz="2800" dirty="0">
                <a:solidFill>
                  <a:schemeClr val="tx1"/>
                </a:solidFill>
              </a:rPr>
              <a:t>: در افزودن ياء نسبت به اسمهايي چون،" فَعِيلة"، در صورتي كه مضاعف واجوف واوي نباشد،ياء حذف و حرف پيش از آن، مفتوح مي گردد. مانند:  " حَنَفِيّ، رَبَعِيّ، عَلَوِيّ، صَحَفِيّ .... "  در نسبت به: " حَنيفه ، رَبيعه ، عَلِيّه ، و صَحيفه ”</a:t>
            </a:r>
          </a:p>
          <a:p>
            <a:pPr algn="just" rtl="1"/>
            <a:r>
              <a:rPr lang="fa-IR" sz="2800" dirty="0">
                <a:solidFill>
                  <a:schemeClr val="tx1"/>
                </a:solidFill>
              </a:rPr>
              <a:t>ولي در مضاعف واجوف واوي اين وزن،همان قاعدة كلي نسبت جاري است.  مانند: " جَلِيلِيّ و طَوِيلِيّ" در نسبت به: جَليله و طَويله.</a:t>
            </a:r>
          </a:p>
          <a:p>
            <a:pPr algn="just" rtl="1"/>
            <a:r>
              <a:rPr lang="fa-IR" sz="2800" dirty="0">
                <a:solidFill>
                  <a:srgbClr val="7030A0"/>
                </a:solidFill>
              </a:rPr>
              <a:t>اسم ثلاثي محذوف اللّام، در حالت نسبت</a:t>
            </a:r>
            <a:r>
              <a:rPr lang="fa-IR" sz="2800" dirty="0">
                <a:solidFill>
                  <a:schemeClr val="tx1"/>
                </a:solidFill>
              </a:rPr>
              <a:t>: هر اسم ثلاثي كه لام الفعل آن حذف شده و دو حرف از حروف اصلي آن به جا مانده باشد، در حالت نسبت، حرف حذف شده، بدان باز مي گردد. مانند: " أَبَويّ ؛ أَخَوِيّ ، دَمَوِيّ، يَدَوِيّ ... "در نسبت به: أَب،أَخ، دَم ، و يَد.</a:t>
            </a:r>
          </a:p>
          <a:p>
            <a:pPr algn="just" rtl="1"/>
            <a:r>
              <a:rPr lang="fa-IR" sz="2800" dirty="0">
                <a:solidFill>
                  <a:schemeClr val="tx1"/>
                </a:solidFill>
              </a:rPr>
              <a:t>-  چنانچه به جاي حرف حذف شده،همزه وصلي آمده باشد. مانند: " ﺇسم و ﺇبن" .بهتر آن است كه،بي هيچ تغييري ياء نسبت به آخر آنها بپيوندد يعني گفته شود: " ﺇبْنِيّ و اِسْمِيّ </a:t>
            </a:r>
            <a:r>
              <a:rPr lang="fa-IR" sz="2800" dirty="0" smtClean="0">
                <a:solidFill>
                  <a:schemeClr val="tx1"/>
                </a:solidFill>
              </a:rPr>
              <a:t>".</a:t>
            </a:r>
            <a:endParaRPr lang="fa-IR" sz="2800" dirty="0">
              <a:solidFill>
                <a:schemeClr val="tx1"/>
              </a:solidFill>
            </a:endParaRPr>
          </a:p>
        </p:txBody>
      </p:sp>
    </p:spTree>
    <p:extLst>
      <p:ext uri="{BB962C8B-B14F-4D97-AF65-F5344CB8AC3E}">
        <p14:creationId xmlns:p14="http://schemas.microsoft.com/office/powerpoint/2010/main" val="2807242980"/>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131</TotalTime>
  <Words>1078</Words>
  <Application>Microsoft Office PowerPoint</Application>
  <PresentationFormat>Widescreen</PresentationFormat>
  <Paragraphs>33</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2  Badr</vt:lpstr>
      <vt:lpstr>Arial</vt:lpstr>
      <vt:lpstr>Tahoma</vt:lpstr>
      <vt:lpstr>Trebuchet MS</vt:lpstr>
      <vt:lpstr>Wingdings 3</vt:lpstr>
      <vt:lpstr>Facet</vt:lpstr>
      <vt:lpstr>بسم الله الرحمن الرحیم</vt:lpstr>
      <vt:lpstr>النسبة</vt:lpstr>
      <vt:lpstr>PowerPoint Presentation</vt:lpstr>
      <vt:lpstr>PowerPoint Presentation</vt:lpstr>
      <vt:lpstr>PowerPoint Presentation</vt:lpstr>
      <vt:lpstr>اسم ممدود در حالت نسبت:</vt:lpstr>
      <vt:lpstr>اسم مقصور در حالت نسبت:</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yari</dc:creator>
  <cp:lastModifiedBy>MRT www.Win2Farsi.com</cp:lastModifiedBy>
  <cp:revision>27</cp:revision>
  <dcterms:created xsi:type="dcterms:W3CDTF">2016-12-09T17:03:13Z</dcterms:created>
  <dcterms:modified xsi:type="dcterms:W3CDTF">2020-03-31T13:42:10Z</dcterms:modified>
</cp:coreProperties>
</file>