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2"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2" r:id="rId16"/>
    <p:sldId id="273" r:id="rId17"/>
    <p:sldId id="275" r:id="rId18"/>
    <p:sldId id="276" r:id="rId19"/>
    <p:sldId id="277" r:id="rId20"/>
    <p:sldId id="278" r:id="rId21"/>
    <p:sldId id="282" r:id="rId22"/>
    <p:sldId id="283" r:id="rId23"/>
    <p:sldId id="284" r:id="rId24"/>
    <p:sldId id="285" r:id="rId25"/>
    <p:sldId id="286" r:id="rId26"/>
    <p:sldId id="287" r:id="rId2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سبک متوسط 2 - آکسان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a-IR"/>
              <a:t>برای ویرایش نسخه اصلی سبک عنوان کلیک کنید</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a:t>برای ویرایش نسخه اصلی سبک زیرنویس کلیک کنید</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368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065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a-IR"/>
              <a:t>برای ویرایش نسخه اصلی سبک عنوان کلیک کنید</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a:t>برای ویرایش سبک‌های متن اصلی، کلیک کنید</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4457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a-IR"/>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37576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کارت نام نقل قول">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a-IR"/>
              <a:t>برای ویرایش نسخه اصلی سبک عنوان کلیک کنید</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a:t>برای ویرایش سبک‌های متن اصلی، کلیک کنید</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a-IR"/>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774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حیح یا اشتبا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a-IR"/>
              <a:t>برای ویرایش نسخه اصلی سبک عنوان کلیک کنید</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a-IR"/>
              <a:t>برای ویرایش سبک‌های متن اصلی، کلیک کنید</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a-IR"/>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9123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p:txBody>
          <a:bodyPr vert="eaVert" ancho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8508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798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a-IR"/>
              <a:t>برای ویرایش نسخه اصلی سبک عنوان کلیک کنید</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931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370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a-IR"/>
              <a:t>برای ویرایش نسخه اصلی سبک عنوان کلیک کنید</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2244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001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293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555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a-IR"/>
              <a:t>برای ویرایش نسخه اصلی سبک عنوان کلیک کنید</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332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B61BEF0D-F0BB-DE4B-95CE-6DB70DBA9567}" type="datetimeFigureOut">
              <a:rPr lang="en-US" dirty="0"/>
              <a:pPr/>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15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5586178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تصویر 6">
            <a:extLst>
              <a:ext uri="{FF2B5EF4-FFF2-40B4-BE49-F238E27FC236}">
                <a16:creationId xmlns:a16="http://schemas.microsoft.com/office/drawing/2014/main" id="{878091D2-11CF-0849-BDAA-219E4D35F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1" y="0"/>
            <a:ext cx="12315701" cy="6858000"/>
          </a:xfrm>
          <a:prstGeom prst="ellipse">
            <a:avLst/>
          </a:prstGeom>
          <a:ln>
            <a:noFill/>
          </a:ln>
          <a:effectLst>
            <a:softEdge rad="112500"/>
          </a:effectLst>
        </p:spPr>
      </p:pic>
    </p:spTree>
    <p:extLst>
      <p:ext uri="{BB962C8B-B14F-4D97-AF65-F5344CB8AC3E}">
        <p14:creationId xmlns:p14="http://schemas.microsoft.com/office/powerpoint/2010/main" val="248827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گهدارنده مکان محتوا 4">
            <a:extLst>
              <a:ext uri="{FF2B5EF4-FFF2-40B4-BE49-F238E27FC236}">
                <a16:creationId xmlns:a16="http://schemas.microsoft.com/office/drawing/2014/main" id="{059C5AA2-0F48-6845-BF14-D5187F8693AD}"/>
              </a:ext>
            </a:extLst>
          </p:cNvPr>
          <p:cNvSpPr>
            <a:spLocks noGrp="1"/>
          </p:cNvSpPr>
          <p:nvPr>
            <p:ph idx="1"/>
          </p:nvPr>
        </p:nvSpPr>
        <p:spPr>
          <a:xfrm>
            <a:off x="331025" y="441071"/>
            <a:ext cx="11860975" cy="6815942"/>
          </a:xfrm>
        </p:spPr>
        <p:txBody>
          <a:bodyPr/>
          <a:lstStyle/>
          <a:p>
            <a:pPr rtl="1"/>
            <a:r>
              <a:rPr lang="en-US" sz="1800" b="1">
                <a:solidFill>
                  <a:srgbClr val="000000"/>
                </a:solidFill>
                <a:effectLst/>
                <a:latin typeface="Tahoma" panose="020B0604030504040204" pitchFamily="34" charset="0"/>
                <a:ea typeface="Tahoma" panose="020B0604030504040204" pitchFamily="34" charset="0"/>
                <a:cs typeface="Calibri" panose="020F0502020204030204" pitchFamily="34" charset="0"/>
              </a:rPr>
              <a:t>م</a:t>
            </a:r>
            <a:r>
              <a:rPr lang="en-US" sz="2000" b="1">
                <a:solidFill>
                  <a:srgbClr val="000000"/>
                </a:solidFill>
                <a:effectLst/>
                <a:latin typeface="Tahoma" panose="020B0604030504040204" pitchFamily="34" charset="0"/>
                <a:ea typeface="Tahoma" panose="020B0604030504040204" pitchFamily="34" charset="0"/>
                <a:cs typeface="Calibri" panose="020F0502020204030204" pitchFamily="34" charset="0"/>
              </a:rPr>
              <a:t>وضوع غزل</a:t>
            </a:r>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 </a:t>
            </a:r>
            <a:r>
              <a:rPr lang="en-US" sz="2000" b="1">
                <a:solidFill>
                  <a:srgbClr val="000000"/>
                </a:solidFill>
                <a:effectLst/>
                <a:latin typeface="Tahoma" panose="020B0604030504040204" pitchFamily="34" charset="0"/>
                <a:ea typeface="Tahoma" panose="020B0604030504040204" pitchFamily="34" charset="0"/>
                <a:cs typeface="Calibri" panose="020F0502020204030204" pitchFamily="34" charset="0"/>
              </a:rPr>
              <a:t>: </a:t>
            </a:r>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درون مایه غزل عاشقانه، عارفانه یا آمیزه های از این دو است و یا مضمونی اجتماعی دارد. )بیان عواطف و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احساسات وصف طبیعت یا گفت و گو از ایام جوانی (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پیدایش غزل : غزل در قرن 6 هجری قمری رواج یافت بدین گونه که تغزل قصاید به صورت قالبی مستقل درآمد و غزل نام گرفت.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محتوای غزل در آغاز عاشقانه بود سپس عارفانه )قرن 7 و 8( و بدنبال آن در دوره مشروطیت جنبه اجتماعی به خود گرفت . غزل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در روزگار ما نیز همواره از قالبهای درجه اول و محبوب شعر فارسی بوده است .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تخلصّ شاعری : شاعر در پایان غزل نام خود یا تخلص شاعری خویش را می آورد .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غزل سرایان بزرگ شعر فارسی: شهریار- هراتی . رهی معیری . صائب تبریزی . حافظ . سعدی . مولوی . سنایی غزنوی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شکل گرافیکی قالب غزل: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 و یا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......................الف    ...................... الف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......................ب     ...................... الف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......................ج      ...................... الف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fa-IR"/>
          </a:p>
        </p:txBody>
      </p:sp>
    </p:spTree>
    <p:extLst>
      <p:ext uri="{BB962C8B-B14F-4D97-AF65-F5344CB8AC3E}">
        <p14:creationId xmlns:p14="http://schemas.microsoft.com/office/powerpoint/2010/main" val="285898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467DB7A-253E-7146-9967-04A30E43F4E5}"/>
              </a:ext>
            </a:extLst>
          </p:cNvPr>
          <p:cNvSpPr>
            <a:spLocks noGrp="1"/>
          </p:cNvSpPr>
          <p:nvPr>
            <p:ph type="title"/>
          </p:nvPr>
        </p:nvSpPr>
        <p:spPr/>
        <p:txBody>
          <a:bodyPr/>
          <a:lstStyle/>
          <a:p>
            <a:pPr marL="571500" indent="-571500" algn="ctr">
              <a:buFont typeface="Arial" panose="020B0604020202020204" pitchFamily="34" charset="0"/>
              <a:buChar char="•"/>
            </a:pPr>
            <a:r>
              <a:rPr lang="fa-IR" b="1" u="sng"/>
              <a:t>مشخصات غزل:</a:t>
            </a:r>
          </a:p>
        </p:txBody>
      </p:sp>
      <p:sp>
        <p:nvSpPr>
          <p:cNvPr id="3" name="نگهدارنده مکان محتوا 2">
            <a:extLst>
              <a:ext uri="{FF2B5EF4-FFF2-40B4-BE49-F238E27FC236}">
                <a16:creationId xmlns:a16="http://schemas.microsoft.com/office/drawing/2014/main" id="{F505FF87-8B81-8244-8D8C-98C5D10947F8}"/>
              </a:ext>
            </a:extLst>
          </p:cNvPr>
          <p:cNvSpPr>
            <a:spLocks noGrp="1"/>
          </p:cNvSpPr>
          <p:nvPr>
            <p:ph idx="1"/>
          </p:nvPr>
        </p:nvSpPr>
        <p:spPr>
          <a:xfrm>
            <a:off x="2248959" y="1160464"/>
            <a:ext cx="8596668" cy="5697536"/>
          </a:xfrm>
        </p:spPr>
        <p:txBody>
          <a:bodyPr>
            <a:normAutofit/>
          </a:bodyPr>
          <a:lstStyle/>
          <a:p>
            <a:pPr marL="0" indent="0" rtl="0">
              <a:buNone/>
            </a:pP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-1تعداد ابی</a:t>
            </a:r>
            <a:r>
              <a:rPr lang="fa-IR" sz="1800">
                <a:solidFill>
                  <a:srgbClr val="000000"/>
                </a:solidFill>
                <a:latin typeface="Tahoma" panose="020B0604030504040204" pitchFamily="34" charset="0"/>
                <a:ea typeface="Tahoma" panose="020B0604030504040204" pitchFamily="34" charset="0"/>
                <a:cs typeface="Calibri" panose="020F0502020204030204" pitchFamily="34" charset="0"/>
              </a:rPr>
              <a:t>ات غز</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ل حداقل پنج بیت و حداكثر دوازده بیت است . ) گاهي غزل ها بیش از پانزده بیت هم يافت مي شود (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-2درون مايه و محتواي غزل بیان عواطف و احساسات ، عشق و عرفان و گاهي هم مضمون اجتماعي مي باشد.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-3بیت اولّ غزل را مطلع بیت آخر آن را مقطع گويند . ) كه هر كدام اگر به خوبي مطرح شوند حسن مطلع و حسن مقطع نام مي گیرند(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-4در غزل تنوع مطالب ممكن است . ) يعني موضوع هر بیت مي تواند با ابیات ديگر فرق داشته باشد(.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-5غزل از قرن ششم به وجود آمده است . ) در واقع همان تغزل قصیده است ( از آغاز پیدايش ، عاشقانه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و با ظهور سنايي عارفانه مي شود (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-6با ظهور انقلاب مشروطه ، غزل مضمون اجتماعي نیز به خود مي گیرد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نكته : غزل عاشقانه را سعدي و غزل عارفانه را مولوي به اوج خود رساندند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حافظ كه سر آمد غزل سرايان شعر فارسي است ، شیوه ي عاشقانه – عارفانه را به كمال رساند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مشهورترين غزل سرايان عبارتنداز : حافظ ، سعدي ، مولوي ، صائب تبريزي ، عراقي ، فرخي يزدي ، رهي معیري ، شهريار و ... </a:t>
            </a:r>
            <a:r>
              <a:rPr lang="en-US" sz="1800">
                <a:solidFill>
                  <a:srgbClr val="000000"/>
                </a:solidFill>
                <a:effectLst/>
                <a:latin typeface="Times New Roman"/>
                <a:ea typeface="Times New Roman"/>
                <a:cs typeface="Times New Roman"/>
              </a:rPr>
              <a:t>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fa-IR"/>
          </a:p>
        </p:txBody>
      </p:sp>
    </p:spTree>
    <p:extLst>
      <p:ext uri="{BB962C8B-B14F-4D97-AF65-F5344CB8AC3E}">
        <p14:creationId xmlns:p14="http://schemas.microsoft.com/office/powerpoint/2010/main" val="151401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A3C627-B7EB-4C45-81E1-9D7E20687DB1}"/>
              </a:ext>
            </a:extLst>
          </p:cNvPr>
          <p:cNvSpPr>
            <a:spLocks noGrp="1"/>
          </p:cNvSpPr>
          <p:nvPr>
            <p:ph type="title"/>
          </p:nvPr>
        </p:nvSpPr>
        <p:spPr/>
        <p:txBody>
          <a:bodyPr/>
          <a:lstStyle/>
          <a:p>
            <a:pPr marL="571500" indent="-571500" algn="ctr">
              <a:buFont typeface="Arial" panose="020B0604020202020204" pitchFamily="34" charset="0"/>
              <a:buChar char="•"/>
            </a:pPr>
            <a:r>
              <a:rPr lang="fa-IR"/>
              <a:t>نمونه های از شعر در قالب غزل:</a:t>
            </a:r>
          </a:p>
        </p:txBody>
      </p:sp>
      <p:pic>
        <p:nvPicPr>
          <p:cNvPr id="7" name="تصویر 7">
            <a:extLst>
              <a:ext uri="{FF2B5EF4-FFF2-40B4-BE49-F238E27FC236}">
                <a16:creationId xmlns:a16="http://schemas.microsoft.com/office/drawing/2014/main" id="{3A082D26-DB1D-804C-8ED8-D76C155AF6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73499" y="1600863"/>
            <a:ext cx="4090226" cy="5213033"/>
          </a:xfrm>
        </p:spPr>
      </p:pic>
      <p:pic>
        <p:nvPicPr>
          <p:cNvPr id="5" name="تصویر 5">
            <a:extLst>
              <a:ext uri="{FF2B5EF4-FFF2-40B4-BE49-F238E27FC236}">
                <a16:creationId xmlns:a16="http://schemas.microsoft.com/office/drawing/2014/main" id="{A09315CC-EDF4-5648-8816-DF8678A440D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589176"/>
            <a:ext cx="5408612" cy="5224720"/>
          </a:xfrm>
        </p:spPr>
      </p:pic>
    </p:spTree>
    <p:extLst>
      <p:ext uri="{BB962C8B-B14F-4D97-AF65-F5344CB8AC3E}">
        <p14:creationId xmlns:p14="http://schemas.microsoft.com/office/powerpoint/2010/main" val="3369132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96099B5D-504F-1748-A613-1AC0DB5B0333}"/>
              </a:ext>
            </a:extLst>
          </p:cNvPr>
          <p:cNvSpPr>
            <a:spLocks noGrp="1"/>
          </p:cNvSpPr>
          <p:nvPr>
            <p:ph sz="half" idx="1"/>
          </p:nvPr>
        </p:nvSpPr>
        <p:spPr>
          <a:xfrm>
            <a:off x="6172202" y="98961"/>
            <a:ext cx="6019798" cy="5485370"/>
          </a:xfrm>
        </p:spPr>
        <p:txBody>
          <a:bodyPr>
            <a:normAutofit fontScale="92500" lnSpcReduction="10000"/>
          </a:bodyPr>
          <a:lstStyle/>
          <a:p>
            <a:pPr rtl="1"/>
            <a:r>
              <a:rPr lang="en-US" sz="2400" b="1">
                <a:solidFill>
                  <a:srgbClr val="000000"/>
                </a:solidFill>
                <a:effectLst/>
                <a:latin typeface="Tahoma" panose="020B0604030504040204" pitchFamily="34" charset="0"/>
                <a:ea typeface="Tahoma" panose="020B0604030504040204" pitchFamily="34" charset="0"/>
                <a:cs typeface="Calibri" panose="020F0502020204030204" pitchFamily="34" charset="0"/>
              </a:rPr>
              <a:t>فرق غزل و قصیده: </a:t>
            </a:r>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-1از نظر تعداد ابیات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-2درون مايه و محتواي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-3وحدت موضوع نكته : اگر شاعر بیت نخست مطلع غزل و قصیده خود را زيبا و دلپسند بیاورد ، از آن به حسن مطلع تعبیـر مي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شود به طوري كه شنونـده براي شنیدن باقي سخـن تشـويق گردد.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نكته : اگر شاعر بیت آخر شعرش را ) معمولاً قصیده يا غزل ( به نحوي شیوا و دلنشین بیاورد كه به عنوان حسن ختام در روح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شنونده و خواننده اثر نیك و خوش باقي بگذارد ، از آن به حسن مقطع تعبیر مي شود. </a:t>
            </a:r>
            <a:r>
              <a:rPr lang="en-US" sz="2400">
                <a:solidFill>
                  <a:srgbClr val="000000"/>
                </a:solidFill>
                <a:effectLst/>
                <a:latin typeface="Times New Roman"/>
                <a:ea typeface="Times New Roman"/>
                <a:cs typeface="Times New Roman"/>
              </a:rPr>
              <a:t>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نمونه ای از غزل حافظ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تصویر 5">
            <a:extLst>
              <a:ext uri="{FF2B5EF4-FFF2-40B4-BE49-F238E27FC236}">
                <a16:creationId xmlns:a16="http://schemas.microsoft.com/office/drawing/2014/main" id="{353AFFA9-9357-A341-9F46-CCCBB44331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5553" y="408214"/>
            <a:ext cx="5571516" cy="6449786"/>
          </a:xfrm>
        </p:spPr>
      </p:pic>
    </p:spTree>
    <p:extLst>
      <p:ext uri="{BB962C8B-B14F-4D97-AF65-F5344CB8AC3E}">
        <p14:creationId xmlns:p14="http://schemas.microsoft.com/office/powerpoint/2010/main" val="303186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6F4972-6000-6F46-BC71-545809790A14}"/>
              </a:ext>
            </a:extLst>
          </p:cNvPr>
          <p:cNvSpPr>
            <a:spLocks noGrp="1"/>
          </p:cNvSpPr>
          <p:nvPr>
            <p:ph type="title"/>
          </p:nvPr>
        </p:nvSpPr>
        <p:spPr>
          <a:xfrm>
            <a:off x="677334" y="178594"/>
            <a:ext cx="8596668" cy="1751806"/>
          </a:xfrm>
        </p:spPr>
        <p:txBody>
          <a:bodyPr/>
          <a:lstStyle/>
          <a:p>
            <a:pPr marL="571500" indent="-571500" algn="ctr">
              <a:buFont typeface="Arial" panose="020B0604020202020204" pitchFamily="34" charset="0"/>
              <a:buChar char="•"/>
            </a:pPr>
            <a:r>
              <a:rPr lang="fa-IR" b="1" u="sng"/>
              <a:t>قالب شعری قصیده:</a:t>
            </a:r>
          </a:p>
        </p:txBody>
      </p:sp>
      <p:sp>
        <p:nvSpPr>
          <p:cNvPr id="3" name="نگهدارنده مکان محتوا 2">
            <a:extLst>
              <a:ext uri="{FF2B5EF4-FFF2-40B4-BE49-F238E27FC236}">
                <a16:creationId xmlns:a16="http://schemas.microsoft.com/office/drawing/2014/main" id="{D9B76178-9CED-074C-B8C2-47DC03D687A1}"/>
              </a:ext>
            </a:extLst>
          </p:cNvPr>
          <p:cNvSpPr>
            <a:spLocks noGrp="1"/>
          </p:cNvSpPr>
          <p:nvPr>
            <p:ph idx="1"/>
          </p:nvPr>
        </p:nvSpPr>
        <p:spPr>
          <a:xfrm>
            <a:off x="1219749" y="1149957"/>
            <a:ext cx="10294917" cy="5529449"/>
          </a:xfrm>
        </p:spPr>
        <p:txBody>
          <a:bodyPr>
            <a:noAutofit/>
          </a:bodyPr>
          <a:lstStyle/>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شعری است که مصراع اول و مصراعهای زوج آن با هم هم قافیه است و تعداد ابیات آن از پانزده بیت بیشتر است )تا هفتاد و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هشتاد بیت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b="1">
                <a:solidFill>
                  <a:srgbClr val="000000"/>
                </a:solidFill>
                <a:effectLst/>
                <a:latin typeface="Tahoma" panose="020B0604030504040204" pitchFamily="34" charset="0"/>
                <a:ea typeface="Tahoma" panose="020B0604030504040204" pitchFamily="34" charset="0"/>
                <a:cs typeface="Calibri" panose="020F0502020204030204" pitchFamily="34" charset="0"/>
              </a:rPr>
              <a:t>موضوع قصیده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غالباً ستایش ، نکوهش وصف طبیعت با مسائل اخلاقی است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هر قصیده چهار بخش دارد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الف( تغزل : مقدمه قصیده است بامضامینی چون عشق ، یاد جوانی و وصف طبیعت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ب( تخلص: رابطه میان مقدمه باتنه اصلی قصیده است.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ج( تنه اصلی: مقصود اصلی شاعر با محتوایی چون مدح ،رثا، پند و اندرز، عرفان ، حکمت و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د( شریطه: دعای جاودانگی ممدوح در پایان قصیده است.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مطلع: بیت اول قصیده را گویند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مقطع: بیت آخر قصیده را گویند. به گفته ای قصیده مهمترین قالب شعری است چون میزان قوت و توانمندی شاعر را در شاعری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می سنجد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قصیده سرایان بزرگ شعر فارسی: رودکی ، فرخی سیستانی ، منوچهری،ناصر خسرو،مسعود سعد سلمان،انوری ،خاقانی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قاآنی، ملک الشّعرای بهار، دکتر مهدی حمیدی ، امیری فیروزکوهی، و مهرداد اوستا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fa-IR" sz="1800"/>
          </a:p>
        </p:txBody>
      </p:sp>
    </p:spTree>
    <p:extLst>
      <p:ext uri="{BB962C8B-B14F-4D97-AF65-F5344CB8AC3E}">
        <p14:creationId xmlns:p14="http://schemas.microsoft.com/office/powerpoint/2010/main" val="1936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تصویر 5">
            <a:extLst>
              <a:ext uri="{FF2B5EF4-FFF2-40B4-BE49-F238E27FC236}">
                <a16:creationId xmlns:a16="http://schemas.microsoft.com/office/drawing/2014/main" id="{91A8D90F-DA8E-CE42-8AD3-6C1AB550D6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339" y="86591"/>
            <a:ext cx="5489506" cy="6877792"/>
          </a:xfrm>
        </p:spPr>
      </p:pic>
      <p:sp>
        <p:nvSpPr>
          <p:cNvPr id="4" name="نگهدارنده مکان محتوا 3">
            <a:extLst>
              <a:ext uri="{FF2B5EF4-FFF2-40B4-BE49-F238E27FC236}">
                <a16:creationId xmlns:a16="http://schemas.microsoft.com/office/drawing/2014/main" id="{175366E7-BB9D-3641-A153-BAD4D56D6AC5}"/>
              </a:ext>
            </a:extLst>
          </p:cNvPr>
          <p:cNvSpPr>
            <a:spLocks noGrp="1"/>
          </p:cNvSpPr>
          <p:nvPr>
            <p:ph sz="half" idx="2"/>
          </p:nvPr>
        </p:nvSpPr>
        <p:spPr>
          <a:xfrm>
            <a:off x="6605157" y="1825626"/>
            <a:ext cx="4503222" cy="4667250"/>
          </a:xfrm>
        </p:spPr>
        <p:txBody>
          <a:bodyPr>
            <a:normAutofit lnSpcReduction="10000"/>
          </a:bodyPr>
          <a:lstStyle/>
          <a:p>
            <a:pPr rtl="1"/>
            <a:r>
              <a:rPr lang="en-US" sz="3200">
                <a:solidFill>
                  <a:srgbClr val="000000"/>
                </a:solidFill>
                <a:effectLst/>
                <a:latin typeface="Tahoma" panose="020B0604030504040204" pitchFamily="34" charset="0"/>
                <a:ea typeface="Tahoma" panose="020B0604030504040204" pitchFamily="34" charset="0"/>
                <a:cs typeface="Calibri" panose="020F0502020204030204" pitchFamily="34" charset="0"/>
              </a:rPr>
              <a:t>شکل گرافیکی قالب قصیده همانند غزل است. </a:t>
            </a:r>
            <a:r>
              <a:rPr lang="en-US" sz="3200">
                <a:solidFill>
                  <a:srgbClr val="000000"/>
                </a:solidFill>
                <a:effectLst/>
                <a:latin typeface="Times New Roman"/>
                <a:ea typeface="Times New Roman"/>
                <a:cs typeface="Times New Roman"/>
              </a:rPr>
              <a:t> </a:t>
            </a:r>
            <a:endParaRPr lang="en-US" sz="3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3200">
                <a:solidFill>
                  <a:srgbClr val="000000"/>
                </a:solidFill>
                <a:effectLst/>
                <a:latin typeface="Tahoma" panose="020B0604030504040204" pitchFamily="34" charset="0"/>
                <a:ea typeface="Tahoma" panose="020B0604030504040204" pitchFamily="34" charset="0"/>
                <a:cs typeface="Calibri" panose="020F0502020204030204" pitchFamily="34" charset="0"/>
              </a:rPr>
              <a:t>نمونه ای از قصیده 	 </a:t>
            </a:r>
            <a:endParaRPr lang="en-US" sz="3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3200">
                <a:solidFill>
                  <a:srgbClr val="000000"/>
                </a:solidFill>
                <a:effectLst/>
                <a:latin typeface="Tahoma" panose="020B0604030504040204" pitchFamily="34" charset="0"/>
                <a:ea typeface="Tahoma" panose="020B0604030504040204" pitchFamily="34" charset="0"/>
                <a:cs typeface="Calibri" panose="020F0502020204030204" pitchFamily="34" charset="0"/>
              </a:rPr>
              <a:t>قصیده "بهاریه" فرخی شامل صد و بیست و پنج بیت و در مدح سلطان محمود غزنوی است که برای نمونه ابیاتی از آن نقل می شود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2000">
                <a:solidFill>
                  <a:srgbClr val="000000"/>
                </a:solidFill>
                <a:effectLst/>
                <a:latin typeface="Tahoma" panose="020B0604030504040204" pitchFamily="34" charset="0"/>
                <a:ea typeface="Tahoma" panose="020B0604030504040204" pitchFamily="34" charset="0"/>
              </a:rPr>
              <a:t>طول قصیده از 15 بیت تا 61 بیت می تواند باشد</a:t>
            </a:r>
            <a:r>
              <a:rPr lang="fa-IR" sz="2000">
                <a:solidFill>
                  <a:srgbClr val="000000"/>
                </a:solidFill>
                <a:effectLst/>
                <a:latin typeface="Tahoma" panose="020B0604030504040204" pitchFamily="34" charset="0"/>
                <a:ea typeface="Tahoma" panose="020B0604030504040204" pitchFamily="34" charset="0"/>
              </a:rPr>
              <a:t>..</a:t>
            </a:r>
            <a:endParaRPr lang="fa-IR" sz="2000"/>
          </a:p>
        </p:txBody>
      </p:sp>
    </p:spTree>
    <p:extLst>
      <p:ext uri="{BB962C8B-B14F-4D97-AF65-F5344CB8AC3E}">
        <p14:creationId xmlns:p14="http://schemas.microsoft.com/office/powerpoint/2010/main" val="165522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548CC4-AC4C-974B-B4B2-69C9A73BB3DC}"/>
              </a:ext>
            </a:extLst>
          </p:cNvPr>
          <p:cNvSpPr>
            <a:spLocks noGrp="1"/>
          </p:cNvSpPr>
          <p:nvPr>
            <p:ph type="title"/>
          </p:nvPr>
        </p:nvSpPr>
        <p:spPr/>
        <p:txBody>
          <a:bodyPr/>
          <a:lstStyle/>
          <a:p>
            <a:pPr marL="571500" indent="-571500" algn="ctr">
              <a:buFont typeface="Arial" panose="020B0604020202020204" pitchFamily="34" charset="0"/>
              <a:buChar char="•"/>
            </a:pPr>
            <a:r>
              <a:rPr lang="fa-IR" b="1" u="sng"/>
              <a:t>قالب شعری دوبیتی:</a:t>
            </a:r>
          </a:p>
        </p:txBody>
      </p:sp>
      <p:sp>
        <p:nvSpPr>
          <p:cNvPr id="3" name="نگهدارنده مکان محتوا 2">
            <a:extLst>
              <a:ext uri="{FF2B5EF4-FFF2-40B4-BE49-F238E27FC236}">
                <a16:creationId xmlns:a16="http://schemas.microsoft.com/office/drawing/2014/main" id="{BE8126B7-D019-0346-A2A9-72F564497D8A}"/>
              </a:ext>
            </a:extLst>
          </p:cNvPr>
          <p:cNvSpPr>
            <a:spLocks noGrp="1"/>
          </p:cNvSpPr>
          <p:nvPr>
            <p:ph idx="1"/>
          </p:nvPr>
        </p:nvSpPr>
        <p:spPr/>
        <p:txBody>
          <a:bodyPr>
            <a:normAutofit fontScale="77500" lnSpcReduction="20000"/>
          </a:bodyPr>
          <a:lstStyle/>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قالب شعری است که از دو بیت با قافیه هایی در مصراعهای اول ،دوم و چهارم درست شده است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-وزن دوبیتی: وزن دوبیتی معمولاً مفاعیلن ،مفاعیلن، مفاعیل است و با رباعی فرق دارد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-روش تشخیص رباعی از دو بیتی : 1- وزن 2- موضوع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-دوبیتی را در فارسی ))ترانه(( هم می گویند.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-موضوع دوبیتی : موضوع دوبیتی عارفانه و عاشقانه است.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-دوبیتی را بهترین قالب شعری در نزد روستاییان خوش ذوق و خوش لهجه است.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-معروفترین شاعران دوبیتی گو: بابا طاهر عریان و فایز دشتستانی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-شکل گرافیکی قالب دوبیتی :  دو بیت هم وزن است كه از نظر شكل قافیه همانند رباعي است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نمودار دوبیتي: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         ..................	 نمونه: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ز دست دیده و دل هر دو فریاد               هر آنچه دیده بیند دل کند یاد 	 بسازم خنجری نیشش ز فولاد                زنم بر دیده تا دل گردد آزاد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fa-IR"/>
          </a:p>
        </p:txBody>
      </p:sp>
    </p:spTree>
    <p:extLst>
      <p:ext uri="{BB962C8B-B14F-4D97-AF65-F5344CB8AC3E}">
        <p14:creationId xmlns:p14="http://schemas.microsoft.com/office/powerpoint/2010/main" val="3003403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D72FF2-D0B2-4949-B08B-A4222490595C}"/>
              </a:ext>
            </a:extLst>
          </p:cNvPr>
          <p:cNvSpPr>
            <a:spLocks noGrp="1"/>
          </p:cNvSpPr>
          <p:nvPr>
            <p:ph type="title"/>
          </p:nvPr>
        </p:nvSpPr>
        <p:spPr/>
        <p:txBody>
          <a:bodyPr/>
          <a:lstStyle/>
          <a:p>
            <a:pPr marL="571500" indent="-571500" algn="ctr">
              <a:buFont typeface="Arial" panose="020B0604020202020204" pitchFamily="34" charset="0"/>
              <a:buChar char="•"/>
            </a:pPr>
            <a:r>
              <a:rPr lang="fa-IR" b="1" u="sng"/>
              <a:t>قالب شعری رباعی:</a:t>
            </a:r>
          </a:p>
        </p:txBody>
      </p:sp>
      <p:sp>
        <p:nvSpPr>
          <p:cNvPr id="3" name="نگهدارنده مکان محتوا 2">
            <a:extLst>
              <a:ext uri="{FF2B5EF4-FFF2-40B4-BE49-F238E27FC236}">
                <a16:creationId xmlns:a16="http://schemas.microsoft.com/office/drawing/2014/main" id="{06B8FBA3-D614-1C4D-82C5-C598DE87EEBB}"/>
              </a:ext>
            </a:extLst>
          </p:cNvPr>
          <p:cNvSpPr>
            <a:spLocks noGrp="1"/>
          </p:cNvSpPr>
          <p:nvPr>
            <p:ph idx="1"/>
          </p:nvPr>
        </p:nvSpPr>
        <p:spPr>
          <a:xfrm>
            <a:off x="927760" y="1690688"/>
            <a:ext cx="10515600" cy="4351338"/>
          </a:xfrm>
        </p:spPr>
        <p:txBody>
          <a:bodyPr>
            <a:normAutofit fontScale="92500"/>
          </a:bodyPr>
          <a:lstStyle/>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a:t>
            </a:r>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رباعی" از کلمه ی "رباع" به معنی "چهارتایی" گرفته شده است .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"رباعی" شعری است چهار مصراعی که بر وزن "لاحول و لاقوة الابالله" سروده می شود.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سه مصراع اول رباعی تقریباً مقدمه ای برای منظور شاعر هستند و حرف اصلی در مصراع چهارم گفته می شود .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قالبی ویژه ی شعرهای ایرانی است که چهار مصراع دارد و معمولا مصراع سوم آن قافیه ندارد. محتوای رباعیها بیشتر عارفانه، عاشقانه یا فلسفی است. خیام بزرگترین رباعی سرای جهان است .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شکل رباعی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fa-IR"/>
          </a:p>
        </p:txBody>
      </p:sp>
      <p:sp>
        <p:nvSpPr>
          <p:cNvPr id="4" name="کادر متن 3">
            <a:extLst>
              <a:ext uri="{FF2B5EF4-FFF2-40B4-BE49-F238E27FC236}">
                <a16:creationId xmlns:a16="http://schemas.microsoft.com/office/drawing/2014/main" id="{480D80B3-3E37-DC43-9DB0-16E9E38FE068}"/>
              </a:ext>
            </a:extLst>
          </p:cNvPr>
          <p:cNvSpPr txBox="1"/>
          <p:nvPr/>
        </p:nvSpPr>
        <p:spPr>
          <a:xfrm>
            <a:off x="5184074" y="2512126"/>
            <a:ext cx="1828800" cy="1828800"/>
          </a:xfrm>
          <a:prstGeom prst="rect">
            <a:avLst/>
          </a:prstGeom>
          <a:noFill/>
        </p:spPr>
        <p:txBody>
          <a:bodyPr wrap="square" rtlCol="1">
            <a:spAutoFit/>
          </a:bodyPr>
          <a:lstStyle/>
          <a:p>
            <a:pPr algn="r"/>
            <a:endParaRPr lang="fa-IR"/>
          </a:p>
        </p:txBody>
      </p:sp>
    </p:spTree>
    <p:extLst>
      <p:ext uri="{BB962C8B-B14F-4D97-AF65-F5344CB8AC3E}">
        <p14:creationId xmlns:p14="http://schemas.microsoft.com/office/powerpoint/2010/main" val="71828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783494-A291-944E-B7DA-744A6EF5B53E}"/>
              </a:ext>
            </a:extLst>
          </p:cNvPr>
          <p:cNvSpPr>
            <a:spLocks noGrp="1"/>
          </p:cNvSpPr>
          <p:nvPr>
            <p:ph type="title"/>
          </p:nvPr>
        </p:nvSpPr>
        <p:spPr/>
        <p:txBody>
          <a:bodyPr/>
          <a:lstStyle/>
          <a:p>
            <a:pPr marL="571500" indent="-571500" algn="ctr">
              <a:buFont typeface="Arial" panose="020B0604020202020204" pitchFamily="34" charset="0"/>
              <a:buChar char="•"/>
            </a:pPr>
            <a:r>
              <a:rPr lang="fa-IR" b="1"/>
              <a:t>نمونه های رباعیات:</a:t>
            </a:r>
          </a:p>
        </p:txBody>
      </p:sp>
      <p:pic>
        <p:nvPicPr>
          <p:cNvPr id="7" name="تصویر 7">
            <a:extLst>
              <a:ext uri="{FF2B5EF4-FFF2-40B4-BE49-F238E27FC236}">
                <a16:creationId xmlns:a16="http://schemas.microsoft.com/office/drawing/2014/main" id="{DD7F8E69-6DB7-FE44-9931-2C029583012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6609" y="1660921"/>
            <a:ext cx="4802292" cy="5255711"/>
          </a:xfrm>
        </p:spPr>
      </p:pic>
      <p:pic>
        <p:nvPicPr>
          <p:cNvPr id="5" name="تصویر 5">
            <a:extLst>
              <a:ext uri="{FF2B5EF4-FFF2-40B4-BE49-F238E27FC236}">
                <a16:creationId xmlns:a16="http://schemas.microsoft.com/office/drawing/2014/main" id="{E6A638A0-7966-1F42-A1A4-62CF60DE6B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6150" y="1660922"/>
            <a:ext cx="5255710" cy="5255710"/>
          </a:xfrm>
        </p:spPr>
      </p:pic>
    </p:spTree>
    <p:extLst>
      <p:ext uri="{BB962C8B-B14F-4D97-AF65-F5344CB8AC3E}">
        <p14:creationId xmlns:p14="http://schemas.microsoft.com/office/powerpoint/2010/main" val="1597682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576417-05A9-6E4F-A9EA-758B81A78CD5}"/>
              </a:ext>
            </a:extLst>
          </p:cNvPr>
          <p:cNvSpPr>
            <a:spLocks noGrp="1"/>
          </p:cNvSpPr>
          <p:nvPr>
            <p:ph type="title"/>
          </p:nvPr>
        </p:nvSpPr>
        <p:spPr/>
        <p:txBody>
          <a:bodyPr/>
          <a:lstStyle/>
          <a:p>
            <a:pPr marL="571500" indent="-571500" algn="ctr">
              <a:buFont typeface="Arial" panose="020B0604020202020204" pitchFamily="34" charset="0"/>
              <a:buChar char="•"/>
            </a:pPr>
            <a:r>
              <a:rPr lang="fa-IR" b="1" u="sng"/>
              <a:t>قالب شعری ترجیع بند:</a:t>
            </a:r>
          </a:p>
        </p:txBody>
      </p:sp>
      <p:sp>
        <p:nvSpPr>
          <p:cNvPr id="3" name="نگهدارنده مکان محتوا 2">
            <a:extLst>
              <a:ext uri="{FF2B5EF4-FFF2-40B4-BE49-F238E27FC236}">
                <a16:creationId xmlns:a16="http://schemas.microsoft.com/office/drawing/2014/main" id="{0A723282-E67A-7247-90A7-9ED22DB384F1}"/>
              </a:ext>
            </a:extLst>
          </p:cNvPr>
          <p:cNvSpPr>
            <a:spLocks noGrp="1"/>
          </p:cNvSpPr>
          <p:nvPr>
            <p:ph idx="1"/>
          </p:nvPr>
        </p:nvSpPr>
        <p:spPr>
          <a:xfrm>
            <a:off x="2589212" y="1401366"/>
            <a:ext cx="8915400" cy="3777622"/>
          </a:xfrm>
        </p:spPr>
        <p:txBody>
          <a:bodyPr>
            <a:noAutofit/>
          </a:bodyPr>
          <a:lstStyle/>
          <a:p>
            <a:pPr rtl="1"/>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غزل هایی است هم وزن با قافیه های متفاوت که بیت یکسان مُصرَّعی آنها را به هم میپیوندند. به هر غزل یک «خانه» یا «رشته» و به بیت تکراری میان آنها «ترجیع» یا «برگردان» میگویند.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قالب ترجیع بند ویژهی شعر فارسی است. درون مایه های ترجیع بند عشق، مدح و عرفان است .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شکل ترجیع بند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None/>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None/>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None/>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None/>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None/>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None/>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None/>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None/>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None/>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rtl="0">
              <a:buNone/>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fa-IR" sz="1400" b="1"/>
          </a:p>
        </p:txBody>
      </p:sp>
    </p:spTree>
    <p:extLst>
      <p:ext uri="{BB962C8B-B14F-4D97-AF65-F5344CB8AC3E}">
        <p14:creationId xmlns:p14="http://schemas.microsoft.com/office/powerpoint/2010/main" val="353751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52005C-0E1E-3945-8A13-9F18664DB0BB}"/>
              </a:ext>
            </a:extLst>
          </p:cNvPr>
          <p:cNvSpPr>
            <a:spLocks noGrp="1"/>
          </p:cNvSpPr>
          <p:nvPr>
            <p:ph type="title"/>
          </p:nvPr>
        </p:nvSpPr>
        <p:spPr>
          <a:xfrm>
            <a:off x="1258784" y="315645"/>
            <a:ext cx="10515600" cy="1325563"/>
          </a:xfrm>
        </p:spPr>
        <p:txBody>
          <a:bodyPr/>
          <a:lstStyle/>
          <a:p>
            <a:pPr marL="571500" indent="-571500" algn="ctr">
              <a:buFont typeface="Arial" panose="020B0604020202020204" pitchFamily="34" charset="0"/>
              <a:buChar char="•"/>
            </a:pPr>
            <a:r>
              <a:rPr lang="fa-IR" b="1" i="1" u="sng"/>
              <a:t>قالب های شعری:</a:t>
            </a:r>
          </a:p>
        </p:txBody>
      </p:sp>
      <p:sp>
        <p:nvSpPr>
          <p:cNvPr id="3" name="نگهدارنده مکان محتوا 2">
            <a:extLst>
              <a:ext uri="{FF2B5EF4-FFF2-40B4-BE49-F238E27FC236}">
                <a16:creationId xmlns:a16="http://schemas.microsoft.com/office/drawing/2014/main" id="{F4010DEA-5CB2-8A43-80BB-FE86B5B059BC}"/>
              </a:ext>
            </a:extLst>
          </p:cNvPr>
          <p:cNvSpPr>
            <a:spLocks noGrp="1"/>
          </p:cNvSpPr>
          <p:nvPr>
            <p:ph idx="1"/>
          </p:nvPr>
        </p:nvSpPr>
        <p:spPr>
          <a:xfrm>
            <a:off x="1515758" y="2082923"/>
            <a:ext cx="10515600" cy="8918863"/>
          </a:xfrm>
        </p:spPr>
        <p:txBody>
          <a:bodyPr/>
          <a:lstStyle/>
          <a:p>
            <a:r>
              <a:rPr lang="fa-IR" b="1" u="sng"/>
              <a:t>مقدمه</a:t>
            </a:r>
          </a:p>
          <a:p>
            <a:pPr marL="0" indent="0">
              <a:buNone/>
            </a:pPr>
            <a:r>
              <a:rPr lang="fa-IR"/>
              <a:t>منظور از قالب یک شعر،شکل آرایش مصراع ها و نظام قافیه ارایی آن است.</a:t>
            </a:r>
          </a:p>
          <a:p>
            <a:pPr marL="0" indent="0">
              <a:buNone/>
            </a:pPr>
            <a:r>
              <a:rPr lang="fa-IR"/>
              <a:t>شعر به مفهوم عام خود نه در تعریف می گنجد و نه در قالب،ولی شاعران و مخاطبان آنها،به مرور زمان به تفاهم رسیده اند و شکل هایی خاص را درمصراع بندی و قافیه آرایی شعر به رسمیت شناخته اند.به این ترتیب در طول تاریخ ،چند قالب پدید آمده و شاعران کهن ما کمتر از محدوده این قالبها خارج شده اند .فقط در قرن اخیر ،یک تحول جهش وار داشته ایم که اصول حاکم بر قالب های شعر را تا حدزیادی دستخوش تغییر کرده است.</a:t>
            </a:r>
          </a:p>
        </p:txBody>
      </p:sp>
      <p:sp>
        <p:nvSpPr>
          <p:cNvPr id="4" name="کادر متن 3">
            <a:extLst>
              <a:ext uri="{FF2B5EF4-FFF2-40B4-BE49-F238E27FC236}">
                <a16:creationId xmlns:a16="http://schemas.microsoft.com/office/drawing/2014/main" id="{2D8CF19B-1AAD-C040-AC6D-65C0AAC2023F}"/>
              </a:ext>
            </a:extLst>
          </p:cNvPr>
          <p:cNvSpPr txBox="1"/>
          <p:nvPr/>
        </p:nvSpPr>
        <p:spPr>
          <a:xfrm>
            <a:off x="6096000" y="4367645"/>
            <a:ext cx="1828800" cy="1828800"/>
          </a:xfrm>
          <a:prstGeom prst="rect">
            <a:avLst/>
          </a:prstGeom>
          <a:noFill/>
        </p:spPr>
        <p:txBody>
          <a:bodyPr wrap="square" rtlCol="1">
            <a:spAutoFit/>
          </a:bodyPr>
          <a:lstStyle/>
          <a:p>
            <a:pPr algn="r"/>
            <a:endParaRPr lang="fa-IR"/>
          </a:p>
        </p:txBody>
      </p:sp>
    </p:spTree>
    <p:extLst>
      <p:ext uri="{BB962C8B-B14F-4D97-AF65-F5344CB8AC3E}">
        <p14:creationId xmlns:p14="http://schemas.microsoft.com/office/powerpoint/2010/main" val="170846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6D6DB7-143B-3349-8B6D-E85A7817FA28}"/>
              </a:ext>
            </a:extLst>
          </p:cNvPr>
          <p:cNvSpPr>
            <a:spLocks noGrp="1"/>
          </p:cNvSpPr>
          <p:nvPr>
            <p:ph type="title"/>
          </p:nvPr>
        </p:nvSpPr>
        <p:spPr/>
        <p:txBody>
          <a:bodyPr/>
          <a:lstStyle/>
          <a:p>
            <a:pPr marL="571500" indent="-571500" algn="ctr">
              <a:buFont typeface="Arial" panose="020B0604020202020204" pitchFamily="34" charset="0"/>
              <a:buChar char="•"/>
            </a:pPr>
            <a:r>
              <a:rPr lang="fa-IR"/>
              <a:t>نمونه های از ترجیع بند:</a:t>
            </a:r>
          </a:p>
        </p:txBody>
      </p:sp>
      <p:pic>
        <p:nvPicPr>
          <p:cNvPr id="7" name="تصویر 7">
            <a:extLst>
              <a:ext uri="{FF2B5EF4-FFF2-40B4-BE49-F238E27FC236}">
                <a16:creationId xmlns:a16="http://schemas.microsoft.com/office/drawing/2014/main" id="{AEEE5EFE-E1D4-014E-AC72-706517B0E85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0570" y="1917701"/>
            <a:ext cx="4967068" cy="5010944"/>
          </a:xfrm>
        </p:spPr>
      </p:pic>
      <p:pic>
        <p:nvPicPr>
          <p:cNvPr id="5" name="تصویر 5">
            <a:extLst>
              <a:ext uri="{FF2B5EF4-FFF2-40B4-BE49-F238E27FC236}">
                <a16:creationId xmlns:a16="http://schemas.microsoft.com/office/drawing/2014/main" id="{C2D2B4FB-C1A5-C549-9D6C-2F10C618A5B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4363" y="1847056"/>
            <a:ext cx="5812642" cy="5010944"/>
          </a:xfrm>
        </p:spPr>
      </p:pic>
    </p:spTree>
    <p:extLst>
      <p:ext uri="{BB962C8B-B14F-4D97-AF65-F5344CB8AC3E}">
        <p14:creationId xmlns:p14="http://schemas.microsoft.com/office/powerpoint/2010/main" val="608230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5AF9B7-E733-2C43-8853-43296F6D0656}"/>
              </a:ext>
            </a:extLst>
          </p:cNvPr>
          <p:cNvSpPr>
            <a:spLocks noGrp="1"/>
          </p:cNvSpPr>
          <p:nvPr>
            <p:ph type="title"/>
          </p:nvPr>
        </p:nvSpPr>
        <p:spPr/>
        <p:txBody>
          <a:bodyPr/>
          <a:lstStyle/>
          <a:p>
            <a:pPr marL="571500" indent="-571500" algn="ctr">
              <a:buFont typeface="Arial" panose="020B0604020202020204" pitchFamily="34" charset="0"/>
              <a:buChar char="•"/>
            </a:pPr>
            <a:r>
              <a:rPr lang="fa-IR" b="1" u="sng"/>
              <a:t>قالب شعری مستزاد:</a:t>
            </a:r>
          </a:p>
        </p:txBody>
      </p:sp>
      <p:sp>
        <p:nvSpPr>
          <p:cNvPr id="8" name="نگهدارنده مکان محتوا 2">
            <a:extLst>
              <a:ext uri="{FF2B5EF4-FFF2-40B4-BE49-F238E27FC236}">
                <a16:creationId xmlns:a16="http://schemas.microsoft.com/office/drawing/2014/main" id="{A1BB251A-FBDF-9E44-882D-829009F15C7A}"/>
              </a:ext>
            </a:extLst>
          </p:cNvPr>
          <p:cNvSpPr txBox="1">
            <a:spLocks noGrp="1"/>
          </p:cNvSpPr>
          <p:nvPr>
            <p:ph idx="1"/>
          </p:nvPr>
        </p:nvSpPr>
        <p:spPr>
          <a:xfrm>
            <a:off x="1458293" y="1905000"/>
            <a:ext cx="10022774" cy="435133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شعری است که به آخر هر مصراع آن واژه یا واژه هایی افزوده شود. افزوده های معنی مصراع پیشین و یا پسین خود را کامل می کنند .	 </a:t>
            </a:r>
            <a:endParaRPr lang="en-US"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 </a:t>
            </a:r>
            <a:endParaRPr lang="en-US"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هرکه گدای در مُشکوی توست          پادشاست 	 شه که به همسایگی کوی توست     چون گداست 	 </a:t>
            </a:r>
            <a:endParaRPr lang="en-US"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 </a:t>
            </a:r>
            <a:endParaRPr lang="en-US"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 </a:t>
            </a:r>
            <a:endParaRPr lang="en-US"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قطعه : شعری است حداقل دو بیت که معمولا مصراعهای زوج آن هم قافیه است. محتوای قطعه بیشتر اخلاقی، اجتماعی، آموزشی و تعلیمی، مدح و هجو است.	 </a:t>
            </a:r>
            <a:endParaRPr lang="en-US"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شکل قطعه 	</a:t>
            </a:r>
            <a:endParaRPr lang="en-US"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rtl="0">
              <a:buFont typeface="Arial" panose="020B0604020202020204" pitchFamily="34" charset="0"/>
              <a:buNone/>
            </a:pPr>
            <a:r>
              <a:rPr lang="en-US" sz="18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 	------------    -----------×</a:t>
            </a:r>
            <a:r>
              <a:rPr lang="en-US" sz="18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 	------------    ------------× </a:t>
            </a:r>
            <a:endParaRPr lang="en-US"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rtl="0">
              <a:buFont typeface="Arial" panose="020B0604020202020204" pitchFamily="34" charset="0"/>
              <a:buNone/>
            </a:pPr>
            <a:r>
              <a:rPr lang="en-US" sz="18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 	------------    ------------× </a:t>
            </a:r>
            <a:endParaRPr lang="en-US"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rtl="0">
              <a:buFont typeface="Arial" panose="020B0604020202020204" pitchFamily="34" charset="0"/>
              <a:buNone/>
            </a:pPr>
            <a:r>
              <a:rPr lang="en-US" sz="18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latin typeface="Tahoma" panose="020B0604030504040204" pitchFamily="34" charset="0"/>
                <a:ea typeface="Tahoma" panose="020B0604030504040204" pitchFamily="34" charset="0"/>
                <a:cs typeface="Calibri" panose="020F0502020204030204" pitchFamily="34" charset="0"/>
              </a:rPr>
              <a:t> 	------------    ------------×</a:t>
            </a:r>
            <a:endParaRPr lang="en-US"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fa-IR"/>
          </a:p>
        </p:txBody>
      </p:sp>
    </p:spTree>
    <p:extLst>
      <p:ext uri="{BB962C8B-B14F-4D97-AF65-F5344CB8AC3E}">
        <p14:creationId xmlns:p14="http://schemas.microsoft.com/office/powerpoint/2010/main" val="405653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1">
            <a:extLst>
              <a:ext uri="{FF2B5EF4-FFF2-40B4-BE49-F238E27FC236}">
                <a16:creationId xmlns:a16="http://schemas.microsoft.com/office/drawing/2014/main" id="{451270A6-8964-C249-9648-ECB91BBBEAFB}"/>
              </a:ext>
            </a:extLst>
          </p:cNvPr>
          <p:cNvSpPr>
            <a:spLocks noGrp="1"/>
          </p:cNvSpPr>
          <p:nvPr>
            <p:ph idx="1"/>
          </p:nvPr>
        </p:nvSpPr>
        <p:spPr>
          <a:xfrm>
            <a:off x="1516856" y="507206"/>
            <a:ext cx="10515600" cy="5843588"/>
          </a:xfrm>
        </p:spPr>
        <p:txBody>
          <a:bodyPr/>
          <a:lstStyle/>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"قطعه" شعری است که معمولاً مصراع های اولین بیت آن هم قافیه نیستند ولی مصراع دوم تمام ادبیات آن هم قافیه اند. طول قطعه دو بیت یا بیشتر است.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قطعه را بیشتر در بیان مطالب اخلاقی و تعلیمی و مناظره و نامه نگاری بکار می برند. قدیمی ترین قطعه ها مربوط به ابن یمین است و از بین شاعران معاصر پروین اعتصامی نیز بیشتر اشعارش را در قالب قطعه سروده است. پروین اعتصامی مناظره های زیادی در قالب قطعه دارد از قبیل مناظره نخ و سوزن، سیر و پیاز و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شکل تصویری قطعه به شکل زیر است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علت اسم گذاری قطعه این است که شعری با قالب قطعه مانند آن است که از وسط یک قصیده برداشته شده باشد و در واقع قطعه ای از یک قصیده است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نشنیده ای که زیر چناری کدوبنی ----- بررست و بردمید بر او بر، به روز بیست 	 پرسیدازچنار که توچند روزه ای؟ ----- گفتا چنار سال مرا بیشتر ز سی است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خندید پس بدو که من از تو به بیست روز ----- برتر شدم بگوی که این کاهلیت چیست؟ 	 او را چنارگفت که امروز ای کدو ----- باتو مراهنوز نه هنگام داوری است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800">
                <a:solidFill>
                  <a:srgbClr val="000000"/>
                </a:solidFill>
                <a:effectLst/>
                <a:latin typeface="Tahoma" panose="020B0604030504040204" pitchFamily="34" charset="0"/>
                <a:ea typeface="Tahoma" panose="020B0604030504040204" pitchFamily="34" charset="0"/>
              </a:rPr>
              <a:t>فردا که بر من و تو وزد باد مهرگان ----- آنگه شود پدید که نامرد و مرد کیست!!!        )انوری (</a:t>
            </a:r>
            <a:endParaRPr lang="fa-IR"/>
          </a:p>
        </p:txBody>
      </p:sp>
    </p:spTree>
    <p:extLst>
      <p:ext uri="{BB962C8B-B14F-4D97-AF65-F5344CB8AC3E}">
        <p14:creationId xmlns:p14="http://schemas.microsoft.com/office/powerpoint/2010/main" val="1618694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98F945C-6487-DC45-8FC8-A4F5D9BB9A3D}"/>
              </a:ext>
            </a:extLst>
          </p:cNvPr>
          <p:cNvSpPr>
            <a:spLocks noGrp="1"/>
          </p:cNvSpPr>
          <p:nvPr>
            <p:ph type="title"/>
          </p:nvPr>
        </p:nvSpPr>
        <p:spPr/>
        <p:txBody>
          <a:bodyPr/>
          <a:lstStyle/>
          <a:p>
            <a:pPr marL="571500" indent="-571500" algn="ctr">
              <a:buFont typeface="Arial" panose="020B0604020202020204" pitchFamily="34" charset="0"/>
              <a:buChar char="•"/>
            </a:pPr>
            <a:r>
              <a:rPr lang="fa-IR" b="1" u="sng"/>
              <a:t>قالب شعری</a:t>
            </a:r>
            <a:r>
              <a:rPr lang="fa-IR" sz="4000" b="1" u="sng"/>
              <a:t>مسمط</a:t>
            </a:r>
            <a:endParaRPr lang="fa-IR" b="1" u="sng"/>
          </a:p>
        </p:txBody>
      </p:sp>
      <p:sp>
        <p:nvSpPr>
          <p:cNvPr id="3" name="نگهدارنده مکان محتوا 2">
            <a:extLst>
              <a:ext uri="{FF2B5EF4-FFF2-40B4-BE49-F238E27FC236}">
                <a16:creationId xmlns:a16="http://schemas.microsoft.com/office/drawing/2014/main" id="{9F1F1937-19BB-EE4B-9C7D-93700D511F99}"/>
              </a:ext>
            </a:extLst>
          </p:cNvPr>
          <p:cNvSpPr>
            <a:spLocks noGrp="1"/>
          </p:cNvSpPr>
          <p:nvPr>
            <p:ph idx="1"/>
          </p:nvPr>
        </p:nvSpPr>
        <p:spPr>
          <a:xfrm>
            <a:off x="2123944" y="1905000"/>
            <a:ext cx="8596668" cy="3880773"/>
          </a:xfrm>
        </p:spPr>
        <p:txBody>
          <a:bodyPr>
            <a:normAutofit fontScale="92500" lnSpcReduction="20000"/>
          </a:bodyPr>
          <a:lstStyle/>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شعری است که از رشته های گوناگون پدید میآید. قافیه ی رشته ها متفاوت است و در هر رشته همه ی مصراع ها به جز مصراع آخر هم قافیهاند. به هر بخش رشته میگویند و به مصراع آخر هر رشته، بند گویند. در ضمن تمام بندها با هم هم قافیه میباشند .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شکل مسمط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 +------------رشته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 +------------بند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 ×------------رشته 	 </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400">
                <a:solidFill>
                  <a:srgbClr val="000000"/>
                </a:solidFill>
                <a:effectLst/>
                <a:latin typeface="Tahoma" panose="020B0604030504040204" pitchFamily="34" charset="0"/>
                <a:ea typeface="Tahoma" panose="020B0604030504040204" pitchFamily="34" charset="0"/>
                <a:cs typeface="Calibri" panose="020F0502020204030204" pitchFamily="34" charset="0"/>
              </a:rPr>
              <a:t> #------------ ×------------بند </a:t>
            </a: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endParaRPr lang="fa-IR"/>
          </a:p>
        </p:txBody>
      </p:sp>
      <p:sp>
        <p:nvSpPr>
          <p:cNvPr id="4" name="کادر متن 3">
            <a:extLst>
              <a:ext uri="{FF2B5EF4-FFF2-40B4-BE49-F238E27FC236}">
                <a16:creationId xmlns:a16="http://schemas.microsoft.com/office/drawing/2014/main" id="{B2A8275A-0E4C-BC4D-9A75-27D80E0EBC45}"/>
              </a:ext>
            </a:extLst>
          </p:cNvPr>
          <p:cNvSpPr txBox="1"/>
          <p:nvPr/>
        </p:nvSpPr>
        <p:spPr>
          <a:xfrm>
            <a:off x="5184576" y="2648545"/>
            <a:ext cx="1828800" cy="1828800"/>
          </a:xfrm>
          <a:prstGeom prst="rect">
            <a:avLst/>
          </a:prstGeom>
          <a:noFill/>
        </p:spPr>
        <p:txBody>
          <a:bodyPr wrap="square" rtlCol="1">
            <a:spAutoFit/>
          </a:bodyPr>
          <a:lstStyle/>
          <a:p>
            <a:pPr algn="r"/>
            <a:endParaRPr lang="fa-IR"/>
          </a:p>
        </p:txBody>
      </p:sp>
    </p:spTree>
    <p:extLst>
      <p:ext uri="{BB962C8B-B14F-4D97-AF65-F5344CB8AC3E}">
        <p14:creationId xmlns:p14="http://schemas.microsoft.com/office/powerpoint/2010/main" val="1648663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تصویر 8">
            <a:extLst>
              <a:ext uri="{FF2B5EF4-FFF2-40B4-BE49-F238E27FC236}">
                <a16:creationId xmlns:a16="http://schemas.microsoft.com/office/drawing/2014/main" id="{D90230BF-5472-5F4A-B817-E75BE1F284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2127" y="0"/>
            <a:ext cx="5959873" cy="6857999"/>
          </a:xfrm>
          <a:prstGeom prst="rect">
            <a:avLst/>
          </a:prstGeom>
          <a:ln>
            <a:noFill/>
          </a:ln>
          <a:effectLst>
            <a:softEdge rad="112500"/>
          </a:effectLst>
        </p:spPr>
      </p:pic>
      <p:pic>
        <p:nvPicPr>
          <p:cNvPr id="11" name="تصویر 11">
            <a:extLst>
              <a:ext uri="{FF2B5EF4-FFF2-40B4-BE49-F238E27FC236}">
                <a16:creationId xmlns:a16="http://schemas.microsoft.com/office/drawing/2014/main" id="{1022736A-9C55-C044-BE6E-0E82376A4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232127" cy="6857999"/>
          </a:xfrm>
          <a:prstGeom prst="rect">
            <a:avLst/>
          </a:prstGeom>
          <a:ln>
            <a:noFill/>
          </a:ln>
          <a:effectLst>
            <a:softEdge rad="112500"/>
          </a:effectLst>
        </p:spPr>
      </p:pic>
    </p:spTree>
    <p:extLst>
      <p:ext uri="{BB962C8B-B14F-4D97-AF65-F5344CB8AC3E}">
        <p14:creationId xmlns:p14="http://schemas.microsoft.com/office/powerpoint/2010/main" val="306115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تصویر 8">
            <a:extLst>
              <a:ext uri="{FF2B5EF4-FFF2-40B4-BE49-F238E27FC236}">
                <a16:creationId xmlns:a16="http://schemas.microsoft.com/office/drawing/2014/main" id="{98767BEC-11C9-8345-A558-D176DBCF1C7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a:effectLst>
            <a:reflection blurRad="6350" stA="52000" endA="300" endPos="35000" dir="5400000" sy="-100000" algn="bl" rotWithShape="0"/>
          </a:effectLst>
        </p:spPr>
      </p:pic>
      <p:sp>
        <p:nvSpPr>
          <p:cNvPr id="2" name="کادر متن 1">
            <a:extLst>
              <a:ext uri="{FF2B5EF4-FFF2-40B4-BE49-F238E27FC236}">
                <a16:creationId xmlns:a16="http://schemas.microsoft.com/office/drawing/2014/main" id="{98569486-F19C-C340-9065-D3886CE0232E}"/>
              </a:ext>
            </a:extLst>
          </p:cNvPr>
          <p:cNvSpPr txBox="1"/>
          <p:nvPr/>
        </p:nvSpPr>
        <p:spPr>
          <a:xfrm>
            <a:off x="5184577" y="5952529"/>
            <a:ext cx="1828800" cy="1828800"/>
          </a:xfrm>
          <a:prstGeom prst="rect">
            <a:avLst/>
          </a:prstGeom>
          <a:noFill/>
        </p:spPr>
        <p:txBody>
          <a:bodyPr wrap="square" rtlCol="1">
            <a:spAutoFit/>
          </a:bodyPr>
          <a:lstStyle/>
          <a:p>
            <a:pPr algn="r"/>
            <a:endParaRPr lang="fa-IR"/>
          </a:p>
        </p:txBody>
      </p:sp>
    </p:spTree>
    <p:extLst>
      <p:ext uri="{BB962C8B-B14F-4D97-AF65-F5344CB8AC3E}">
        <p14:creationId xmlns:p14="http://schemas.microsoft.com/office/powerpoint/2010/main" val="44462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90426506-DAAF-0841-A3E5-2D196EFB1748}"/>
              </a:ext>
            </a:extLst>
          </p:cNvPr>
          <p:cNvSpPr>
            <a:spLocks noGrp="1"/>
          </p:cNvSpPr>
          <p:nvPr>
            <p:ph idx="1"/>
          </p:nvPr>
        </p:nvSpPr>
        <p:spPr>
          <a:xfrm>
            <a:off x="2589212" y="464344"/>
            <a:ext cx="8915400" cy="5446878"/>
          </a:xfrm>
        </p:spPr>
        <p:txBody>
          <a:bodyPr>
            <a:normAutofit lnSpcReduction="10000"/>
          </a:bodyPr>
          <a:lstStyle/>
          <a:p>
            <a:pPr lvl="1" algn="ctr"/>
            <a:r>
              <a:rPr lang="fa-IR" sz="9200">
                <a:solidFill>
                  <a:schemeClr val="tx2"/>
                </a:solidFill>
              </a:rPr>
              <a:t>پایان</a:t>
            </a:r>
          </a:p>
          <a:p>
            <a:pPr lvl="1" algn="ctr"/>
            <a:endParaRPr lang="fa-IR" sz="9200">
              <a:solidFill>
                <a:schemeClr val="tx2"/>
              </a:solidFill>
            </a:endParaRPr>
          </a:p>
          <a:p>
            <a:pPr lvl="1" algn="ctr"/>
            <a:r>
              <a:rPr lang="fa-IR" sz="9200"/>
              <a:t>استاد:اسد زاده</a:t>
            </a:r>
          </a:p>
          <a:p>
            <a:pPr lvl="1" algn="ctr"/>
            <a:endParaRPr lang="fa-IR" sz="9200">
              <a:solidFill>
                <a:schemeClr val="tx2"/>
              </a:solidFill>
            </a:endParaRPr>
          </a:p>
          <a:p>
            <a:pPr marL="457200" lvl="1" indent="0" algn="ctr">
              <a:buNone/>
            </a:pPr>
            <a:endParaRPr lang="fa-IR" sz="9200">
              <a:solidFill>
                <a:schemeClr val="tx2"/>
              </a:solidFill>
            </a:endParaRPr>
          </a:p>
        </p:txBody>
      </p:sp>
    </p:spTree>
    <p:extLst>
      <p:ext uri="{BB962C8B-B14F-4D97-AF65-F5344CB8AC3E}">
        <p14:creationId xmlns:p14="http://schemas.microsoft.com/office/powerpoint/2010/main" val="9474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F7EFBD-ADD5-3B49-B007-8F321733AE2C}"/>
              </a:ext>
            </a:extLst>
          </p:cNvPr>
          <p:cNvSpPr>
            <a:spLocks noGrp="1"/>
          </p:cNvSpPr>
          <p:nvPr>
            <p:ph type="title"/>
          </p:nvPr>
        </p:nvSpPr>
        <p:spPr/>
        <p:txBody>
          <a:bodyPr/>
          <a:lstStyle/>
          <a:p>
            <a:r>
              <a:rPr lang="fa-IR" b="1"/>
              <a:t>قالب شعر به شکل شعر گفته میشود.</a:t>
            </a:r>
            <a:r>
              <a:rPr lang="fa-IR"/>
              <a:t>که بر دو نوع است:</a:t>
            </a:r>
            <a:endParaRPr lang="fa-IR" b="1"/>
          </a:p>
        </p:txBody>
      </p:sp>
      <p:sp>
        <p:nvSpPr>
          <p:cNvPr id="3" name="نگهدارنده مکان محتوا 2">
            <a:extLst>
              <a:ext uri="{FF2B5EF4-FFF2-40B4-BE49-F238E27FC236}">
                <a16:creationId xmlns:a16="http://schemas.microsoft.com/office/drawing/2014/main" id="{2DE2B221-F6D0-E745-9662-A0BE59605718}"/>
              </a:ext>
            </a:extLst>
          </p:cNvPr>
          <p:cNvSpPr>
            <a:spLocks noGrp="1"/>
          </p:cNvSpPr>
          <p:nvPr>
            <p:ph idx="1"/>
          </p:nvPr>
        </p:nvSpPr>
        <p:spPr/>
        <p:txBody>
          <a:bodyPr>
            <a:normAutofit/>
          </a:bodyPr>
          <a:lstStyle/>
          <a:p>
            <a:r>
              <a:rPr lang="fa-IR" b="1"/>
              <a:t>شکل ظاهری و شکل درونی(یا شکل ذهنی)</a:t>
            </a:r>
          </a:p>
          <a:p>
            <a:r>
              <a:rPr lang="fa-IR"/>
              <a:t>شکل ظاهری که شامل وزن یا بی وزنی،تساوی مصرع ها و یا کوتاهی و بلندی آنها،قافیه ها-در صورتیکه قافیه ای وحود داشته باشد-و صداها و حرکات ظاهری کلمه میشود.</a:t>
            </a:r>
          </a:p>
          <a:p>
            <a:r>
              <a:rPr lang="fa-IR"/>
              <a:t>قالب در شعر کلاسیک فارسی،شکل ظاهری است که قافیه به شعر می بخشد.طول هر مصرع،چیدمان هجاهای هر مصرع،تعداد ابیات،آرایش مصرع ها،قافیه آرایی آنها و حتی عاطفه انتقالی شاعر به خواننده دیگر عوامل تعیین کننده قالب ظاهری شعرند.</a:t>
            </a:r>
          </a:p>
          <a:p>
            <a:r>
              <a:rPr lang="fa-IR" b="1"/>
              <a:t>بیت:</a:t>
            </a:r>
            <a:r>
              <a:rPr lang="fa-IR"/>
              <a:t>کمترین مقدارشعر،یک بیت است.</a:t>
            </a:r>
          </a:p>
          <a:p>
            <a:r>
              <a:rPr lang="fa-IR" b="1"/>
              <a:t>مصراع:</a:t>
            </a:r>
            <a:r>
              <a:rPr lang="fa-IR"/>
              <a:t>هر بیت شامل دو بخش است هریک از این بخش ها یک مصراع نام دارد،کمترین مقدار موزون،یک مصراع است.</a:t>
            </a:r>
            <a:endParaRPr lang="fa-IR" b="1"/>
          </a:p>
        </p:txBody>
      </p:sp>
    </p:spTree>
    <p:extLst>
      <p:ext uri="{BB962C8B-B14F-4D97-AF65-F5344CB8AC3E}">
        <p14:creationId xmlns:p14="http://schemas.microsoft.com/office/powerpoint/2010/main" val="147915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نگهدارنده مکان محتوا 2">
            <a:extLst>
              <a:ext uri="{FF2B5EF4-FFF2-40B4-BE49-F238E27FC236}">
                <a16:creationId xmlns:a16="http://schemas.microsoft.com/office/drawing/2014/main" id="{A2CEE5D8-780D-034A-8FC1-290672FB3864}"/>
              </a:ext>
            </a:extLst>
          </p:cNvPr>
          <p:cNvSpPr>
            <a:spLocks noGrp="1"/>
          </p:cNvSpPr>
          <p:nvPr>
            <p:ph idx="1"/>
          </p:nvPr>
        </p:nvSpPr>
        <p:spPr>
          <a:xfrm>
            <a:off x="1214438" y="1679013"/>
            <a:ext cx="10515600" cy="5694528"/>
          </a:xfrm>
        </p:spPr>
        <p:txBody>
          <a:bodyPr/>
          <a:lstStyle/>
          <a:p>
            <a:r>
              <a:rPr lang="fa-IR" b="1"/>
              <a:t>وزن شعر:</a:t>
            </a:r>
            <a:r>
              <a:rPr lang="fa-IR"/>
              <a:t>آهنگ خاصی که در تمام مصراع های یک شعر یکسان است همان وزن شعر نامیده میشود.</a:t>
            </a:r>
          </a:p>
          <a:p>
            <a:r>
              <a:rPr lang="fa-IR" b="1"/>
              <a:t>ردیف:</a:t>
            </a:r>
            <a:r>
              <a:rPr lang="fa-IR"/>
              <a:t>کلمات هم معنی و مستقلی که در پایان مصراع ها عینا تکرار میشود.شعری ردیف دارد،مردف خوانده میشود.</a:t>
            </a:r>
          </a:p>
          <a:p>
            <a:r>
              <a:rPr lang="fa-IR" b="1"/>
              <a:t>قافیه:</a:t>
            </a:r>
            <a:r>
              <a:rPr lang="fa-IR"/>
              <a:t>کلمات هم آهنگ و هم وزن مصراعهای شعر را قافیه گویند.</a:t>
            </a:r>
          </a:p>
          <a:p>
            <a:r>
              <a:rPr lang="fa-IR" b="1"/>
              <a:t>ای ساربان آهسته ران کارام </a:t>
            </a:r>
            <a:r>
              <a:rPr lang="fa-IR" b="1">
                <a:solidFill>
                  <a:srgbClr val="FF0000"/>
                </a:solidFill>
              </a:rPr>
              <a:t>جانم </a:t>
            </a:r>
            <a:r>
              <a:rPr lang="fa-IR" b="1">
                <a:solidFill>
                  <a:srgbClr val="00B0F0"/>
                </a:solidFill>
              </a:rPr>
              <a:t>می رود    </a:t>
            </a:r>
            <a:r>
              <a:rPr lang="fa-IR" b="1"/>
              <a:t>وان دل که با خود داشتم با</a:t>
            </a:r>
            <a:r>
              <a:rPr lang="fa-IR" b="1">
                <a:solidFill>
                  <a:srgbClr val="FF0000"/>
                </a:solidFill>
              </a:rPr>
              <a:t>دلستانم </a:t>
            </a:r>
            <a:r>
              <a:rPr lang="fa-IR" b="1">
                <a:solidFill>
                  <a:srgbClr val="00B0F0"/>
                </a:solidFill>
              </a:rPr>
              <a:t>می رود</a:t>
            </a:r>
          </a:p>
          <a:p>
            <a:pPr marL="0" indent="0">
              <a:buNone/>
            </a:pPr>
            <a:r>
              <a:rPr lang="fa-IR" b="1">
                <a:solidFill>
                  <a:srgbClr val="FF0000"/>
                </a:solidFill>
              </a:rPr>
              <a:t>قافیه،</a:t>
            </a:r>
            <a:r>
              <a:rPr lang="fa-IR" b="1">
                <a:solidFill>
                  <a:srgbClr val="00B0F0"/>
                </a:solidFill>
              </a:rPr>
              <a:t>ردیف</a:t>
            </a:r>
          </a:p>
          <a:p>
            <a:pPr marL="0" indent="0">
              <a:buNone/>
            </a:pPr>
            <a:r>
              <a:rPr lang="fa-IR" b="1"/>
              <a:t>قافیه اجباری و ردیف اختیاری است،ردیف همواره تابع قافیه است وبعد از آن می آید.</a:t>
            </a:r>
          </a:p>
          <a:p>
            <a:pPr marL="0" indent="0">
              <a:buNone/>
            </a:pPr>
            <a:r>
              <a:rPr lang="fa-IR" b="1"/>
              <a:t>مصرع:بیتی که هر دو مصراع ان قافیه داشته باشد.</a:t>
            </a:r>
          </a:p>
        </p:txBody>
      </p:sp>
    </p:spTree>
    <p:extLst>
      <p:ext uri="{BB962C8B-B14F-4D97-AF65-F5344CB8AC3E}">
        <p14:creationId xmlns:p14="http://schemas.microsoft.com/office/powerpoint/2010/main" val="219135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34C9A9-06AC-8E43-9C50-B8BC79CEAE4A}"/>
              </a:ext>
            </a:extLst>
          </p:cNvPr>
          <p:cNvSpPr>
            <a:spLocks noGrp="1"/>
          </p:cNvSpPr>
          <p:nvPr>
            <p:ph type="title"/>
          </p:nvPr>
        </p:nvSpPr>
        <p:spPr/>
        <p:txBody>
          <a:bodyPr>
            <a:normAutofit fontScale="90000"/>
          </a:bodyPr>
          <a:lstStyle/>
          <a:p>
            <a:r>
              <a:rPr lang="fa-IR" b="1"/>
              <a:t>قالب:</a:t>
            </a:r>
            <a:r>
              <a:rPr lang="fa-IR"/>
              <a:t>شکلی که قافیه به شعر می بخشد(شعر سنتی قالب های متفاوتی دارد و شعر نیمایی قالب مشخصی ندارد)</a:t>
            </a:r>
            <a:endParaRPr lang="fa-IR" b="1"/>
          </a:p>
        </p:txBody>
      </p:sp>
      <p:sp>
        <p:nvSpPr>
          <p:cNvPr id="3" name="نگهدارنده مکان محتوا 2">
            <a:extLst>
              <a:ext uri="{FF2B5EF4-FFF2-40B4-BE49-F238E27FC236}">
                <a16:creationId xmlns:a16="http://schemas.microsoft.com/office/drawing/2014/main" id="{510E70E4-0AAE-DA41-A1CA-CFE47C048E1B}"/>
              </a:ext>
            </a:extLst>
          </p:cNvPr>
          <p:cNvSpPr>
            <a:spLocks noGrp="1"/>
          </p:cNvSpPr>
          <p:nvPr>
            <p:ph idx="1"/>
          </p:nvPr>
        </p:nvSpPr>
        <p:spPr/>
        <p:txBody>
          <a:bodyPr/>
          <a:lstStyle/>
          <a:p>
            <a:r>
              <a:rPr lang="fa-IR" sz="3200" b="1">
                <a:solidFill>
                  <a:srgbClr val="FF0000"/>
                </a:solidFill>
              </a:rPr>
              <a:t>قالب های شعری سنتی</a:t>
            </a:r>
            <a:r>
              <a:rPr lang="fa-IR" b="1">
                <a:solidFill>
                  <a:srgbClr val="FF0000"/>
                </a:solidFill>
              </a:rPr>
              <a:t>:</a:t>
            </a:r>
          </a:p>
          <a:p>
            <a:r>
              <a:rPr lang="fa-IR" b="1"/>
              <a:t>مثنوی:</a:t>
            </a:r>
            <a:r>
              <a:rPr lang="fa-IR"/>
              <a:t>شعری است بر یک وزن با بیت های مصرع،که هر بیت قافیه ای جداگانه دارد.و چون هر بیت دارای دو قافیه است آن را مثنوی (مزدوج یا دوتایی)نامیده اند.</a:t>
            </a:r>
          </a:p>
          <a:p>
            <a:r>
              <a:rPr lang="fa-IR"/>
              <a:t>شعری که درآن هر بیت قافیه ای مستقل و جدا از ابیات دیگر داشته باشد مثنوی یا دوگانی نام دارد،مثنوی به سبب امکان نوکردن قافیه در هر بیت برای سرودن منظومه های بلند مناسبتر است .مثنوی از قدیمترین قالب های شعر فارسی و مخصوص زبان فارسی است و در همه ادوار از آن استفاده می شده است.</a:t>
            </a:r>
          </a:p>
        </p:txBody>
      </p:sp>
    </p:spTree>
    <p:extLst>
      <p:ext uri="{BB962C8B-B14F-4D97-AF65-F5344CB8AC3E}">
        <p14:creationId xmlns:p14="http://schemas.microsoft.com/office/powerpoint/2010/main" val="269542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25CCB0-0AEB-2448-94FD-7541B57A8094}"/>
              </a:ext>
            </a:extLst>
          </p:cNvPr>
          <p:cNvSpPr>
            <a:spLocks noGrp="1"/>
          </p:cNvSpPr>
          <p:nvPr>
            <p:ph type="title"/>
          </p:nvPr>
        </p:nvSpPr>
        <p:spPr/>
        <p:txBody>
          <a:bodyPr/>
          <a:lstStyle/>
          <a:p>
            <a:pPr marL="571500" indent="-571500" algn="ctr">
              <a:buFont typeface="Arial" panose="020B0604020202020204" pitchFamily="34" charset="0"/>
              <a:buChar char="•"/>
            </a:pPr>
            <a:r>
              <a:rPr lang="fa-IR" b="1" u="sng"/>
              <a:t>موضوع مثنوی:</a:t>
            </a:r>
          </a:p>
        </p:txBody>
      </p:sp>
      <p:sp>
        <p:nvSpPr>
          <p:cNvPr id="3" name="نگهدارنده مکان محتوا 2">
            <a:extLst>
              <a:ext uri="{FF2B5EF4-FFF2-40B4-BE49-F238E27FC236}">
                <a16:creationId xmlns:a16="http://schemas.microsoft.com/office/drawing/2014/main" id="{22023B73-5F0C-4248-8848-31E670D5CC22}"/>
              </a:ext>
            </a:extLst>
          </p:cNvPr>
          <p:cNvSpPr>
            <a:spLocks noGrp="1"/>
          </p:cNvSpPr>
          <p:nvPr>
            <p:ph sz="half" idx="1"/>
          </p:nvPr>
        </p:nvSpPr>
        <p:spPr>
          <a:xfrm>
            <a:off x="5863807" y="1797844"/>
            <a:ext cx="6000995" cy="4351338"/>
          </a:xfrm>
        </p:spPr>
        <p:txBody>
          <a:bodyPr>
            <a:normAutofit fontScale="85000" lnSpcReduction="20000"/>
          </a:bodyPr>
          <a:lstStyle/>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حماسی و تاریخی : شاهنامه فردوسی،اسکندر نامه نظامی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اخلاقی و تعلیمی: بوستان سعدی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عاشقانه و بزمی: خسرو شیرین نظامی، ویس و رامین فخرالدین اسعد گرگانی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عارفانه : مثنوی معنوی مولانا ، منطق الطیر ، عطار نیشابوری</a:t>
            </a:r>
            <a:endParaRPr lang="fa-IR" sz="2000">
              <a:solidFill>
                <a:srgbClr val="000000"/>
              </a:solidFill>
              <a:effectLst/>
              <a:latin typeface="Tahoma" panose="020B0604030504040204" pitchFamily="34" charset="0"/>
              <a:ea typeface="Tahoma" panose="020B060403050404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شکل گرافیکی قالب مثنوی :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      ------------------- #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a:r>
              <a:rPr lang="en-US" sz="1800">
                <a:solidFill>
                  <a:srgbClr val="000000"/>
                </a:solidFill>
                <a:effectLst/>
                <a:latin typeface="Times New Roman"/>
                <a:ea typeface="Times New Roman"/>
                <a:cs typeface="Times New Roman"/>
              </a:rPr>
              <a:t> </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-----------------&amp;      ------------------- &amp;</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نگهدارنده مکان محتوا 3">
            <a:extLst>
              <a:ext uri="{FF2B5EF4-FFF2-40B4-BE49-F238E27FC236}">
                <a16:creationId xmlns:a16="http://schemas.microsoft.com/office/drawing/2014/main" id="{559B5E27-0163-6E48-A60A-D67510B95885}"/>
              </a:ext>
            </a:extLst>
          </p:cNvPr>
          <p:cNvSpPr>
            <a:spLocks noGrp="1"/>
          </p:cNvSpPr>
          <p:nvPr>
            <p:ph sz="half" idx="2"/>
          </p:nvPr>
        </p:nvSpPr>
        <p:spPr>
          <a:xfrm>
            <a:off x="687389" y="1768079"/>
            <a:ext cx="5181600" cy="4351338"/>
          </a:xfrm>
        </p:spPr>
        <p:txBody>
          <a:bodyPr>
            <a:normAutofit fontScale="85000" lnSpcReduction="20000"/>
          </a:bodyPr>
          <a:lstStyle/>
          <a:p>
            <a:pPr rtl="1"/>
            <a:r>
              <a:rPr lang="en-US" sz="2200">
                <a:solidFill>
                  <a:srgbClr val="000000"/>
                </a:solidFill>
                <a:effectLst/>
                <a:latin typeface="Tahoma" panose="020B0604030504040204" pitchFamily="34" charset="0"/>
                <a:ea typeface="Tahoma" panose="020B0604030504040204" pitchFamily="34" charset="0"/>
                <a:cs typeface="Calibri" panose="020F0502020204030204" pitchFamily="34" charset="0"/>
              </a:rPr>
              <a:t>و یا: 	 </a:t>
            </a:r>
            <a:endParaRPr lang="en-US" sz="2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200">
                <a:solidFill>
                  <a:srgbClr val="000000"/>
                </a:solidFill>
                <a:effectLst/>
                <a:latin typeface="Tahoma" panose="020B0604030504040204" pitchFamily="34" charset="0"/>
                <a:ea typeface="Tahoma" panose="020B0604030504040204" pitchFamily="34" charset="0"/>
                <a:cs typeface="Calibri" panose="020F0502020204030204" pitchFamily="34" charset="0"/>
              </a:rPr>
              <a:t>مثنوی را می توان به شکل زیر تصویر کرد : </a:t>
            </a:r>
            <a:endParaRPr lang="en-US" sz="2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200">
                <a:solidFill>
                  <a:srgbClr val="000000"/>
                </a:solidFill>
                <a:effectLst/>
                <a:latin typeface="Tahoma" panose="020B0604030504040204" pitchFamily="34" charset="0"/>
                <a:ea typeface="Tahoma" panose="020B0604030504040204" pitchFamily="34" charset="0"/>
                <a:cs typeface="Calibri" panose="020F0502020204030204" pitchFamily="34" charset="0"/>
              </a:rPr>
              <a:t>......................الف      ...................... الف	 </a:t>
            </a:r>
            <a:endParaRPr lang="en-US" sz="2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200">
                <a:solidFill>
                  <a:srgbClr val="000000"/>
                </a:solidFill>
                <a:effectLst/>
                <a:latin typeface="Tahoma" panose="020B0604030504040204" pitchFamily="34" charset="0"/>
                <a:ea typeface="Tahoma" panose="020B0604030504040204" pitchFamily="34" charset="0"/>
                <a:cs typeface="Calibri" panose="020F0502020204030204" pitchFamily="34" charset="0"/>
              </a:rPr>
              <a:t> ......................ب        ...................... ب 	 </a:t>
            </a:r>
            <a:endParaRPr lang="en-US" sz="2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200">
                <a:solidFill>
                  <a:srgbClr val="000000"/>
                </a:solidFill>
                <a:effectLst/>
                <a:latin typeface="Tahoma" panose="020B0604030504040204" pitchFamily="34" charset="0"/>
                <a:ea typeface="Tahoma" panose="020B0604030504040204" pitchFamily="34" charset="0"/>
                <a:cs typeface="Calibri" panose="020F0502020204030204" pitchFamily="34" charset="0"/>
              </a:rPr>
              <a:t> ......................ج         ...................... ج 	 </a:t>
            </a:r>
            <a:endParaRPr lang="en-US" sz="2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200">
                <a:solidFill>
                  <a:srgbClr val="000000"/>
                </a:solidFill>
                <a:effectLst/>
                <a:latin typeface="Tahoma" panose="020B0604030504040204" pitchFamily="34" charset="0"/>
                <a:ea typeface="Tahoma" panose="020B0604030504040204" pitchFamily="34" charset="0"/>
                <a:cs typeface="Calibri" panose="020F0502020204030204" pitchFamily="34" charset="0"/>
              </a:rPr>
              <a:t> ......................د          ...................... د 	 </a:t>
            </a:r>
            <a:endParaRPr lang="en-US" sz="2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200">
                <a:solidFill>
                  <a:srgbClr val="000000"/>
                </a:solidFill>
                <a:effectLst/>
                <a:latin typeface="Tahoma" panose="020B0604030504040204" pitchFamily="34" charset="0"/>
                <a:ea typeface="Tahoma" panose="020B0604030504040204" pitchFamily="34" charset="0"/>
                <a:cs typeface="Calibri" panose="020F0502020204030204" pitchFamily="34" charset="0"/>
              </a:rPr>
              <a:t>سرودن مثنوی از قرن سوم و چهارم هجری آغاز شده است که از بهترین مثنوی ها می توان به شاهنامه فردوسی، حدیقه </a:t>
            </a:r>
            <a:endParaRPr lang="en-US" sz="2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200">
                <a:solidFill>
                  <a:srgbClr val="000000"/>
                </a:solidFill>
                <a:effectLst/>
                <a:latin typeface="Tahoma" panose="020B0604030504040204" pitchFamily="34" charset="0"/>
                <a:ea typeface="Tahoma" panose="020B0604030504040204" pitchFamily="34" charset="0"/>
                <a:cs typeface="Calibri" panose="020F0502020204030204" pitchFamily="34" charset="0"/>
              </a:rPr>
              <a:t>سنایی، خمسه نظامی و مثنوی مولوی اشاره کرد . </a:t>
            </a:r>
            <a:endParaRPr lang="en-US" sz="2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fa-IR"/>
          </a:p>
        </p:txBody>
      </p:sp>
    </p:spTree>
    <p:extLst>
      <p:ext uri="{BB962C8B-B14F-4D97-AF65-F5344CB8AC3E}">
        <p14:creationId xmlns:p14="http://schemas.microsoft.com/office/powerpoint/2010/main" val="33790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6173DB-05F8-E24A-8644-4601C9C11EA9}"/>
              </a:ext>
            </a:extLst>
          </p:cNvPr>
          <p:cNvSpPr>
            <a:spLocks noGrp="1"/>
          </p:cNvSpPr>
          <p:nvPr>
            <p:ph type="title"/>
          </p:nvPr>
        </p:nvSpPr>
        <p:spPr/>
        <p:txBody>
          <a:bodyPr/>
          <a:lstStyle/>
          <a:p>
            <a:pPr marL="571500" indent="-571500" algn="ctr">
              <a:buFont typeface="Arial" panose="020B0604020202020204" pitchFamily="34" charset="0"/>
              <a:buChar char="•"/>
            </a:pPr>
            <a:r>
              <a:rPr lang="fa-IR" b="1"/>
              <a:t>مشخصات مثنوی:</a:t>
            </a:r>
          </a:p>
        </p:txBody>
      </p:sp>
      <p:sp>
        <p:nvSpPr>
          <p:cNvPr id="3" name="نگهدارنده مکان محتوا 2">
            <a:extLst>
              <a:ext uri="{FF2B5EF4-FFF2-40B4-BE49-F238E27FC236}">
                <a16:creationId xmlns:a16="http://schemas.microsoft.com/office/drawing/2014/main" id="{1AF5BD4D-FF8E-DC4B-896B-090F8AA2F0B9}"/>
              </a:ext>
            </a:extLst>
          </p:cNvPr>
          <p:cNvSpPr>
            <a:spLocks noGrp="1"/>
          </p:cNvSpPr>
          <p:nvPr>
            <p:ph idx="1"/>
          </p:nvPr>
        </p:nvSpPr>
        <p:spPr>
          <a:xfrm>
            <a:off x="1289493" y="1905000"/>
            <a:ext cx="10515600" cy="4486275"/>
          </a:xfrm>
        </p:spPr>
        <p:txBody>
          <a:bodyPr>
            <a:normAutofit/>
          </a:bodyPr>
          <a:lstStyle/>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 -1تعداد ابیات مثنوي حداقل دو بیت است و حداكثر براي آن وجود ندارد.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 -2مثنوي مناسب ترين قالب براي بیـان داستان ها و مطالب طولاني از جمله تواريخ و قصص است.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 -3موضوع و درون مايه مثنوي حماسي ، تاريخي ، اخلاقي ، تعلیمي ، عاشقانه ، بزمي و عارفانه است.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مشهورترين مثنوي سرايان عبارتنداز : فردوسي ، نظامي ، اسدي توسي ، مولوي ، عطاّر ، سعدي ، سنايي ، جامي ، پروين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اعتصامي و شهريار.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نمونه ای از مثنوی از بوستان سعدی 	 </a:t>
            </a:r>
            <a:r>
              <a:rPr lang="en-US" sz="2000" b="1">
                <a:solidFill>
                  <a:srgbClr val="000000"/>
                </a:solidFill>
                <a:effectLst/>
                <a:latin typeface="Tahoma" panose="020B0604030504040204" pitchFamily="34" charset="0"/>
                <a:ea typeface="Tahoma" panose="020B0604030504040204" pitchFamily="34" charset="0"/>
                <a:cs typeface="Calibri" panose="020F0502020204030204" pitchFamily="34" charset="0"/>
              </a:rPr>
              <a:t>حکایت </a:t>
            </a:r>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2000">
                <a:solidFill>
                  <a:srgbClr val="000000"/>
                </a:solidFill>
                <a:effectLst/>
                <a:latin typeface="Tahoma" panose="020B0604030504040204" pitchFamily="34" charset="0"/>
                <a:ea typeface="Tahoma" panose="020B0604030504040204" pitchFamily="34" charset="0"/>
              </a:rPr>
              <a:t>    </a:t>
            </a:r>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یکی گربه در خانه زال بود                      که برگشته ایام و بد حال بود	 روان شد به مهمان سرای امیر                غلامان سلطان زدند شر به تیر 	 چکان خونش از استخوان می دوید           همی گفت و از هول جان می دوید	 اگر جستم از دست این تیر زن                 من و موش و ویرانه پیر زن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fa-IR" sz="2000"/>
          </a:p>
        </p:txBody>
      </p:sp>
    </p:spTree>
    <p:extLst>
      <p:ext uri="{BB962C8B-B14F-4D97-AF65-F5344CB8AC3E}">
        <p14:creationId xmlns:p14="http://schemas.microsoft.com/office/powerpoint/2010/main" val="210095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1B78EF-3112-3745-BC6A-C0E1A7592522}"/>
              </a:ext>
            </a:extLst>
          </p:cNvPr>
          <p:cNvSpPr>
            <a:spLocks noGrp="1"/>
          </p:cNvSpPr>
          <p:nvPr>
            <p:ph type="title"/>
          </p:nvPr>
        </p:nvSpPr>
        <p:spPr>
          <a:xfrm>
            <a:off x="1023752" y="0"/>
            <a:ext cx="10515600" cy="1325563"/>
          </a:xfrm>
        </p:spPr>
        <p:txBody>
          <a:bodyPr/>
          <a:lstStyle/>
          <a:p>
            <a:pPr marL="571500" indent="-571500" algn="ctr">
              <a:buFont typeface="Arial" panose="020B0604020202020204" pitchFamily="34" charset="0"/>
              <a:buChar char="•"/>
            </a:pPr>
            <a:r>
              <a:rPr lang="fa-IR" b="1"/>
              <a:t>نمونه های از شعر در قالب مثنوی:</a:t>
            </a:r>
          </a:p>
        </p:txBody>
      </p:sp>
      <p:pic>
        <p:nvPicPr>
          <p:cNvPr id="11" name="تصویر 11">
            <a:extLst>
              <a:ext uri="{FF2B5EF4-FFF2-40B4-BE49-F238E27FC236}">
                <a16:creationId xmlns:a16="http://schemas.microsoft.com/office/drawing/2014/main" id="{519D799A-1DBF-4446-BC27-46E475E9CAC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3" y="1325564"/>
            <a:ext cx="6019798" cy="5532436"/>
          </a:xfrm>
        </p:spPr>
      </p:pic>
      <p:pic>
        <p:nvPicPr>
          <p:cNvPr id="5" name="تصویر 5">
            <a:extLst>
              <a:ext uri="{FF2B5EF4-FFF2-40B4-BE49-F238E27FC236}">
                <a16:creationId xmlns:a16="http://schemas.microsoft.com/office/drawing/2014/main" id="{226502EA-30CB-414E-8CE6-4B16CE6CF2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7160" y="1325563"/>
            <a:ext cx="5532437" cy="5532437"/>
          </a:xfrm>
        </p:spPr>
      </p:pic>
    </p:spTree>
    <p:extLst>
      <p:ext uri="{BB962C8B-B14F-4D97-AF65-F5344CB8AC3E}">
        <p14:creationId xmlns:p14="http://schemas.microsoft.com/office/powerpoint/2010/main" val="238042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90E6CC-D79C-8F40-B628-D51F2EAED67A}"/>
              </a:ext>
            </a:extLst>
          </p:cNvPr>
          <p:cNvSpPr>
            <a:spLocks noGrp="1"/>
          </p:cNvSpPr>
          <p:nvPr>
            <p:ph type="title"/>
          </p:nvPr>
        </p:nvSpPr>
        <p:spPr/>
        <p:txBody>
          <a:bodyPr/>
          <a:lstStyle/>
          <a:p>
            <a:pPr marL="571500" indent="-571500" algn="ctr">
              <a:buFont typeface="Arial" panose="020B0604020202020204" pitchFamily="34" charset="0"/>
              <a:buChar char="•"/>
            </a:pPr>
            <a:r>
              <a:rPr lang="fa-IR" b="1"/>
              <a:t>قالب شعری غزل:</a:t>
            </a:r>
          </a:p>
        </p:txBody>
      </p:sp>
      <p:sp>
        <p:nvSpPr>
          <p:cNvPr id="3" name="نگهدارنده مکان محتوا 2">
            <a:extLst>
              <a:ext uri="{FF2B5EF4-FFF2-40B4-BE49-F238E27FC236}">
                <a16:creationId xmlns:a16="http://schemas.microsoft.com/office/drawing/2014/main" id="{F5077F8F-4025-0347-9999-C95ACF1B67E8}"/>
              </a:ext>
            </a:extLst>
          </p:cNvPr>
          <p:cNvSpPr>
            <a:spLocks noGrp="1"/>
          </p:cNvSpPr>
          <p:nvPr>
            <p:ph idx="1"/>
          </p:nvPr>
        </p:nvSpPr>
        <p:spPr>
          <a:xfrm>
            <a:off x="2592925" y="1139826"/>
            <a:ext cx="8596668" cy="7626349"/>
          </a:xfrm>
        </p:spPr>
        <p:txBody>
          <a:bodyPr/>
          <a:lstStyle/>
          <a:p>
            <a:pPr rtl="1"/>
            <a:r>
              <a:rPr lang="en-US" sz="2000" b="1">
                <a:solidFill>
                  <a:srgbClr val="000000"/>
                </a:solidFill>
                <a:effectLst/>
                <a:latin typeface="Tahoma" panose="020B0604030504040204" pitchFamily="34" charset="0"/>
                <a:ea typeface="Tahoma" panose="020B0604030504040204" pitchFamily="34" charset="0"/>
                <a:cs typeface="Calibri" panose="020F0502020204030204" pitchFamily="34" charset="0"/>
              </a:rPr>
              <a:t>غزل : </a:t>
            </a:r>
            <a:r>
              <a:rPr lang="en-US" sz="2000">
                <a:solidFill>
                  <a:srgbClr val="000000"/>
                </a:solidFill>
                <a:effectLst/>
                <a:latin typeface="Times New Roman"/>
                <a:ea typeface="Times New Roman"/>
                <a:cs typeface="Times New Roman"/>
              </a:rPr>
              <a:t>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"غزل" در لغت به معنی "حدیث عاشقی" است. در قرن ششم که قصیده در حال زوال بود "غزل" پا گرفت و در قرن هفتم رسما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قصیده را عقب راند و به اوج رسید. در قصیده موضوع اصلی آن است که در آخر شعر "مدح" کسی گفته شود و در واقع منظور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اصلی "ممدوح" است اما در غزل "معشوق" مهم است و در آخر شعر شاعر اسم خود را می آورد و با معشوق سخن می گوید و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راز و نیاز می کند. این "معشوق" گاهی زمینی است اما پست و بازاری نیست و گاهی آسمانی است و عرفانی .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ابیات غزل بین 5 تا 11 ییت دارد و دو مصراع اولین بیت و مصراع دوم بقیه ابیات هم قافیه اند.</a:t>
            </a:r>
            <a:r>
              <a:rPr lang="en-US" sz="2000">
                <a:solidFill>
                  <a:srgbClr val="000000"/>
                </a:solidFill>
                <a:effectLst/>
                <a:latin typeface="Times New Roman"/>
                <a:ea typeface="Times New Roman"/>
                <a:cs typeface="Times New Roman"/>
              </a:rPr>
              <a:t>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شعري است بر يك وزن ويك قافیه به طوري كه مصراع اول بیت نخست ، با همه ي مصراع هاي دوم ابیات ديگر هم قافیه باشد . 	 </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r>
              <a:rPr lang="en-US" sz="2000">
                <a:solidFill>
                  <a:srgbClr val="000000"/>
                </a:solidFill>
                <a:effectLst/>
                <a:latin typeface="Tahoma" panose="020B0604030504040204" pitchFamily="34" charset="0"/>
                <a:ea typeface="Tahoma" panose="020B0604030504040204" pitchFamily="34" charset="0"/>
                <a:cs typeface="Calibri" panose="020F0502020204030204" pitchFamily="34" charset="0"/>
              </a:rPr>
              <a:t>تذكر : نحوه ي تكرار قافیه در غزل همانند قصیده است</a:t>
            </a:r>
            <a:r>
              <a:rPr lang="en-US" sz="1800">
                <a:solidFill>
                  <a:srgbClr val="000000"/>
                </a:solidFill>
                <a:effectLst/>
                <a:latin typeface="Tahoma" panose="020B0604030504040204" pitchFamily="34" charset="0"/>
                <a:ea typeface="Tahoma" panose="020B0604030504040204" pitchFamily="34" charset="0"/>
                <a:cs typeface="Calibri" panose="020F0502020204030204" pitchFamily="34" charset="0"/>
              </a:rPr>
              <a:t>.  </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fa-IR"/>
          </a:p>
        </p:txBody>
      </p:sp>
    </p:spTree>
    <p:extLst>
      <p:ext uri="{BB962C8B-B14F-4D97-AF65-F5344CB8AC3E}">
        <p14:creationId xmlns:p14="http://schemas.microsoft.com/office/powerpoint/2010/main" val="400331656"/>
      </p:ext>
    </p:extLst>
  </p:cSld>
  <p:clrMapOvr>
    <a:masterClrMapping/>
  </p:clrMapOvr>
</p:sld>
</file>

<file path=ppt/theme/theme1.xml><?xml version="1.0" encoding="utf-8"?>
<a:theme xmlns:a="http://schemas.openxmlformats.org/drawingml/2006/main" name="باریک">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26</Slides>
  <Notes>0</Notes>
  <HiddenSlides>0</HiddenSlides>
  <ScaleCrop>false</ScaleCrop>
  <HeadingPairs>
    <vt:vector size="4" baseType="variant">
      <vt:variant>
        <vt:lpstr>طرح زمینه</vt:lpstr>
      </vt:variant>
      <vt:variant>
        <vt:i4>1</vt:i4>
      </vt:variant>
      <vt:variant>
        <vt:lpstr>عنوان های اسلاید</vt:lpstr>
      </vt:variant>
      <vt:variant>
        <vt:i4>26</vt:i4>
      </vt:variant>
    </vt:vector>
  </HeadingPairs>
  <TitlesOfParts>
    <vt:vector size="27" baseType="lpstr">
      <vt:lpstr>باریک</vt:lpstr>
      <vt:lpstr>ارائه PowerPoint</vt:lpstr>
      <vt:lpstr>قالب های شعری:</vt:lpstr>
      <vt:lpstr>قالب شعر به شکل شعر گفته میشود.که بر دو نوع است:</vt:lpstr>
      <vt:lpstr>ارائه PowerPoint</vt:lpstr>
      <vt:lpstr>قالب:شکلی که قافیه به شعر می بخشد(شعر سنتی قالب های متفاوتی دارد و شعر نیمایی قالب مشخصی ندارد)</vt:lpstr>
      <vt:lpstr>موضوع مثنوی:</vt:lpstr>
      <vt:lpstr>مشخصات مثنوی:</vt:lpstr>
      <vt:lpstr>نمونه های از شعر در قالب مثنوی:</vt:lpstr>
      <vt:lpstr>قالب شعری غزل:</vt:lpstr>
      <vt:lpstr>ارائه PowerPoint</vt:lpstr>
      <vt:lpstr>مشخصات غزل:</vt:lpstr>
      <vt:lpstr>نمونه های از شعر در قالب غزل:</vt:lpstr>
      <vt:lpstr>ارائه PowerPoint</vt:lpstr>
      <vt:lpstr>قالب شعری قصیده:</vt:lpstr>
      <vt:lpstr>ارائه PowerPoint</vt:lpstr>
      <vt:lpstr>قالب شعری دوبیتی:</vt:lpstr>
      <vt:lpstr>قالب شعری رباعی:</vt:lpstr>
      <vt:lpstr>نمونه های رباعیات:</vt:lpstr>
      <vt:lpstr>قالب شعری ترجیع بند:</vt:lpstr>
      <vt:lpstr>نمونه های از ترجیع بند:</vt:lpstr>
      <vt:lpstr>قالب شعری مستزاد:</vt:lpstr>
      <vt:lpstr>ارائه PowerPoint</vt:lpstr>
      <vt:lpstr>قالب شعریمسمط</vt:lpstr>
      <vt:lpstr>ارائه PowerPoint</vt:lpstr>
      <vt:lpstr>ارائه PowerPoint</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PowerPoint</dc:title>
  <dc:creator>کاربر ناشناخته</dc:creator>
  <cp:lastModifiedBy>ehsan mohammadi</cp:lastModifiedBy>
  <cp:revision>8</cp:revision>
  <dcterms:created xsi:type="dcterms:W3CDTF">2020-04-06T08:09:12Z</dcterms:created>
  <dcterms:modified xsi:type="dcterms:W3CDTF">2020-04-07T08:07:21Z</dcterms:modified>
</cp:coreProperties>
</file>