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60" r:id="rId8"/>
    <p:sldId id="261" r:id="rId9"/>
    <p:sldId id="262" r:id="rId10"/>
    <p:sldId id="270" r:id="rId11"/>
    <p:sldId id="271" r:id="rId12"/>
    <p:sldId id="267" r:id="rId13"/>
    <p:sldId id="265" r:id="rId14"/>
    <p:sldId id="266" r:id="rId15"/>
    <p:sldId id="263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C378B14-027A-4AFB-88AA-1B1ED92EE7D6}">
          <p14:sldIdLst>
            <p14:sldId id="256"/>
            <p14:sldId id="257"/>
            <p14:sldId id="258"/>
            <p14:sldId id="268"/>
            <p14:sldId id="269"/>
            <p14:sldId id="259"/>
            <p14:sldId id="260"/>
            <p14:sldId id="261"/>
            <p14:sldId id="262"/>
            <p14:sldId id="270"/>
            <p14:sldId id="271"/>
            <p14:sldId id="267"/>
            <p14:sldId id="265"/>
            <p14:sldId id="266"/>
            <p14:sldId id="263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44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8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8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1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8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7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5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16622-6D34-4B8B-8770-401F21DC95F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8EF6D-6BC3-4A21-AA68-E82EC643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6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4632" cy="302433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rtl="1"/>
            <a:r>
              <a:rPr lang="fa-IR" dirty="0" smtClean="0"/>
              <a:t>نظام </a:t>
            </a:r>
            <a:r>
              <a:rPr lang="fa-IR" dirty="0" smtClean="0"/>
              <a:t>تربیتی اسلام</a:t>
            </a:r>
            <a:br>
              <a:rPr lang="fa-IR" dirty="0" smtClean="0"/>
            </a:br>
            <a:r>
              <a:rPr lang="fa-IR" dirty="0" smtClean="0"/>
              <a:t>بضمیمه فایل صوتی</a:t>
            </a:r>
            <a:br>
              <a:rPr lang="fa-IR" dirty="0" smtClean="0"/>
            </a:br>
            <a:r>
              <a:rPr lang="fa-IR" dirty="0" smtClean="0"/>
              <a:t>دانشگاه فرهنگیان واحد شهید مطهری </a:t>
            </a:r>
            <a:r>
              <a:rPr lang="fa-IR" dirty="0" smtClean="0"/>
              <a:t>خوی</a:t>
            </a:r>
            <a:br>
              <a:rPr lang="fa-IR" dirty="0" smtClean="0"/>
            </a:br>
            <a:r>
              <a:rPr lang="fa-IR" dirty="0" smtClean="0"/>
              <a:t>استاد مربوطه: ابراهیم نخعی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fa-IR" sz="5400" dirty="0" smtClean="0">
                <a:solidFill>
                  <a:srgbClr val="FF0000"/>
                </a:solidFill>
              </a:rPr>
              <a:t>سال تحصیلی 99-98</a:t>
            </a:r>
          </a:p>
          <a:p>
            <a:endParaRPr lang="fa-IR" dirty="0"/>
          </a:p>
          <a:p>
            <a:endParaRPr lang="fa-IR" dirty="0" smtClean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en-US" dirty="0"/>
          </a:p>
        </p:txBody>
      </p:sp>
      <p:pic>
        <p:nvPicPr>
          <p:cNvPr id="4" name="Video_nez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4968171"/>
            <a:ext cx="1979712" cy="11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a-IR" dirty="0" smtClean="0"/>
              <a:t>عوامل تعلیم و تربیت اسلامی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/>
              <a:t>1 </a:t>
            </a:r>
            <a:r>
              <a:rPr lang="fa-IR" dirty="0"/>
              <a:t>.عوامل سهیم در تربیت </a:t>
            </a:r>
            <a:endParaRPr lang="fa-IR" dirty="0" smtClean="0"/>
          </a:p>
          <a:p>
            <a:pPr algn="r" rtl="1"/>
            <a:r>
              <a:rPr lang="fa-IR" dirty="0" smtClean="0"/>
              <a:t>2 </a:t>
            </a:r>
            <a:r>
              <a:rPr lang="fa-IR" dirty="0"/>
              <a:t>.عوامل مؤثر در تربیت </a:t>
            </a:r>
            <a:endParaRPr lang="fa-IR" dirty="0" smtClean="0"/>
          </a:p>
          <a:p>
            <a:pPr algn="r" rtl="1"/>
            <a:r>
              <a:rPr lang="fa-IR" dirty="0" smtClean="0"/>
              <a:t>گفتار </a:t>
            </a:r>
            <a:r>
              <a:rPr lang="fa-IR" dirty="0"/>
              <a:t>اول = وراثت </a:t>
            </a:r>
            <a:endParaRPr lang="fa-IR" dirty="0" smtClean="0"/>
          </a:p>
          <a:p>
            <a:pPr algn="r" rtl="1"/>
            <a:r>
              <a:rPr lang="fa-IR" dirty="0" smtClean="0"/>
              <a:t>انواع </a:t>
            </a:r>
            <a:r>
              <a:rPr lang="fa-IR" dirty="0"/>
              <a:t>وراثت </a:t>
            </a:r>
            <a:endParaRPr lang="fa-IR" dirty="0" smtClean="0"/>
          </a:p>
          <a:p>
            <a:pPr algn="r" rtl="1"/>
            <a:r>
              <a:rPr lang="fa-IR" dirty="0" smtClean="0"/>
              <a:t>الف</a:t>
            </a:r>
            <a:r>
              <a:rPr lang="fa-IR" dirty="0"/>
              <a:t>: وراثت خصوصیاتی </a:t>
            </a:r>
            <a:endParaRPr lang="fa-IR" dirty="0" smtClean="0"/>
          </a:p>
          <a:p>
            <a:pPr algn="r" rtl="1"/>
            <a:r>
              <a:rPr lang="fa-IR" dirty="0" smtClean="0"/>
              <a:t>ب</a:t>
            </a:r>
            <a:r>
              <a:rPr lang="fa-IR" dirty="0"/>
              <a:t>: وراثت </a:t>
            </a:r>
            <a:r>
              <a:rPr lang="fa-IR" dirty="0" smtClean="0"/>
              <a:t>عقلی</a:t>
            </a:r>
            <a:endParaRPr lang="fa-IR" dirty="0"/>
          </a:p>
          <a:p>
            <a:pPr algn="r" rtl="1"/>
            <a:r>
              <a:rPr lang="fa-IR" dirty="0"/>
              <a:t>ج: وراثت </a:t>
            </a:r>
            <a:r>
              <a:rPr lang="fa-IR" dirty="0" smtClean="0"/>
              <a:t>اخلاقی</a:t>
            </a:r>
          </a:p>
          <a:p>
            <a:pPr algn="r" rtl="1"/>
            <a:r>
              <a:rPr lang="fa-IR" dirty="0" smtClean="0"/>
              <a:t> جلوگیری اسلام </a:t>
            </a:r>
            <a:r>
              <a:rPr lang="fa-IR" dirty="0"/>
              <a:t>از وراثت ناپسند </a:t>
            </a:r>
            <a:endParaRPr lang="fa-IR" dirty="0" smtClean="0"/>
          </a:p>
          <a:p>
            <a:pPr algn="r" rtl="1"/>
            <a:r>
              <a:rPr lang="fa-IR" dirty="0" smtClean="0"/>
              <a:t>گفتار </a:t>
            </a:r>
            <a:r>
              <a:rPr lang="fa-IR" dirty="0"/>
              <a:t>دوم = محیط تربیت </a:t>
            </a:r>
            <a:endParaRPr lang="fa-IR" dirty="0" smtClean="0"/>
          </a:p>
          <a:p>
            <a:pPr algn="r" rtl="1"/>
            <a:r>
              <a:rPr lang="fa-IR" dirty="0" smtClean="0"/>
              <a:t>محیط </a:t>
            </a:r>
            <a:r>
              <a:rPr lang="fa-IR" dirty="0"/>
              <a:t>چیست</a:t>
            </a:r>
            <a:r>
              <a:rPr lang="fa-IR" dirty="0" smtClean="0"/>
              <a:t>؟</a:t>
            </a:r>
          </a:p>
          <a:p>
            <a:pPr algn="r" rtl="1"/>
            <a:r>
              <a:rPr lang="fa-IR" dirty="0" smtClean="0"/>
              <a:t> اقسام </a:t>
            </a:r>
            <a:r>
              <a:rPr lang="fa-IR" dirty="0"/>
              <a:t>عوامل محیط </a:t>
            </a:r>
            <a:r>
              <a:rPr lang="fa-IR" dirty="0" smtClean="0"/>
              <a:t>1-محیط </a:t>
            </a:r>
            <a:r>
              <a:rPr lang="fa-IR" dirty="0"/>
              <a:t>غیرانسانی </a:t>
            </a:r>
            <a:r>
              <a:rPr lang="fa-IR" dirty="0" smtClean="0"/>
              <a:t>  2-محیط انسانی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rtl="1"/>
            <a:r>
              <a:rPr lang="fa-IR" dirty="0" smtClean="0"/>
              <a:t> موانع تعلیم و تربیت اسلامی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/>
              <a:t>1.دنیاطلبی     2 </a:t>
            </a:r>
            <a:r>
              <a:rPr lang="fa-IR" dirty="0"/>
              <a:t>.عدم اراده </a:t>
            </a:r>
            <a:r>
              <a:rPr lang="fa-IR" dirty="0" smtClean="0"/>
              <a:t>3 </a:t>
            </a:r>
            <a:r>
              <a:rPr lang="fa-IR" dirty="0"/>
              <a:t>.روح جاهلی، باطل </a:t>
            </a:r>
            <a:r>
              <a:rPr lang="fa-IR" dirty="0" smtClean="0"/>
              <a:t>حاکم </a:t>
            </a:r>
            <a:r>
              <a:rPr lang="fa-IR" dirty="0"/>
              <a:t>بر جامعه </a:t>
            </a:r>
            <a:endParaRPr lang="fa-IR" dirty="0" smtClean="0"/>
          </a:p>
          <a:p>
            <a:pPr algn="r" rtl="1"/>
            <a:r>
              <a:rPr lang="fa-IR" dirty="0" smtClean="0"/>
              <a:t>4 </a:t>
            </a:r>
            <a:r>
              <a:rPr lang="fa-IR" dirty="0"/>
              <a:t>.حکومت فاسدان </a:t>
            </a:r>
            <a:r>
              <a:rPr lang="fa-IR" dirty="0" smtClean="0"/>
              <a:t>و </a:t>
            </a:r>
            <a:r>
              <a:rPr lang="fa-IR" dirty="0"/>
              <a:t>مشرکان و ظالمان بر </a:t>
            </a:r>
            <a:r>
              <a:rPr lang="fa-IR" dirty="0" smtClean="0"/>
              <a:t>جامعه    </a:t>
            </a:r>
            <a:r>
              <a:rPr lang="fa-IR" dirty="0"/>
              <a:t>5</a:t>
            </a:r>
            <a:r>
              <a:rPr lang="fa-IR" dirty="0" smtClean="0"/>
              <a:t> </a:t>
            </a:r>
            <a:r>
              <a:rPr lang="fa-IR" dirty="0"/>
              <a:t>.فقر و </a:t>
            </a:r>
            <a:r>
              <a:rPr lang="fa-IR" dirty="0" smtClean="0"/>
              <a:t>غنا</a:t>
            </a:r>
            <a:endParaRPr lang="fa-IR" dirty="0"/>
          </a:p>
          <a:p>
            <a:pPr algn="r" rtl="1"/>
            <a:r>
              <a:rPr lang="fa-IR" dirty="0"/>
              <a:t>6 .حاکمیت رذائل </a:t>
            </a:r>
            <a:r>
              <a:rPr lang="fa-IR" dirty="0" smtClean="0"/>
              <a:t>اخلاقی </a:t>
            </a:r>
            <a:r>
              <a:rPr lang="fa-IR" dirty="0"/>
              <a:t>نظیر لجاجت، تعصب، تکبر، غرور و </a:t>
            </a:r>
            <a:r>
              <a:rPr lang="fa-IR" dirty="0" smtClean="0"/>
              <a:t>خودرأیی </a:t>
            </a:r>
          </a:p>
          <a:p>
            <a:pPr algn="r" rtl="1"/>
            <a:r>
              <a:rPr lang="fa-IR" dirty="0" smtClean="0"/>
              <a:t>7 </a:t>
            </a:r>
            <a:r>
              <a:rPr lang="fa-IR" dirty="0"/>
              <a:t>.غلبه وسوسه شیطان و فکر و خیال باطل بر فضای ذهن و اندیشه </a:t>
            </a:r>
            <a:endParaRPr lang="fa-IR" dirty="0" smtClean="0"/>
          </a:p>
          <a:p>
            <a:pPr algn="r" rtl="1"/>
            <a:r>
              <a:rPr lang="fa-IR" dirty="0" smtClean="0"/>
              <a:t>8 </a:t>
            </a:r>
            <a:r>
              <a:rPr lang="fa-IR" dirty="0"/>
              <a:t>.وجود شبهات فکری و عقیدتی </a:t>
            </a:r>
            <a:endParaRPr lang="fa-IR" dirty="0" smtClean="0"/>
          </a:p>
          <a:p>
            <a:pPr algn="r" rtl="1"/>
            <a:r>
              <a:rPr lang="fa-IR" dirty="0" smtClean="0"/>
              <a:t>9 </a:t>
            </a:r>
            <a:r>
              <a:rPr lang="fa-IR" dirty="0"/>
              <a:t>.غفلت از یاد خدا </a:t>
            </a:r>
            <a:r>
              <a:rPr lang="fa-IR" dirty="0" smtClean="0"/>
              <a:t>10 </a:t>
            </a:r>
            <a:r>
              <a:rPr lang="fa-IR" dirty="0"/>
              <a:t>.استفاده از غذا و اموال حرام </a:t>
            </a:r>
            <a:endParaRPr lang="fa-IR" dirty="0" smtClean="0"/>
          </a:p>
          <a:p>
            <a:pPr algn="r" rtl="1"/>
            <a:r>
              <a:rPr lang="fa-IR" dirty="0" smtClean="0"/>
              <a:t>11 </a:t>
            </a:r>
            <a:r>
              <a:rPr lang="fa-IR" dirty="0"/>
              <a:t>.دسترسی </a:t>
            </a:r>
            <a:r>
              <a:rPr lang="fa-IR" dirty="0" smtClean="0"/>
              <a:t>به </a:t>
            </a:r>
            <a:r>
              <a:rPr lang="fa-IR" dirty="0"/>
              <a:t>وسایل ترویج فساد و </a:t>
            </a:r>
            <a:r>
              <a:rPr lang="fa-IR" dirty="0" smtClean="0"/>
              <a:t>فحشا12.حضور در </a:t>
            </a:r>
            <a:r>
              <a:rPr lang="fa-IR" dirty="0"/>
              <a:t>محیط </a:t>
            </a:r>
            <a:r>
              <a:rPr lang="fa-IR" dirty="0" smtClean="0"/>
              <a:t>آلوده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a-IR" b="1" dirty="0"/>
              <a:t>روش های تعلیم و تربیت اسلامی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363272" cy="44973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algn="r" rtl="1"/>
            <a:r>
              <a:rPr lang="fa-IR" dirty="0"/>
              <a:t>در پایان این </a:t>
            </a:r>
            <a:r>
              <a:rPr lang="fa-IR" dirty="0" smtClean="0"/>
              <a:t>فصل  انتظار </a:t>
            </a:r>
            <a:r>
              <a:rPr lang="fa-IR" dirty="0"/>
              <a:t>می</a:t>
            </a:r>
            <a:r>
              <a:rPr lang="fa-IR" dirty="0" smtClean="0"/>
              <a:t>‏رود:</a:t>
            </a:r>
            <a:endParaRPr lang="fa-IR" dirty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روشهای عام تربیتی (قابل کاربرد در حوزه اصلاح و ایجاد رفتار) را نام ببرید.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نمونه‏هایی از روشهای تمهیدی تربیتی مورد نظر اسلام را ارایه دهید.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توضیح دهید روش قصه‏گویی در تربیت باید واجد چه ویژگیهایی باشد.</a:t>
            </a:r>
          </a:p>
          <a:p>
            <a:pPr algn="r" rtl="1"/>
            <a:r>
              <a:rPr lang="fa-IR" dirty="0" smtClean="0"/>
              <a:t>نمونه</a:t>
            </a:r>
            <a:r>
              <a:rPr lang="fa-IR" dirty="0"/>
              <a:t>‏هایی از روشهایی که برای ایجاد یا تثبیت رفتارها کارآیی دارند را با ذکر شواهدی از قرآن یا روایات بیان کنید.</a:t>
            </a:r>
          </a:p>
          <a:p>
            <a:pPr algn="r" rtl="1"/>
            <a:r>
              <a:rPr lang="fa-IR" dirty="0" smtClean="0"/>
              <a:t>اهمیت </a:t>
            </a:r>
            <a:r>
              <a:rPr lang="fa-IR" dirty="0"/>
              <a:t>روش الگویی و نیز ویژگیهای الگوی مورد نظر دینی را تبیین کنید.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فرق روش تبشیر و تشویق را بیان کنید.</a:t>
            </a:r>
          </a:p>
          <a:p>
            <a:pPr algn="r" rtl="1"/>
            <a:r>
              <a:rPr lang="fa-IR" dirty="0" smtClean="0"/>
              <a:t>نکات </a:t>
            </a:r>
            <a:r>
              <a:rPr lang="fa-IR" dirty="0"/>
              <a:t>مهمی که در روش تشویق باید رعایت شود را بیان کنید.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روشهایی که به مدد آنها می‏توان به اصلاح رفتار ناشایست فرد اقدام کرد را نام ببرید.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روش «تغافل» و نیز اهمیت آنرا با ارایه مستنداتی از روایات توضیح دهید.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جایگاه روش انذار در تربیت دینی را تبیین کنید.</a:t>
            </a:r>
          </a:p>
          <a:p>
            <a:pPr algn="r" rtl="1"/>
            <a:r>
              <a:rPr lang="fa-IR" dirty="0" smtClean="0"/>
              <a:t>با </a:t>
            </a:r>
            <a:r>
              <a:rPr lang="fa-IR" dirty="0"/>
              <a:t>بیان فرق تعزیر و تنبیه، توضیح دهید که آیا تنبیه بدنی متربی جایز است، شرایط و قیود آن را برشمارید.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a-IR" dirty="0" smtClean="0"/>
              <a:t>ایجاد الگو: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algn="r" rtl="1"/>
            <a:r>
              <a:rPr lang="fa-IR" dirty="0"/>
              <a:t>روش تربیت الگویی(اُسوه)</a:t>
            </a:r>
          </a:p>
          <a:p>
            <a:pPr algn="r" rtl="1"/>
            <a:r>
              <a:rPr lang="fa-IR" dirty="0"/>
              <a:t>در این روش، برای ترغیب متربی به انجام یا تداوم عمل و دارا شدن صفتی پسندیده، ترتیبی اتخاذ می‏گردد تا متربی بتواند شخصی را که در نظرش مهم و محبوب است، در حال انجام آن عمل و رفتار ببیند یا نتیجه صفت و خصلت او را مشاهده کند. به دیگر سخن، مربی می‏کوشد نمونه رفتار و کردار مطلوب و شایسته را عملاً در معرض دید متربی قرار دهد تا شرایط لازم برای تقلید و الگو برداری متربی فراهم آید.</a:t>
            </a:r>
          </a:p>
          <a:p>
            <a:pPr algn="r" rtl="1"/>
            <a:r>
              <a:rPr lang="fa-IR" dirty="0"/>
              <a:t>انسانها، بسیاری از اعمال خود را ولو به طور ناخودآگاه، از دیگران تقلید می‏کنند. برخی این امر را غریزی بشر می‏دانند و میل تقلید را در ردیف غرایز بشر قرار می‏دهند. برخی دیگر آن را صرف تأثیرپذیری انسان از عوامل و عناصر موجود در محیط زندگی خویش می‏دانند، هر چند یک غریزه نباشد. در اینجا ما به تعیین مبنای این روش و صحت و سقم نظریات ارائه شده در این باب کاری ندازیم. آنچه مورد قبول ماست اینکه انسانها در بسیاری از رفتارها و ویژگیهای شخصیتی خویش، آداب و رسوم، غذاخوردن لباس پوشیدن، صحبت کردن و ... از دیگران الگو برداری می‏کنند. به همین جهت هرچه الگوها با صفات کاملتر و عالیتری باشند، سرمشقهای بهتری برای فرد هستند. قرآن از الگو به عنوان اُسوه یاد می‏کند و نمونه‏های برتر اسوه‏ها را معرفی می‏کند</a:t>
            </a:r>
            <a:r>
              <a:rPr lang="fa-I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dirty="0"/>
              <a:t>ایجاد الگو: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algn="r" rtl="1"/>
            <a:endParaRPr lang="fa-IR" dirty="0"/>
          </a:p>
          <a:p>
            <a:pPr algn="r" rtl="1"/>
            <a:r>
              <a:rPr lang="fa-IR" dirty="0" smtClean="0"/>
              <a:t>لقد کان لکم </a:t>
            </a:r>
            <a:r>
              <a:rPr lang="fa-IR" dirty="0"/>
              <a:t>فی رسول الله اسوة </a:t>
            </a:r>
            <a:r>
              <a:rPr lang="fa-IR" dirty="0" smtClean="0"/>
              <a:t>حسنة: قطعا </a:t>
            </a:r>
            <a:r>
              <a:rPr lang="fa-IR" dirty="0"/>
              <a:t>برای شما در [اقتدا به] رسول خدا سرمشقی </a:t>
            </a:r>
            <a:r>
              <a:rPr lang="fa-IR" dirty="0" smtClean="0"/>
              <a:t>نیکوست. (سوره </a:t>
            </a:r>
            <a:r>
              <a:rPr lang="fa-IR" dirty="0"/>
              <a:t>احزاب، آیه </a:t>
            </a:r>
            <a:r>
              <a:rPr lang="fa-IR" dirty="0" smtClean="0"/>
              <a:t>٢١)</a:t>
            </a:r>
            <a:endParaRPr lang="fa-IR" dirty="0"/>
          </a:p>
          <a:p>
            <a:pPr algn="r" rtl="1"/>
            <a:r>
              <a:rPr lang="fa-IR" dirty="0"/>
              <a:t>ـ قد کانت لکم اسوة حسنة فی ابراهیم والذین </a:t>
            </a:r>
            <a:r>
              <a:rPr lang="fa-IR" dirty="0" smtClean="0"/>
              <a:t>معه: </a:t>
            </a:r>
            <a:r>
              <a:rPr lang="fa-IR" dirty="0"/>
              <a:t>قطعا برای شما در [پیروی از[ ابراهیم و کسانی که با اویند سرمشقی نیکوست.</a:t>
            </a:r>
          </a:p>
          <a:p>
            <a:pPr algn="just" rtl="1"/>
            <a:r>
              <a:rPr lang="fa-IR" dirty="0" smtClean="0"/>
              <a:t>قید </a:t>
            </a:r>
            <a:r>
              <a:rPr lang="fa-IR" dirty="0"/>
              <a:t>«حسنه» برای الگو، بیان کننده این حقیقت است که اسوه و الگو می‏تواند نیک یا بد باشد؛ زیرا کسی می‏تواند سرمشق و اسوه فرد قرار گیرد که از مهارت، ویژگی یا خصوصیت جسمی و روحی مطلوبی در نزد متربی، برخوردار باشد و به نحوی نیازهای فرد را برآورده سازد. در بحث از مبانی انسانشناسی تربیت، از نیازهای روحی‏ای همچون میل به کمال، زیبایی و ... و نیز نیازهای جسمی و مادی سخن گفتیم. هر کس که بتواند این نیازها را به نحوی مرتفع سازد، به نوعی علقه و ارتباط بین او و آن شخص به وجود می‏آید.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981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منابع آموزشی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7052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r" rtl="1"/>
            <a:r>
              <a:rPr lang="fa-IR" dirty="0" smtClean="0"/>
              <a:t>محمد </a:t>
            </a:r>
            <a:r>
              <a:rPr lang="fa-IR" dirty="0"/>
              <a:t>داودی و سید علی حسینی زاده، سیره تربیتی پیامبر و </a:t>
            </a:r>
            <a:r>
              <a:rPr lang="fa-IR" dirty="0" smtClean="0"/>
              <a:t>امامان </a:t>
            </a:r>
            <a:r>
              <a:rPr lang="fa-IR" dirty="0"/>
              <a:t>علیهم السلام</a:t>
            </a:r>
            <a:endParaRPr lang="en-US" dirty="0"/>
          </a:p>
          <a:p>
            <a:pPr algn="r" rtl="1"/>
            <a:r>
              <a:rPr lang="fa-IR" dirty="0"/>
              <a:t>محمد بهشتی، مبانی تربیت در قرآن</a:t>
            </a:r>
            <a:endParaRPr lang="en-US" dirty="0"/>
          </a:p>
          <a:p>
            <a:pPr algn="r" rtl="1"/>
            <a:r>
              <a:rPr lang="fa-IR" dirty="0"/>
              <a:t>خسرو باقری، نگاهی دوباره به تربیت </a:t>
            </a:r>
            <a:r>
              <a:rPr lang="fa-IR" dirty="0" smtClean="0"/>
              <a:t>اسلامی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البته منبع کلاسی برگرفته از این منابع بوده و برای آزمون پایانی کافیست</a:t>
            </a:r>
            <a:endParaRPr lang="en-US" dirty="0">
              <a:solidFill>
                <a:srgbClr val="FF0000"/>
              </a:solidFill>
            </a:endParaRP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/>
              <a:t>راهبردهای ارزشیابی یادگیری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r>
              <a:rPr lang="fa-IR" dirty="0" smtClean="0"/>
              <a:t>-</a:t>
            </a:r>
            <a:r>
              <a:rPr lang="fa-IR" dirty="0"/>
              <a:t>ارزشیابی پایانی </a:t>
            </a:r>
            <a:r>
              <a:rPr lang="fa-IR" dirty="0" smtClean="0"/>
              <a:t>15 </a:t>
            </a:r>
            <a:r>
              <a:rPr lang="fa-IR" dirty="0"/>
              <a:t>نمره</a:t>
            </a:r>
            <a:endParaRPr lang="en-US" dirty="0"/>
          </a:p>
          <a:p>
            <a:pPr algn="r" rtl="1"/>
            <a:r>
              <a:rPr lang="fa-IR" dirty="0"/>
              <a:t>ارشیابی فرآیند در طول </a:t>
            </a:r>
            <a:r>
              <a:rPr lang="fa-IR" dirty="0" smtClean="0"/>
              <a:t>ترم و ارائه تحقیق گروهی </a:t>
            </a:r>
            <a:r>
              <a:rPr lang="fa-IR" dirty="0"/>
              <a:t>5 نمره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>
                <a:ea typeface="Calibri"/>
              </a:rPr>
              <a:t/>
            </a:r>
            <a:br>
              <a:rPr lang="fa-IR" b="1" dirty="0" smtClean="0">
                <a:ea typeface="Calibri"/>
              </a:rPr>
            </a:br>
            <a:r>
              <a:rPr lang="fa-IR" b="1" dirty="0" smtClean="0">
                <a:ea typeface="Calibri"/>
              </a:rPr>
              <a:t>معرفی درس و منطق آن:</a:t>
            </a:r>
            <a:r>
              <a:rPr lang="en-US" sz="3200" dirty="0" smtClean="0">
                <a:ea typeface="Calibri"/>
                <a:cs typeface="Arial"/>
              </a:rPr>
              <a:t/>
            </a:r>
            <a:br>
              <a:rPr lang="en-US" sz="3200" dirty="0" smtClean="0">
                <a:ea typeface="Calibri"/>
                <a:cs typeface="Arial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 rtl="1"/>
            <a:endParaRPr lang="fa-IR" dirty="0" smtClean="0">
              <a:ea typeface="Calibri"/>
            </a:endParaRPr>
          </a:p>
          <a:p>
            <a:pPr algn="r" rtl="1"/>
            <a:endParaRPr lang="fa-IR" dirty="0">
              <a:ea typeface="Calibri"/>
            </a:endParaRPr>
          </a:p>
          <a:p>
            <a:pPr algn="just" rtl="1"/>
            <a:r>
              <a:rPr lang="fa-IR" dirty="0" smtClean="0">
                <a:ea typeface="Calibri"/>
              </a:rPr>
              <a:t>نهاد تعلیم </a:t>
            </a:r>
            <a:r>
              <a:rPr lang="fa-IR" dirty="0">
                <a:ea typeface="Calibri"/>
              </a:rPr>
              <a:t>و تربیت به عنوان نهادی اجتماعی، یکی از اجزا و عناصر مهم هرفرهنگ و تمدن است که یکی از وظایفش انتقال فرهنگ به نسل جدید و رشد و تعالی آن است. از آنجا که فرهنگ و تمدن کشور ما اسلامی است، وظیفه تعلیم و </a:t>
            </a:r>
            <a:r>
              <a:rPr lang="fa-IR" dirty="0" smtClean="0">
                <a:ea typeface="Calibri"/>
              </a:rPr>
              <a:t>تربیت نسل </a:t>
            </a:r>
            <a:r>
              <a:rPr lang="fa-IR" dirty="0">
                <a:ea typeface="Calibri"/>
              </a:rPr>
              <a:t>جدید بر اساس آموزه های اسلامی  است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7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فرصت </a:t>
            </a:r>
            <a:r>
              <a:rPr lang="fa-IR" b="1" dirty="0"/>
              <a:t>های یادگیری، محتوای درس و ساختار آن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003232" cy="41373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 rtl="1"/>
            <a:r>
              <a:rPr lang="fa-IR" dirty="0" smtClean="0"/>
              <a:t>-</a:t>
            </a:r>
            <a:r>
              <a:rPr lang="fa-IR" dirty="0"/>
              <a:t>چیستی و ضرورت نظام تربیتی اسلام</a:t>
            </a:r>
            <a:endParaRPr lang="en-US" dirty="0"/>
          </a:p>
          <a:p>
            <a:pPr algn="r" rtl="1"/>
            <a:r>
              <a:rPr lang="fa-IR" dirty="0"/>
              <a:t>-تعریف نظام، تعلیم و تربیت</a:t>
            </a:r>
            <a:endParaRPr lang="en-US" dirty="0"/>
          </a:p>
          <a:p>
            <a:pPr algn="r" rtl="1"/>
            <a:r>
              <a:rPr lang="fa-IR" dirty="0"/>
              <a:t>-عناصر و مولفه های نظام تعلیم و تربیت اسلامی</a:t>
            </a:r>
            <a:endParaRPr lang="en-US" dirty="0"/>
          </a:p>
          <a:p>
            <a:pPr algn="r" rtl="1"/>
            <a:r>
              <a:rPr lang="fa-IR" dirty="0"/>
              <a:t>-ویژگی های نظام تعلیم و تربیت اسلامی</a:t>
            </a:r>
            <a:endParaRPr lang="en-US" dirty="0"/>
          </a:p>
          <a:p>
            <a:pPr algn="r" rtl="1"/>
            <a:r>
              <a:rPr lang="fa-IR" dirty="0"/>
              <a:t>-ضرورت آشنایی با نظام تعلیم و تربیت اسلامی</a:t>
            </a:r>
            <a:endParaRPr lang="en-US" dirty="0"/>
          </a:p>
          <a:p>
            <a:pPr algn="r" rtl="1"/>
            <a:r>
              <a:rPr lang="fa-IR" dirty="0"/>
              <a:t>اهداف تعلیم و تربیت </a:t>
            </a:r>
            <a:r>
              <a:rPr lang="fa-IR" dirty="0" smtClean="0"/>
              <a:t>اسلامی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dirty="0" smtClean="0"/>
              <a:t>ویژگی </a:t>
            </a:r>
            <a:r>
              <a:rPr lang="fa-IR" dirty="0"/>
              <a:t>های نظام تعلیم و تربیت اسلامی</a:t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dirty="0" smtClean="0"/>
              <a:t>الف</a:t>
            </a:r>
            <a:r>
              <a:rPr lang="fa-IR" dirty="0"/>
              <a:t>: تزکیه و </a:t>
            </a:r>
            <a:r>
              <a:rPr lang="fa-IR" dirty="0" smtClean="0"/>
              <a:t>اصلاح خویش</a:t>
            </a:r>
            <a:endParaRPr lang="fa-IR" dirty="0"/>
          </a:p>
          <a:p>
            <a:pPr algn="r" rtl="1"/>
            <a:r>
              <a:rPr lang="fa-IR" dirty="0"/>
              <a:t>ب: هدایت و حفاظت از دیگران </a:t>
            </a:r>
            <a:endParaRPr lang="fa-IR" dirty="0" smtClean="0"/>
          </a:p>
          <a:p>
            <a:pPr algn="r" rtl="1"/>
            <a:r>
              <a:rPr lang="fa-IR" dirty="0" smtClean="0"/>
              <a:t>ج</a:t>
            </a:r>
            <a:r>
              <a:rPr lang="fa-IR" dirty="0"/>
              <a:t>: خدا را بر خود و بر جزءجزء رفتار خویش ناظردانستن </a:t>
            </a:r>
            <a:endParaRPr lang="fa-IR" dirty="0" smtClean="0"/>
          </a:p>
          <a:p>
            <a:pPr algn="r" rtl="1"/>
            <a:r>
              <a:rPr lang="fa-IR" dirty="0" smtClean="0"/>
              <a:t>د</a:t>
            </a:r>
            <a:r>
              <a:rPr lang="fa-IR" dirty="0"/>
              <a:t>: اولویت حیات اخروی در عین تأمین حیات </a:t>
            </a:r>
            <a:r>
              <a:rPr lang="fa-IR" dirty="0" smtClean="0"/>
              <a:t>دنیوی</a:t>
            </a:r>
          </a:p>
          <a:p>
            <a:pPr algn="r" rtl="1"/>
            <a:r>
              <a:rPr lang="fa-IR" dirty="0" smtClean="0"/>
              <a:t> ه</a:t>
            </a:r>
            <a:r>
              <a:rPr lang="fa-IR" dirty="0"/>
              <a:t>: جامعیت و </a:t>
            </a:r>
            <a:r>
              <a:rPr lang="fa-IR" dirty="0" smtClean="0"/>
              <a:t>شمول</a:t>
            </a:r>
            <a:endParaRPr lang="fa-IR" dirty="0"/>
          </a:p>
          <a:p>
            <a:pPr algn="r" rtl="1"/>
            <a:r>
              <a:rPr lang="fa-IR" dirty="0"/>
              <a:t>و: </a:t>
            </a:r>
            <a:r>
              <a:rPr lang="fa-IR" dirty="0" smtClean="0"/>
              <a:t>اختصاصی نبودن </a:t>
            </a:r>
            <a:r>
              <a:rPr lang="fa-IR" dirty="0"/>
              <a:t>تحصیل </a:t>
            </a:r>
            <a:r>
              <a:rPr lang="fa-IR" dirty="0" smtClean="0"/>
              <a:t>علم</a:t>
            </a:r>
            <a:endParaRPr lang="fa-IR" dirty="0"/>
          </a:p>
          <a:p>
            <a:pPr algn="r" rtl="1"/>
            <a:r>
              <a:rPr lang="fa-IR" dirty="0"/>
              <a:t>ز: تحصیل علم در هر زمان و </a:t>
            </a:r>
            <a:r>
              <a:rPr lang="fa-IR" dirty="0" smtClean="0"/>
              <a:t>مکان</a:t>
            </a:r>
            <a:endParaRPr lang="fa-IR" dirty="0"/>
          </a:p>
          <a:p>
            <a:pPr algn="r" rtl="1"/>
            <a:r>
              <a:rPr lang="fa-IR" dirty="0"/>
              <a:t>ح: اشتمال بر علم و عقل و </a:t>
            </a:r>
            <a:r>
              <a:rPr lang="fa-IR" dirty="0" smtClean="0"/>
              <a:t>تجربه</a:t>
            </a:r>
            <a:endParaRPr lang="fa-IR" dirty="0"/>
          </a:p>
          <a:p>
            <a:pPr algn="r" rtl="1"/>
            <a:r>
              <a:rPr lang="fa-IR" dirty="0"/>
              <a:t>ط: جهانی و </a:t>
            </a:r>
            <a:r>
              <a:rPr lang="fa-IR" dirty="0" smtClean="0"/>
              <a:t>جاودانی بودن</a:t>
            </a:r>
            <a:endParaRPr lang="fa-IR" dirty="0"/>
          </a:p>
          <a:p>
            <a:pPr algn="r" rtl="1"/>
            <a:r>
              <a:rPr lang="fa-IR" dirty="0"/>
              <a:t>ی: قابلیت تحقق و اجرا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fa-IR" dirty="0"/>
              <a:t>اهداف تعلیم و تربیت </a:t>
            </a:r>
            <a:r>
              <a:rPr lang="fa-IR" dirty="0" smtClean="0"/>
              <a:t>اسلامی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dirty="0"/>
              <a:t>هدف غایی تعلیم و تربیت </a:t>
            </a:r>
            <a:r>
              <a:rPr lang="fa-IR" dirty="0" smtClean="0"/>
              <a:t>اسلامی </a:t>
            </a:r>
          </a:p>
          <a:p>
            <a:pPr algn="r" rtl="1"/>
            <a:r>
              <a:rPr lang="fa-IR" dirty="0" smtClean="0"/>
              <a:t>اهداف </a:t>
            </a:r>
            <a:r>
              <a:rPr lang="fa-IR" dirty="0"/>
              <a:t>واسطی تعلیم و تربیت </a:t>
            </a:r>
            <a:r>
              <a:rPr lang="fa-IR" dirty="0" smtClean="0"/>
              <a:t>اسلامی</a:t>
            </a:r>
          </a:p>
          <a:p>
            <a:pPr algn="r" rtl="1"/>
            <a:r>
              <a:rPr lang="fa-IR" dirty="0" smtClean="0"/>
              <a:t>الف</a:t>
            </a:r>
            <a:r>
              <a:rPr lang="fa-IR" dirty="0"/>
              <a:t>: </a:t>
            </a:r>
            <a:r>
              <a:rPr lang="fa-IR" dirty="0" smtClean="0"/>
              <a:t>اصلاح </a:t>
            </a:r>
            <a:r>
              <a:rPr lang="fa-IR" dirty="0"/>
              <a:t>رابطه انسان با </a:t>
            </a:r>
            <a:r>
              <a:rPr lang="fa-IR" dirty="0" smtClean="0"/>
              <a:t>خدا</a:t>
            </a:r>
            <a:endParaRPr lang="fa-IR" dirty="0"/>
          </a:p>
          <a:p>
            <a:pPr algn="r" rtl="1"/>
            <a:r>
              <a:rPr lang="fa-IR" dirty="0"/>
              <a:t>ب: </a:t>
            </a:r>
            <a:r>
              <a:rPr lang="fa-IR" dirty="0" smtClean="0"/>
              <a:t>اصلاح </a:t>
            </a:r>
            <a:r>
              <a:rPr lang="fa-IR" dirty="0"/>
              <a:t>رابطه انسان با </a:t>
            </a:r>
            <a:r>
              <a:rPr lang="fa-IR" dirty="0" smtClean="0"/>
              <a:t>خود</a:t>
            </a:r>
            <a:endParaRPr lang="fa-IR" dirty="0"/>
          </a:p>
          <a:p>
            <a:pPr algn="r" rtl="1"/>
            <a:r>
              <a:rPr lang="fa-IR" dirty="0"/>
              <a:t>ج: </a:t>
            </a:r>
            <a:r>
              <a:rPr lang="fa-IR" dirty="0" smtClean="0"/>
              <a:t>اصلاح </a:t>
            </a:r>
            <a:r>
              <a:rPr lang="fa-IR" dirty="0"/>
              <a:t>رابطه انسان با جامعه </a:t>
            </a:r>
            <a:endParaRPr lang="fa-IR" dirty="0" smtClean="0"/>
          </a:p>
          <a:p>
            <a:pPr algn="r" rtl="1"/>
            <a:r>
              <a:rPr lang="fa-IR" dirty="0" smtClean="0"/>
              <a:t>د</a:t>
            </a:r>
            <a:r>
              <a:rPr lang="fa-IR" dirty="0"/>
              <a:t>: </a:t>
            </a:r>
            <a:r>
              <a:rPr lang="fa-IR" dirty="0" smtClean="0"/>
              <a:t>اصلاح </a:t>
            </a:r>
            <a:r>
              <a:rPr lang="fa-IR" dirty="0"/>
              <a:t>رابطه انسان با </a:t>
            </a:r>
            <a:r>
              <a:rPr lang="fa-IR" dirty="0" smtClean="0"/>
              <a:t>طبیعت</a:t>
            </a:r>
            <a:endParaRPr lang="fa-IR" dirty="0"/>
          </a:p>
          <a:p>
            <a:pPr algn="r" rtl="1"/>
            <a:r>
              <a:rPr lang="fa-IR" dirty="0"/>
              <a:t> ه: </a:t>
            </a:r>
            <a:r>
              <a:rPr lang="fa-IR" dirty="0" smtClean="0"/>
              <a:t>اصلاح </a:t>
            </a:r>
            <a:r>
              <a:rPr lang="fa-IR" dirty="0"/>
              <a:t>رابطه انسان با تاریخ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فعالیت </a:t>
            </a:r>
            <a:r>
              <a:rPr lang="fa-IR" b="1" dirty="0"/>
              <a:t>یادگیری: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  <a:effectLst>
            <a:softEdge rad="12700"/>
          </a:effectLst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-</a:t>
            </a:r>
            <a:r>
              <a:rPr lang="fa-IR" dirty="0"/>
              <a:t>مطالعه و جمع آوری مطالب درباره موضوعات مورد بحث</a:t>
            </a:r>
            <a:endParaRPr lang="en-US" dirty="0"/>
          </a:p>
          <a:p>
            <a:pPr algn="r" rtl="1"/>
            <a:r>
              <a:rPr lang="fa-IR" dirty="0"/>
              <a:t>-مشارکت در بحث کلاسی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85821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فعالیت </a:t>
            </a:r>
            <a:r>
              <a:rPr lang="fa-IR" b="1" dirty="0"/>
              <a:t>عملکردی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0888"/>
            <a:ext cx="8147248" cy="37052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-</a:t>
            </a:r>
            <a:r>
              <a:rPr lang="fa-IR" dirty="0"/>
              <a:t>میزان انطباق فعالیت های  معلمان خود در دوره دبیرستان با اهداف غایی و واسطی تعلیم و تربیت</a:t>
            </a:r>
            <a:endParaRPr lang="en-US" dirty="0"/>
          </a:p>
          <a:p>
            <a:pPr algn="r" rtl="1"/>
            <a:r>
              <a:rPr lang="fa-IR" dirty="0"/>
              <a:t>-اهداف غایی فعالیتهای تربیتی دبیرستان محل تحصیل خود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>اصول </a:t>
            </a:r>
            <a:r>
              <a:rPr lang="fa-IR" b="1" dirty="0"/>
              <a:t>تعلیم و تربیت </a:t>
            </a:r>
            <a:r>
              <a:rPr lang="fa-IR" b="1" dirty="0" smtClean="0"/>
              <a:t>اسلامی</a:t>
            </a:r>
            <a:br>
              <a:rPr lang="fa-IR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92896"/>
            <a:ext cx="8075240" cy="363326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r" rtl="1"/>
            <a:r>
              <a:rPr lang="fa-IR" dirty="0"/>
              <a:t>-اصل انطباق جریان تربیت با آموزه های اسلامی</a:t>
            </a:r>
            <a:endParaRPr lang="en-US" dirty="0"/>
          </a:p>
          <a:p>
            <a:pPr algn="r" rtl="1"/>
            <a:r>
              <a:rPr lang="fa-IR" dirty="0"/>
              <a:t>-اصل تدریج و تعالی مرتبتی</a:t>
            </a:r>
            <a:endParaRPr lang="en-US" dirty="0"/>
          </a:p>
          <a:p>
            <a:pPr algn="r" rtl="1"/>
            <a:r>
              <a:rPr lang="fa-IR" dirty="0"/>
              <a:t>ساحت های تعلیم و تربیت اسلامی</a:t>
            </a:r>
            <a:endParaRPr lang="en-US" dirty="0"/>
          </a:p>
          <a:p>
            <a:pPr algn="r" rtl="1"/>
            <a:r>
              <a:rPr lang="fa-IR" dirty="0"/>
              <a:t>-ساحت تربیت اعتقادی، عبادی و اخلاقی</a:t>
            </a:r>
            <a:endParaRPr lang="en-US" dirty="0"/>
          </a:p>
          <a:p>
            <a:pPr algn="r" rtl="1"/>
            <a:r>
              <a:rPr lang="fa-IR" dirty="0"/>
              <a:t>-ساحت تربیت اجتماعی و سیاسی</a:t>
            </a:r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14401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rtl="1"/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/>
              <a:t/>
            </a:r>
            <a:br>
              <a:rPr lang="fa-IR" b="1" dirty="0"/>
            </a:br>
            <a:r>
              <a:rPr lang="fa-IR" b="1" dirty="0" smtClean="0"/>
              <a:t>مراحل تعلیم </a:t>
            </a:r>
            <a:r>
              <a:rPr lang="fa-IR" b="1" dirty="0"/>
              <a:t>و تربیت اسلامی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19256" cy="435334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dirty="0"/>
              <a:t>مراحل تعلیم و تربیت </a:t>
            </a:r>
            <a:r>
              <a:rPr lang="fa-IR" dirty="0" smtClean="0"/>
              <a:t>اسلامی</a:t>
            </a:r>
          </a:p>
          <a:p>
            <a:pPr algn="r" rtl="1"/>
            <a:r>
              <a:rPr lang="fa-IR" dirty="0" smtClean="0"/>
              <a:t> دوره </a:t>
            </a:r>
            <a:r>
              <a:rPr lang="fa-IR" dirty="0"/>
              <a:t>پیش از </a:t>
            </a:r>
            <a:r>
              <a:rPr lang="fa-IR" dirty="0" smtClean="0"/>
              <a:t>تولد</a:t>
            </a:r>
            <a:endParaRPr lang="fa-IR" dirty="0"/>
          </a:p>
          <a:p>
            <a:pPr algn="r" rtl="1"/>
            <a:r>
              <a:rPr lang="fa-IR" dirty="0"/>
              <a:t>الف: </a:t>
            </a:r>
            <a:r>
              <a:rPr lang="fa-IR" dirty="0" smtClean="0"/>
              <a:t>توصیه های اسلامی </a:t>
            </a:r>
            <a:r>
              <a:rPr lang="fa-IR" dirty="0"/>
              <a:t>در </a:t>
            </a:r>
            <a:r>
              <a:rPr lang="fa-IR" dirty="0" smtClean="0"/>
              <a:t>انتخاب همسر</a:t>
            </a:r>
          </a:p>
          <a:p>
            <a:pPr algn="r" rtl="1"/>
            <a:r>
              <a:rPr lang="fa-IR" dirty="0" smtClean="0"/>
              <a:t> ب:مراقبتها </a:t>
            </a:r>
            <a:r>
              <a:rPr lang="fa-IR" dirty="0"/>
              <a:t>در حین </a:t>
            </a:r>
            <a:r>
              <a:rPr lang="fa-IR" dirty="0" smtClean="0"/>
              <a:t>مباشرت</a:t>
            </a:r>
            <a:endParaRPr lang="fa-IR" dirty="0"/>
          </a:p>
          <a:p>
            <a:pPr algn="r" rtl="1"/>
            <a:r>
              <a:rPr lang="fa-IR" dirty="0"/>
              <a:t>ج: دوران </a:t>
            </a:r>
            <a:r>
              <a:rPr lang="fa-IR" dirty="0" smtClean="0"/>
              <a:t>جنینی</a:t>
            </a:r>
          </a:p>
          <a:p>
            <a:pPr algn="r" rtl="1"/>
            <a:r>
              <a:rPr lang="fa-IR" dirty="0" smtClean="0"/>
              <a:t> د</a:t>
            </a:r>
            <a:r>
              <a:rPr lang="fa-IR" dirty="0"/>
              <a:t>: هنگام </a:t>
            </a:r>
            <a:r>
              <a:rPr lang="fa-IR" dirty="0" smtClean="0"/>
              <a:t>زایمان</a:t>
            </a:r>
            <a:endParaRPr lang="fa-IR" dirty="0"/>
          </a:p>
          <a:p>
            <a:pPr algn="r" rtl="1"/>
            <a:r>
              <a:rPr lang="fa-IR" dirty="0"/>
              <a:t>دوره بعد از </a:t>
            </a:r>
            <a:r>
              <a:rPr lang="fa-IR" dirty="0" smtClean="0"/>
              <a:t>تولد که شامل مرحله سیادت و اطاعت و وزارت کودکان در خانه میباشد</a:t>
            </a:r>
            <a:endParaRPr lang="fa-IR" dirty="0"/>
          </a:p>
          <a:p>
            <a:pPr algn="r" rtl="1"/>
            <a:r>
              <a:rPr lang="fa-IR" dirty="0" smtClean="0"/>
              <a:t>مراسم اسلامی </a:t>
            </a:r>
            <a:r>
              <a:rPr lang="fa-IR" dirty="0"/>
              <a:t>برای </a:t>
            </a:r>
            <a:r>
              <a:rPr lang="fa-IR" dirty="0" smtClean="0"/>
              <a:t>نوزاد</a:t>
            </a:r>
          </a:p>
          <a:p>
            <a:pPr algn="r" rtl="1"/>
            <a:r>
              <a:rPr lang="fa-IR" dirty="0" smtClean="0"/>
              <a:t> الف</a:t>
            </a:r>
            <a:r>
              <a:rPr lang="fa-IR" dirty="0"/>
              <a:t>: ذکر اذان و </a:t>
            </a:r>
            <a:r>
              <a:rPr lang="fa-IR" dirty="0" smtClean="0"/>
              <a:t>اقامه</a:t>
            </a:r>
          </a:p>
          <a:p>
            <a:pPr algn="r" rtl="1"/>
            <a:r>
              <a:rPr lang="fa-IR" dirty="0" smtClean="0"/>
              <a:t> ب</a:t>
            </a:r>
            <a:r>
              <a:rPr lang="fa-IR" dirty="0"/>
              <a:t>: مراسم </a:t>
            </a:r>
            <a:r>
              <a:rPr lang="fa-IR" dirty="0" smtClean="0"/>
              <a:t>تحنیک</a:t>
            </a:r>
          </a:p>
          <a:p>
            <a:pPr algn="r" rtl="1"/>
            <a:r>
              <a:rPr lang="fa-IR" dirty="0" smtClean="0"/>
              <a:t> ج</a:t>
            </a:r>
            <a:r>
              <a:rPr lang="fa-IR" dirty="0"/>
              <a:t>: تراشیدن سر و </a:t>
            </a:r>
            <a:r>
              <a:rPr lang="fa-IR" dirty="0" smtClean="0"/>
              <a:t>تصدق</a:t>
            </a:r>
          </a:p>
          <a:p>
            <a:pPr algn="r" rtl="1"/>
            <a:r>
              <a:rPr lang="fa-IR" dirty="0" smtClean="0"/>
              <a:t> د</a:t>
            </a:r>
            <a:r>
              <a:rPr lang="fa-IR" dirty="0"/>
              <a:t>: تسمیه  </a:t>
            </a:r>
            <a:r>
              <a:rPr lang="fa-IR" dirty="0" smtClean="0"/>
              <a:t>    ه</a:t>
            </a:r>
            <a:r>
              <a:rPr lang="fa-IR" dirty="0"/>
              <a:t>: ختنه </a:t>
            </a:r>
            <a:r>
              <a:rPr lang="fa-IR" dirty="0" smtClean="0"/>
              <a:t>     و</a:t>
            </a:r>
            <a:r>
              <a:rPr lang="fa-IR" dirty="0"/>
              <a:t>: ولیمه </a:t>
            </a:r>
            <a:r>
              <a:rPr lang="fa-IR" dirty="0" smtClean="0"/>
              <a:t>.....................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1258</Words>
  <Application>Microsoft Office PowerPoint</Application>
  <PresentationFormat>On-screen Show (4:3)</PresentationFormat>
  <Paragraphs>117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نظام تربیتی اسلام بضمیمه فایل صوتی دانشگاه فرهنگیان واحد شهید مطهری خوی استاد مربوطه: ابراهیم نخعی</vt:lpstr>
      <vt:lpstr> معرفی درس و منطق آن: </vt:lpstr>
      <vt:lpstr> فرصت های یادگیری، محتوای درس و ساختار آن</vt:lpstr>
      <vt:lpstr>ویژگی های نظام تعلیم و تربیت اسلامی </vt:lpstr>
      <vt:lpstr>اهداف تعلیم و تربیت اسلامی</vt:lpstr>
      <vt:lpstr> فعالیت یادگیری: </vt:lpstr>
      <vt:lpstr> فعالیت عملکردی</vt:lpstr>
      <vt:lpstr>  اصول تعلیم و تربیت اسلامی  </vt:lpstr>
      <vt:lpstr>  مراحل تعلیم و تربیت اسلامی  </vt:lpstr>
      <vt:lpstr>عوامل تعلیم و تربیت اسلامی</vt:lpstr>
      <vt:lpstr> موانع تعلیم و تربیت اسلامی</vt:lpstr>
      <vt:lpstr>روش های تعلیم و تربیت اسلامی</vt:lpstr>
      <vt:lpstr>ایجاد الگو:</vt:lpstr>
      <vt:lpstr>ایجاد الگو:</vt:lpstr>
      <vt:lpstr>  منابع آموزشی </vt:lpstr>
      <vt:lpstr>راهبردهای ارزشیابی یادگیری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نظام تربیتی اسلام دانشگاه فرهنگیان واحد شهید مطهری خوی</dc:title>
  <dc:creator>7</dc:creator>
  <cp:lastModifiedBy>7</cp:lastModifiedBy>
  <cp:revision>32</cp:revision>
  <dcterms:created xsi:type="dcterms:W3CDTF">2020-04-09T07:41:35Z</dcterms:created>
  <dcterms:modified xsi:type="dcterms:W3CDTF">2020-04-20T21:59:45Z</dcterms:modified>
</cp:coreProperties>
</file>