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2" r:id="rId2"/>
    <p:sldId id="283" r:id="rId3"/>
    <p:sldId id="277" r:id="rId4"/>
    <p:sldId id="261" r:id="rId5"/>
    <p:sldId id="263" r:id="rId6"/>
    <p:sldId id="264" r:id="rId7"/>
    <p:sldId id="278" r:id="rId8"/>
    <p:sldId id="279" r:id="rId9"/>
    <p:sldId id="280" r:id="rId10"/>
    <p:sldId id="281" r:id="rId11"/>
    <p:sldId id="262"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4/16/2020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tahghighatunion.blogfa.com/post/29"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2800" dirty="0">
                <a:solidFill>
                  <a:srgbClr val="94C600"/>
                </a:solidFill>
              </a:rPr>
              <a:t>دانشگاه </a:t>
            </a:r>
            <a:r>
              <a:rPr lang="fa-IR" sz="2800" dirty="0" smtClean="0">
                <a:solidFill>
                  <a:srgbClr val="94C600"/>
                </a:solidFill>
              </a:rPr>
              <a:t>فرهنگیان</a:t>
            </a:r>
            <a:br>
              <a:rPr lang="fa-IR" sz="2800" dirty="0" smtClean="0">
                <a:solidFill>
                  <a:srgbClr val="94C600"/>
                </a:solidFill>
              </a:rPr>
            </a:br>
            <a:r>
              <a:rPr lang="fa-IR" sz="2800" dirty="0" smtClean="0">
                <a:solidFill>
                  <a:srgbClr val="94C600"/>
                </a:solidFill>
              </a:rPr>
              <a:t> </a:t>
            </a:r>
            <a:r>
              <a:rPr lang="fa-IR" sz="2800" dirty="0">
                <a:solidFill>
                  <a:srgbClr val="94C600"/>
                </a:solidFill>
              </a:rPr>
              <a:t>مرکز آموزشی شهید مطهری خوی</a:t>
            </a:r>
            <a:endParaRPr lang="en-US" dirty="0"/>
          </a:p>
        </p:txBody>
      </p:sp>
      <p:sp>
        <p:nvSpPr>
          <p:cNvPr id="3" name="Content Placeholder 2"/>
          <p:cNvSpPr>
            <a:spLocks noGrp="1"/>
          </p:cNvSpPr>
          <p:nvPr>
            <p:ph idx="1"/>
          </p:nvPr>
        </p:nvSpPr>
        <p:spPr/>
        <p:txBody>
          <a:bodyPr/>
          <a:lstStyle/>
          <a:p>
            <a:pPr marL="68580" lvl="0" indent="0" algn="ctr" defTabSz="914400" rtl="1">
              <a:spcBef>
                <a:spcPct val="20000"/>
              </a:spcBef>
              <a:buClr>
                <a:srgbClr val="94C600"/>
              </a:buClr>
              <a:buSzPct val="76000"/>
              <a:buNone/>
            </a:pPr>
            <a:r>
              <a:rPr lang="fa-IR" sz="2000" dirty="0">
                <a:solidFill>
                  <a:srgbClr val="3E3D2D"/>
                </a:solidFill>
              </a:rPr>
              <a:t>جلسه </a:t>
            </a:r>
            <a:r>
              <a:rPr lang="fa-IR" sz="2000" dirty="0" smtClean="0">
                <a:solidFill>
                  <a:srgbClr val="3E3D2D"/>
                </a:solidFill>
              </a:rPr>
              <a:t>ششم </a:t>
            </a:r>
            <a:r>
              <a:rPr lang="fa-IR" sz="2000" dirty="0">
                <a:solidFill>
                  <a:srgbClr val="3E3D2D"/>
                </a:solidFill>
              </a:rPr>
              <a:t>آموزش علوم تجربی</a:t>
            </a:r>
          </a:p>
          <a:p>
            <a:pPr marL="68580" lvl="0" indent="0" algn="ctr" defTabSz="914400" rtl="1">
              <a:spcBef>
                <a:spcPct val="20000"/>
              </a:spcBef>
              <a:buClr>
                <a:srgbClr val="94C600"/>
              </a:buClr>
              <a:buSzPct val="76000"/>
              <a:buNone/>
            </a:pPr>
            <a:endParaRPr lang="fa-IR" sz="2000" dirty="0">
              <a:solidFill>
                <a:srgbClr val="3E3D2D"/>
              </a:solidFill>
            </a:endParaRPr>
          </a:p>
          <a:p>
            <a:pPr marL="68580" lvl="0" indent="0" algn="ctr" defTabSz="914400" rtl="1">
              <a:spcBef>
                <a:spcPct val="20000"/>
              </a:spcBef>
              <a:buClr>
                <a:srgbClr val="94C600"/>
              </a:buClr>
              <a:buSzPct val="76000"/>
              <a:buNone/>
            </a:pPr>
            <a:r>
              <a:rPr lang="fa-IR" sz="2400" dirty="0">
                <a:solidFill>
                  <a:srgbClr val="3E3D2D"/>
                </a:solidFill>
              </a:rPr>
              <a:t>گروههای 11و12 ورودی مهرماه 98</a:t>
            </a:r>
          </a:p>
          <a:p>
            <a:pPr marL="68580" lvl="0" indent="0" algn="ctr" defTabSz="914400" rtl="1">
              <a:spcBef>
                <a:spcPct val="20000"/>
              </a:spcBef>
              <a:buClr>
                <a:srgbClr val="94C600"/>
              </a:buClr>
              <a:buSzPct val="76000"/>
              <a:buNone/>
            </a:pPr>
            <a:endParaRPr lang="fa-IR" sz="2400" dirty="0">
              <a:solidFill>
                <a:srgbClr val="3E3D2D"/>
              </a:solidFill>
            </a:endParaRPr>
          </a:p>
          <a:p>
            <a:pPr marL="68580" lvl="0" indent="0" algn="ctr" defTabSz="914400" rtl="1">
              <a:spcBef>
                <a:spcPct val="20000"/>
              </a:spcBef>
              <a:buClr>
                <a:srgbClr val="94C600"/>
              </a:buClr>
              <a:buSzPct val="76000"/>
              <a:buNone/>
            </a:pPr>
            <a:r>
              <a:rPr lang="fa-IR" sz="2400" dirty="0">
                <a:solidFill>
                  <a:srgbClr val="3E3D2D"/>
                </a:solidFill>
              </a:rPr>
              <a:t>مدرس </a:t>
            </a:r>
          </a:p>
          <a:p>
            <a:pPr marL="68580" lvl="0" indent="0" algn="ctr" defTabSz="914400" rtl="1">
              <a:spcBef>
                <a:spcPct val="20000"/>
              </a:spcBef>
              <a:buClr>
                <a:srgbClr val="94C600"/>
              </a:buClr>
              <a:buSzPct val="76000"/>
              <a:buNone/>
            </a:pPr>
            <a:r>
              <a:rPr lang="fa-IR" sz="2400" dirty="0">
                <a:solidFill>
                  <a:srgbClr val="3E3D2D"/>
                </a:solidFill>
              </a:rPr>
              <a:t>دکتر اصغرنژاد</a:t>
            </a:r>
            <a:endParaRPr lang="en-US" sz="2400" dirty="0">
              <a:solidFill>
                <a:srgbClr val="3E3D2D"/>
              </a:solidFill>
            </a:endParaRPr>
          </a:p>
          <a:p>
            <a:endParaRPr lang="en-US" dirty="0"/>
          </a:p>
        </p:txBody>
      </p:sp>
    </p:spTree>
    <p:extLst>
      <p:ext uri="{BB962C8B-B14F-4D97-AF65-F5344CB8AC3E}">
        <p14:creationId xmlns:p14="http://schemas.microsoft.com/office/powerpoint/2010/main" val="3432196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prstClr val="black">
                    <a:lumMod val="85000"/>
                    <a:lumOff val="15000"/>
                  </a:prstClr>
                </a:solidFill>
              </a:rPr>
              <a:t>مرحله چهارم: کنترل وبازنگری</a:t>
            </a:r>
            <a:endParaRPr lang="en-US" dirty="0"/>
          </a:p>
        </p:txBody>
      </p:sp>
      <p:sp>
        <p:nvSpPr>
          <p:cNvPr id="3" name="Content Placeholder 2"/>
          <p:cNvSpPr>
            <a:spLocks noGrp="1"/>
          </p:cNvSpPr>
          <p:nvPr>
            <p:ph idx="1"/>
          </p:nvPr>
        </p:nvSpPr>
        <p:spPr/>
        <p:txBody>
          <a:bodyPr/>
          <a:lstStyle/>
          <a:p>
            <a:pPr marL="0" indent="0" algn="r" rtl="1">
              <a:buNone/>
            </a:pPr>
            <a:r>
              <a:rPr lang="fa-IR" dirty="0" smtClean="0"/>
              <a:t>فعالیت معلم : طرح مجدد مساله ،درخواست از دانش آموزان برای بررسی فرایند حل مساله</a:t>
            </a:r>
          </a:p>
          <a:p>
            <a:pPr marL="0" indent="0" algn="r" rtl="1">
              <a:buNone/>
            </a:pPr>
            <a:endParaRPr lang="fa-IR" dirty="0"/>
          </a:p>
          <a:p>
            <a:pPr marL="0" indent="0" algn="r" rtl="1">
              <a:buNone/>
            </a:pPr>
            <a:r>
              <a:rPr lang="fa-IR" dirty="0" smtClean="0"/>
              <a:t>ارزشیابی یادگیری دانش آموزان،آگاهی از اثر بخشی  یادگیری از طریق حل مساله</a:t>
            </a:r>
          </a:p>
          <a:p>
            <a:pPr marL="0" indent="0" algn="r" rtl="1">
              <a:buNone/>
            </a:pPr>
            <a:endParaRPr lang="fa-IR" dirty="0"/>
          </a:p>
          <a:p>
            <a:pPr marL="0" indent="0" algn="r" rtl="1">
              <a:buNone/>
            </a:pPr>
            <a:endParaRPr lang="fa-IR" dirty="0" smtClean="0"/>
          </a:p>
          <a:p>
            <a:pPr marL="0" indent="0" algn="r" rtl="1">
              <a:buNone/>
            </a:pPr>
            <a:r>
              <a:rPr lang="fa-IR" dirty="0" smtClean="0"/>
              <a:t>فعالیت دانش آموز:بررسی مجدد جدول یادگیری،پاسخ به سوالات مطرح شده وتایید راه حل ها وفرضیه های درست</a:t>
            </a:r>
            <a:endParaRPr lang="en-US" dirty="0"/>
          </a:p>
        </p:txBody>
      </p:sp>
    </p:spTree>
    <p:extLst>
      <p:ext uri="{BB962C8B-B14F-4D97-AF65-F5344CB8AC3E}">
        <p14:creationId xmlns:p14="http://schemas.microsoft.com/office/powerpoint/2010/main" val="21002335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anose="00000700000000000000" pitchFamily="2" charset="-78"/>
              </a:rPr>
              <a:t>شیوه طرح مساله</a:t>
            </a:r>
            <a:endParaRPr lang="en-US" dirty="0">
              <a:cs typeface="B Titr" panose="00000700000000000000" pitchFamily="2" charset="-78"/>
            </a:endParaRPr>
          </a:p>
        </p:txBody>
      </p:sp>
      <p:sp>
        <p:nvSpPr>
          <p:cNvPr id="3" name="Content Placeholder 2"/>
          <p:cNvSpPr>
            <a:spLocks noGrp="1"/>
          </p:cNvSpPr>
          <p:nvPr>
            <p:ph idx="1"/>
          </p:nvPr>
        </p:nvSpPr>
        <p:spPr/>
        <p:txBody>
          <a:bodyPr>
            <a:noAutofit/>
          </a:bodyPr>
          <a:lstStyle/>
          <a:p>
            <a:pPr marL="0" indent="0" algn="r" rtl="1">
              <a:buNone/>
            </a:pPr>
            <a:r>
              <a:rPr lang="fa-IR" sz="1600" b="1" dirty="0" smtClean="0">
                <a:cs typeface="+mj-cs"/>
              </a:rPr>
              <a:t>1-</a:t>
            </a:r>
            <a:r>
              <a:rPr lang="fa-IR" sz="1600" b="1" dirty="0">
                <a:solidFill>
                  <a:srgbClr val="000000"/>
                </a:solidFill>
                <a:latin typeface="tahoma" panose="020B0604030504040204" pitchFamily="34" charset="0"/>
              </a:rPr>
              <a:t>رفتار نهایی دانش آموز را در ارتباط با پاسخ صحیح مسئله مشخص سازید </a:t>
            </a:r>
            <a:r>
              <a:rPr lang="fa-IR" sz="1600" b="1" dirty="0" smtClean="0">
                <a:solidFill>
                  <a:srgbClr val="000000"/>
                </a:solidFill>
                <a:latin typeface="tahoma" panose="020B0604030504040204" pitchFamily="34" charset="0"/>
              </a:rPr>
              <a:t>در </a:t>
            </a:r>
            <a:r>
              <a:rPr lang="fa-IR" sz="1600" b="1" dirty="0">
                <a:solidFill>
                  <a:srgbClr val="000000"/>
                </a:solidFill>
                <a:latin typeface="tahoma" panose="020B0604030504040204" pitchFamily="34" charset="0"/>
              </a:rPr>
              <a:t>این مرحله معلم نتیجه نهایی حاصل از حل مسئله را برای شاگرد توصیف می کند . این توصیف نباید جواب و راه حل مسئله را در بر داشته باشد زیرا در روش حل مسئله هدف این است که دانش آموز خود راه حل مسئله را کشف کند .</a:t>
            </a:r>
            <a:endParaRPr lang="fa-IR" sz="1600" b="1" dirty="0" smtClean="0">
              <a:cs typeface="+mj-cs"/>
            </a:endParaRPr>
          </a:p>
          <a:p>
            <a:pPr marL="0" indent="0" algn="r" rtl="1">
              <a:buNone/>
            </a:pPr>
            <a:r>
              <a:rPr lang="fa-IR" sz="1600" b="1" dirty="0" smtClean="0">
                <a:solidFill>
                  <a:srgbClr val="000000"/>
                </a:solidFill>
                <a:latin typeface="tahoma" panose="020B0604030504040204" pitchFamily="34" charset="0"/>
                <a:cs typeface="+mj-cs"/>
              </a:rPr>
              <a:t>2- </a:t>
            </a:r>
            <a:r>
              <a:rPr lang="fa-IR" sz="1600" b="1" dirty="0">
                <a:solidFill>
                  <a:srgbClr val="000000"/>
                </a:solidFill>
                <a:latin typeface="tahoma" panose="020B0604030504040204" pitchFamily="34" charset="0"/>
                <a:cs typeface="+mj-cs"/>
              </a:rPr>
              <a:t>اطمینان حاصل کند که شاگرد مفاهیم و اصولی را که برای حل مسئله پیش نیاز محسوب می شود می داند .</a:t>
            </a:r>
          </a:p>
          <a:p>
            <a:pPr marL="0" indent="0" algn="r" rtl="1">
              <a:buNone/>
            </a:pPr>
            <a:r>
              <a:rPr lang="fa-IR" sz="1600" b="1" dirty="0">
                <a:solidFill>
                  <a:srgbClr val="000000"/>
                </a:solidFill>
                <a:latin typeface="tahoma" panose="020B0604030504040204" pitchFamily="34" charset="0"/>
                <a:cs typeface="+mj-cs"/>
              </a:rPr>
              <a:t> </a:t>
            </a:r>
            <a:r>
              <a:rPr lang="fa-IR" sz="1600" b="1" dirty="0" smtClean="0">
                <a:solidFill>
                  <a:srgbClr val="000000"/>
                </a:solidFill>
                <a:latin typeface="tahoma" panose="020B0604030504040204" pitchFamily="34" charset="0"/>
                <a:cs typeface="+mj-cs"/>
              </a:rPr>
              <a:t>3- </a:t>
            </a:r>
            <a:r>
              <a:rPr lang="fa-IR" sz="1600" b="1" dirty="0">
                <a:solidFill>
                  <a:srgbClr val="000000"/>
                </a:solidFill>
                <a:latin typeface="tahoma" panose="020B0604030504040204" pitchFamily="34" charset="0"/>
                <a:cs typeface="+mj-cs"/>
              </a:rPr>
              <a:t>شرایطی فراهم سازد که شاگردان مفاهیم و اصولی را که برای حل مسئله به کار می رود به خاطر آورند </a:t>
            </a:r>
            <a:r>
              <a:rPr lang="fa-IR" sz="1600" b="1" dirty="0" smtClean="0">
                <a:solidFill>
                  <a:srgbClr val="000000"/>
                </a:solidFill>
                <a:latin typeface="tahoma" panose="020B0604030504040204" pitchFamily="34" charset="0"/>
                <a:cs typeface="+mj-cs"/>
              </a:rPr>
              <a:t>.</a:t>
            </a:r>
          </a:p>
          <a:p>
            <a:pPr marL="0" indent="0" algn="r" rtl="1">
              <a:buNone/>
            </a:pPr>
            <a:r>
              <a:rPr lang="fa-IR" sz="1600" b="1" dirty="0" smtClean="0">
                <a:solidFill>
                  <a:srgbClr val="000000"/>
                </a:solidFill>
                <a:latin typeface="tahoma" panose="020B0604030504040204" pitchFamily="34" charset="0"/>
                <a:cs typeface="+mj-cs"/>
              </a:rPr>
              <a:t>4- </a:t>
            </a:r>
            <a:r>
              <a:rPr lang="fa-IR" sz="1600" b="1" dirty="0">
                <a:solidFill>
                  <a:srgbClr val="000000"/>
                </a:solidFill>
                <a:latin typeface="tahoma" panose="020B0604030504040204" pitchFamily="34" charset="0"/>
                <a:cs typeface="+mj-cs"/>
              </a:rPr>
              <a:t>دانش آموز را به طور شفاهی برای حل مسئله یاری کند . در این مرحله معلم باید به طور شفاهی نکاتی را که به حل مسئله کمک می کند برای دانش آموز ان توضیح دهد تا با استفاده از آنها بتواند مسئله مورد نظر را حل کنند . این راهنمایی نباید مستقیما به چگونگی و راه حل مسئله اشاره کند بلکه به طور غیر مستقیم دانش آموزان را در پیدا کردن راه حل رهنمون سازد </a:t>
            </a:r>
            <a:r>
              <a:rPr lang="fa-IR" sz="1600" b="1" dirty="0" smtClean="0">
                <a:solidFill>
                  <a:srgbClr val="000000"/>
                </a:solidFill>
                <a:latin typeface="tahoma" panose="020B0604030504040204" pitchFamily="34" charset="0"/>
                <a:cs typeface="+mj-cs"/>
              </a:rPr>
              <a:t>.</a:t>
            </a:r>
          </a:p>
          <a:p>
            <a:pPr marL="0" indent="0" algn="r" rtl="1">
              <a:buNone/>
            </a:pPr>
            <a:r>
              <a:rPr lang="fa-IR" sz="1600" b="1" i="0" dirty="0" smtClean="0">
                <a:solidFill>
                  <a:srgbClr val="000000"/>
                </a:solidFill>
                <a:effectLst/>
                <a:latin typeface="tahoma" panose="020B0604030504040204" pitchFamily="34" charset="0"/>
                <a:cs typeface="+mj-cs"/>
              </a:rPr>
              <a:t>5-</a:t>
            </a:r>
            <a:r>
              <a:rPr lang="fa-IR" sz="1600" b="1" dirty="0">
                <a:solidFill>
                  <a:srgbClr val="000000"/>
                </a:solidFill>
                <a:latin typeface="tahoma" panose="020B0604030504040204" pitchFamily="34" charset="0"/>
                <a:cs typeface="+mj-cs"/>
              </a:rPr>
              <a:t> برای حصول اطمینان از یادگیری دانش آموزان از آنان بخواهد که چگونگی حل مسئله را به طور کامل نمایش دهند و مسائل جدید را با همان اصول حل نمایند .</a:t>
            </a:r>
            <a:endParaRPr lang="fa-IR" sz="1600" b="1" i="0" dirty="0">
              <a:solidFill>
                <a:srgbClr val="000000"/>
              </a:solidFill>
              <a:effectLst/>
              <a:latin typeface="tahoma" panose="020B0604030504040204" pitchFamily="34" charset="0"/>
              <a:cs typeface="+mj-cs"/>
            </a:endParaRPr>
          </a:p>
        </p:txBody>
      </p:sp>
    </p:spTree>
    <p:extLst>
      <p:ext uri="{BB962C8B-B14F-4D97-AF65-F5344CB8AC3E}">
        <p14:creationId xmlns:p14="http://schemas.microsoft.com/office/powerpoint/2010/main" val="1050709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lvl="0" indent="-342900" algn="r" rtl="1">
              <a:spcBef>
                <a:spcPts val="1000"/>
              </a:spcBef>
            </a:pPr>
            <a:r>
              <a:rPr lang="fa-IR" sz="4000" b="1" dirty="0">
                <a:solidFill>
                  <a:srgbClr val="000000"/>
                </a:solidFill>
                <a:latin typeface="tahoma" panose="020B0604030504040204" pitchFamily="34" charset="0"/>
                <a:ea typeface="+mn-ea"/>
                <a:cs typeface="B Titr" panose="00000700000000000000" pitchFamily="2" charset="-78"/>
              </a:rPr>
              <a:t>منابع و شرایط در الگوی حل مسئله :</a:t>
            </a:r>
            <a:r>
              <a:rPr lang="fa-IR" sz="4000" dirty="0">
                <a:solidFill>
                  <a:srgbClr val="000000"/>
                </a:solidFill>
                <a:latin typeface="tahoma" panose="020B0604030504040204" pitchFamily="34" charset="0"/>
                <a:ea typeface="+mn-ea"/>
                <a:cs typeface="B Titr" panose="00000700000000000000" pitchFamily="2" charset="-78"/>
              </a:rPr>
              <a:t/>
            </a:r>
            <a:br>
              <a:rPr lang="fa-IR" sz="4000" dirty="0">
                <a:solidFill>
                  <a:srgbClr val="000000"/>
                </a:solidFill>
                <a:latin typeface="tahoma" panose="020B0604030504040204" pitchFamily="34" charset="0"/>
                <a:ea typeface="+mn-ea"/>
                <a:cs typeface="B Titr" panose="00000700000000000000" pitchFamily="2" charset="-78"/>
              </a:rPr>
            </a:br>
            <a:r>
              <a:rPr lang="fa-IR" sz="4000" dirty="0">
                <a:solidFill>
                  <a:srgbClr val="000000"/>
                </a:solidFill>
                <a:latin typeface="tahoma" panose="020B0604030504040204" pitchFamily="34" charset="0"/>
                <a:ea typeface="+mn-ea"/>
                <a:cs typeface="B Titr" panose="00000700000000000000" pitchFamily="2" charset="-78"/>
              </a:rPr>
              <a:t> </a:t>
            </a:r>
            <a:r>
              <a:rPr lang="fa-IR" sz="1800" dirty="0">
                <a:solidFill>
                  <a:srgbClr val="000000"/>
                </a:solidFill>
                <a:latin typeface="tahoma" panose="020B0604030504040204" pitchFamily="34" charset="0"/>
                <a:ea typeface="+mn-ea"/>
              </a:rPr>
              <a:t/>
            </a:r>
            <a:br>
              <a:rPr lang="fa-IR" sz="1800" dirty="0">
                <a:solidFill>
                  <a:srgbClr val="000000"/>
                </a:solidFill>
                <a:latin typeface="tahoma" panose="020B0604030504040204" pitchFamily="34" charset="0"/>
                <a:ea typeface="+mn-ea"/>
              </a:rPr>
            </a:br>
            <a:endParaRPr lang="en-US" dirty="0"/>
          </a:p>
        </p:txBody>
      </p:sp>
      <p:sp>
        <p:nvSpPr>
          <p:cNvPr id="3" name="Content Placeholder 2"/>
          <p:cNvSpPr>
            <a:spLocks noGrp="1"/>
          </p:cNvSpPr>
          <p:nvPr>
            <p:ph idx="1"/>
          </p:nvPr>
        </p:nvSpPr>
        <p:spPr/>
        <p:txBody>
          <a:bodyPr/>
          <a:lstStyle/>
          <a:p>
            <a:pPr algn="just" rtl="1">
              <a:lnSpc>
                <a:spcPct val="250000"/>
              </a:lnSpc>
            </a:pPr>
            <a:r>
              <a:rPr lang="fa-IR" b="1" dirty="0" smtClean="0">
                <a:solidFill>
                  <a:srgbClr val="92D050"/>
                </a:solidFill>
                <a:latin typeface="tahoma" panose="020B0604030504040204" pitchFamily="34" charset="0"/>
                <a:cs typeface="B Titr" panose="00000700000000000000" pitchFamily="2" charset="-78"/>
              </a:rPr>
              <a:t>در </a:t>
            </a:r>
            <a:r>
              <a:rPr lang="fa-IR" b="1" dirty="0">
                <a:solidFill>
                  <a:srgbClr val="92D050"/>
                </a:solidFill>
                <a:latin typeface="tahoma" panose="020B0604030504040204" pitchFamily="34" charset="0"/>
                <a:cs typeface="B Titr" panose="00000700000000000000" pitchFamily="2" charset="-78"/>
              </a:rPr>
              <a:t>این الگو معلم تنها منبع اطلاعات نیست و کتاب درسی نیز تنها منبع و وسیله آموزشی به حساب نمی آید . نیرو های انسانی دیگر ؛ کتابخانه ؛ آزمایشگاه ؛ فیلم ؛موزه ؛ محیط واقعی زندگی همه می تواند منبع دریافت اطلاعات باشد . محیط آموزشی نیز تنها منحصر به محیط مدرسه نیست . در همه جا و همه ی مکان ها ممکن است آموزش صورت گیرد . کوه ؛ جامعه ؛ کارخانه ؛ جنگل همه مکان کسب اطلاعات و محیط آموزشی به حساب می آیند . فعالیتهای در خارج از کلاس درس انجام می شوند .</a:t>
            </a:r>
            <a:endParaRPr lang="fa-IR" b="0" i="0" dirty="0">
              <a:solidFill>
                <a:srgbClr val="92D050"/>
              </a:solidFill>
              <a:effectLst/>
              <a:latin typeface="tahoma" panose="020B0604030504040204" pitchFamily="34" charset="0"/>
              <a:cs typeface="B Titr" panose="00000700000000000000" pitchFamily="2" charset="-78"/>
            </a:endParaRPr>
          </a:p>
        </p:txBody>
      </p:sp>
    </p:spTree>
    <p:extLst>
      <p:ext uri="{BB962C8B-B14F-4D97-AF65-F5344CB8AC3E}">
        <p14:creationId xmlns:p14="http://schemas.microsoft.com/office/powerpoint/2010/main" val="36656110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b="1" dirty="0">
                <a:solidFill>
                  <a:srgbClr val="000000"/>
                </a:solidFill>
                <a:latin typeface="tahoma" panose="020B0604030504040204" pitchFamily="34" charset="0"/>
              </a:rPr>
              <a:t>مراحل اجرای حل مسئله از نظر دیوئی : روش دیوئی برای حل مسئله پنج مرحله دارد :</a:t>
            </a:r>
            <a:endParaRPr lang="en-US" dirty="0"/>
          </a:p>
        </p:txBody>
      </p:sp>
      <p:sp>
        <p:nvSpPr>
          <p:cNvPr id="3" name="Content Placeholder 2"/>
          <p:cNvSpPr>
            <a:spLocks noGrp="1"/>
          </p:cNvSpPr>
          <p:nvPr>
            <p:ph idx="1"/>
          </p:nvPr>
        </p:nvSpPr>
        <p:spPr/>
        <p:txBody>
          <a:bodyPr/>
          <a:lstStyle/>
          <a:p>
            <a:pPr marL="0" indent="0" algn="r" rtl="1">
              <a:buNone/>
            </a:pPr>
            <a:r>
              <a:rPr lang="fa-IR" b="1" dirty="0">
                <a:solidFill>
                  <a:srgbClr val="000000"/>
                </a:solidFill>
                <a:latin typeface="tahoma" panose="020B0604030504040204" pitchFamily="34" charset="0"/>
              </a:rPr>
              <a:t> </a:t>
            </a:r>
            <a:r>
              <a:rPr lang="fa-IR" b="1" dirty="0" smtClean="0">
                <a:solidFill>
                  <a:srgbClr val="000000"/>
                </a:solidFill>
                <a:latin typeface="tahoma" panose="020B0604030504040204" pitchFamily="34" charset="0"/>
              </a:rPr>
              <a:t>1-مشخص </a:t>
            </a:r>
            <a:r>
              <a:rPr lang="fa-IR" b="1" dirty="0">
                <a:solidFill>
                  <a:srgbClr val="000000"/>
                </a:solidFill>
                <a:latin typeface="tahoma" panose="020B0604030504040204" pitchFamily="34" charset="0"/>
              </a:rPr>
              <a:t>کردن مسئله </a:t>
            </a:r>
            <a:endParaRPr lang="fa-IR" b="1" dirty="0" smtClean="0">
              <a:solidFill>
                <a:srgbClr val="000000"/>
              </a:solidFill>
              <a:latin typeface="tahoma" panose="020B0604030504040204" pitchFamily="34" charset="0"/>
            </a:endParaRPr>
          </a:p>
          <a:p>
            <a:pPr marL="0" indent="0" algn="r" rtl="1">
              <a:buNone/>
            </a:pPr>
            <a:r>
              <a:rPr lang="fa-IR" b="1" dirty="0" smtClean="0">
                <a:solidFill>
                  <a:srgbClr val="000000"/>
                </a:solidFill>
                <a:latin typeface="tahoma" panose="020B0604030504040204" pitchFamily="34" charset="0"/>
              </a:rPr>
              <a:t>2- </a:t>
            </a:r>
            <a:r>
              <a:rPr lang="fa-IR" b="1" dirty="0">
                <a:solidFill>
                  <a:srgbClr val="000000"/>
                </a:solidFill>
                <a:latin typeface="tahoma" panose="020B0604030504040204" pitchFamily="34" charset="0"/>
              </a:rPr>
              <a:t>حدس زدن و مشخص کردن علل مسئله </a:t>
            </a:r>
            <a:endParaRPr lang="fa-IR" b="1" dirty="0" smtClean="0">
              <a:solidFill>
                <a:srgbClr val="000000"/>
              </a:solidFill>
              <a:latin typeface="tahoma" panose="020B0604030504040204" pitchFamily="34" charset="0"/>
            </a:endParaRPr>
          </a:p>
          <a:p>
            <a:pPr marL="0" indent="0" algn="r" rtl="1">
              <a:buNone/>
            </a:pPr>
            <a:r>
              <a:rPr lang="fa-IR" b="1" dirty="0" smtClean="0">
                <a:solidFill>
                  <a:srgbClr val="000000"/>
                </a:solidFill>
                <a:latin typeface="tahoma" panose="020B0604030504040204" pitchFamily="34" charset="0"/>
              </a:rPr>
              <a:t>3- </a:t>
            </a:r>
            <a:r>
              <a:rPr lang="fa-IR" b="1" dirty="0">
                <a:solidFill>
                  <a:srgbClr val="000000"/>
                </a:solidFill>
                <a:latin typeface="tahoma" panose="020B0604030504040204" pitchFamily="34" charset="0"/>
              </a:rPr>
              <a:t>در نظر گرفتن راه حل های </a:t>
            </a:r>
            <a:r>
              <a:rPr lang="fa-IR" b="1" dirty="0" smtClean="0">
                <a:solidFill>
                  <a:srgbClr val="000000"/>
                </a:solidFill>
                <a:latin typeface="tahoma" panose="020B0604030504040204" pitchFamily="34" charset="0"/>
              </a:rPr>
              <a:t>ممکن</a:t>
            </a:r>
          </a:p>
          <a:p>
            <a:pPr marL="0" indent="0" algn="r" rtl="1">
              <a:buNone/>
            </a:pPr>
            <a:r>
              <a:rPr lang="fa-IR" b="1" dirty="0" smtClean="0">
                <a:solidFill>
                  <a:srgbClr val="000000"/>
                </a:solidFill>
                <a:latin typeface="tahoma" panose="020B0604030504040204" pitchFamily="34" charset="0"/>
              </a:rPr>
              <a:t>4- </a:t>
            </a:r>
            <a:r>
              <a:rPr lang="fa-IR" b="1" dirty="0">
                <a:solidFill>
                  <a:srgbClr val="000000"/>
                </a:solidFill>
                <a:latin typeface="tahoma" panose="020B0604030504040204" pitchFamily="34" charset="0"/>
              </a:rPr>
              <a:t>انتخاب بهترین  راه حل </a:t>
            </a:r>
            <a:endParaRPr lang="fa-IR" b="1" dirty="0" smtClean="0">
              <a:solidFill>
                <a:srgbClr val="000000"/>
              </a:solidFill>
              <a:latin typeface="tahoma" panose="020B0604030504040204" pitchFamily="34" charset="0"/>
            </a:endParaRPr>
          </a:p>
          <a:p>
            <a:pPr marL="0" indent="0" algn="r" rtl="1">
              <a:buNone/>
            </a:pPr>
            <a:r>
              <a:rPr lang="fa-IR" b="1" dirty="0" smtClean="0">
                <a:solidFill>
                  <a:srgbClr val="000000"/>
                </a:solidFill>
                <a:latin typeface="tahoma" panose="020B0604030504040204" pitchFamily="34" charset="0"/>
              </a:rPr>
              <a:t>5- </a:t>
            </a:r>
            <a:r>
              <a:rPr lang="fa-IR" b="1" dirty="0">
                <a:solidFill>
                  <a:srgbClr val="000000"/>
                </a:solidFill>
                <a:latin typeface="tahoma" panose="020B0604030504040204" pitchFamily="34" charset="0"/>
              </a:rPr>
              <a:t>اجرای راه حل­های انتخابی و نتیجه گیری .</a:t>
            </a:r>
            <a:endParaRPr lang="en-US" dirty="0"/>
          </a:p>
        </p:txBody>
      </p:sp>
    </p:spTree>
    <p:extLst>
      <p:ext uri="{BB962C8B-B14F-4D97-AF65-F5344CB8AC3E}">
        <p14:creationId xmlns:p14="http://schemas.microsoft.com/office/powerpoint/2010/main" val="15777488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lvl="0" indent="-342900" algn="r" rtl="1">
              <a:spcBef>
                <a:spcPts val="1000"/>
              </a:spcBef>
            </a:pPr>
            <a:r>
              <a:rPr lang="fa-IR" b="1" dirty="0">
                <a:solidFill>
                  <a:srgbClr val="000000"/>
                </a:solidFill>
                <a:latin typeface="tahoma" panose="020B0604030504040204" pitchFamily="34" charset="0"/>
                <a:ea typeface="+mn-ea"/>
                <a:cs typeface="B Titr" panose="00000700000000000000" pitchFamily="2" charset="-78"/>
              </a:rPr>
              <a:t>محاسن الگوی حل مسئله :</a:t>
            </a:r>
            <a:r>
              <a:rPr lang="fa-IR" dirty="0">
                <a:solidFill>
                  <a:srgbClr val="000000"/>
                </a:solidFill>
                <a:latin typeface="tahoma" panose="020B0604030504040204" pitchFamily="34" charset="0"/>
                <a:ea typeface="+mn-ea"/>
                <a:cs typeface="B Titr" panose="00000700000000000000" pitchFamily="2" charset="-78"/>
              </a:rPr>
              <a:t/>
            </a:r>
            <a:br>
              <a:rPr lang="fa-IR" dirty="0">
                <a:solidFill>
                  <a:srgbClr val="000000"/>
                </a:solidFill>
                <a:latin typeface="tahoma" panose="020B0604030504040204" pitchFamily="34" charset="0"/>
                <a:ea typeface="+mn-ea"/>
                <a:cs typeface="B Titr" panose="00000700000000000000" pitchFamily="2" charset="-78"/>
              </a:rPr>
            </a:br>
            <a:r>
              <a:rPr lang="fa-IR" dirty="0">
                <a:solidFill>
                  <a:srgbClr val="000000"/>
                </a:solidFill>
                <a:latin typeface="tahoma" panose="020B0604030504040204" pitchFamily="34" charset="0"/>
                <a:ea typeface="+mn-ea"/>
                <a:cs typeface="B Titr" panose="00000700000000000000" pitchFamily="2" charset="-78"/>
              </a:rPr>
              <a:t> </a:t>
            </a:r>
            <a:r>
              <a:rPr lang="fa-IR" sz="1500" dirty="0">
                <a:solidFill>
                  <a:srgbClr val="000000"/>
                </a:solidFill>
                <a:latin typeface="tahoma" panose="020B0604030504040204" pitchFamily="34" charset="0"/>
                <a:ea typeface="+mn-ea"/>
              </a:rPr>
              <a:t/>
            </a:r>
            <a:br>
              <a:rPr lang="fa-IR" sz="1500" dirty="0">
                <a:solidFill>
                  <a:srgbClr val="000000"/>
                </a:solidFill>
                <a:latin typeface="tahoma" panose="020B0604030504040204" pitchFamily="34" charset="0"/>
                <a:ea typeface="+mn-ea"/>
              </a:rPr>
            </a:br>
            <a:endParaRPr lang="en-US" dirty="0"/>
          </a:p>
        </p:txBody>
      </p:sp>
      <p:sp>
        <p:nvSpPr>
          <p:cNvPr id="3" name="Content Placeholder 2"/>
          <p:cNvSpPr>
            <a:spLocks noGrp="1"/>
          </p:cNvSpPr>
          <p:nvPr>
            <p:ph idx="1"/>
          </p:nvPr>
        </p:nvSpPr>
        <p:spPr/>
        <p:txBody>
          <a:bodyPr>
            <a:normAutofit fontScale="85000" lnSpcReduction="20000"/>
          </a:bodyPr>
          <a:lstStyle/>
          <a:p>
            <a:pPr marL="0" indent="0" algn="r" rtl="1">
              <a:lnSpc>
                <a:spcPct val="150000"/>
              </a:lnSpc>
              <a:buNone/>
            </a:pPr>
            <a:r>
              <a:rPr lang="fa-IR" b="1" dirty="0" smtClean="0">
                <a:solidFill>
                  <a:srgbClr val="000000"/>
                </a:solidFill>
                <a:latin typeface="tahoma" panose="020B0604030504040204" pitchFamily="34" charset="0"/>
                <a:cs typeface="B Nazanin" panose="00000400000000000000" pitchFamily="2" charset="-78"/>
              </a:rPr>
              <a:t>1-فعال </a:t>
            </a:r>
            <a:r>
              <a:rPr lang="fa-IR" b="1" dirty="0">
                <a:solidFill>
                  <a:srgbClr val="000000"/>
                </a:solidFill>
                <a:latin typeface="tahoma" panose="020B0604030504040204" pitchFamily="34" charset="0"/>
                <a:cs typeface="B Nazanin" panose="00000400000000000000" pitchFamily="2" charset="-78"/>
              </a:rPr>
              <a:t>و سهیم </a:t>
            </a:r>
            <a:r>
              <a:rPr lang="fa-IR" b="1" dirty="0" smtClean="0">
                <a:solidFill>
                  <a:srgbClr val="000000"/>
                </a:solidFill>
                <a:latin typeface="tahoma" panose="020B0604030504040204" pitchFamily="34" charset="0"/>
                <a:cs typeface="B Nazanin" panose="00000400000000000000" pitchFamily="2" charset="-78"/>
              </a:rPr>
              <a:t>کردن </a:t>
            </a:r>
            <a:r>
              <a:rPr lang="fa-IR" b="1" dirty="0">
                <a:solidFill>
                  <a:srgbClr val="000000"/>
                </a:solidFill>
                <a:latin typeface="tahoma" panose="020B0604030504040204" pitchFamily="34" charset="0"/>
                <a:cs typeface="B Nazanin" panose="00000400000000000000" pitchFamily="2" charset="-78"/>
              </a:rPr>
              <a:t>شاگردان در فعالیتهای آموزشی </a:t>
            </a:r>
            <a:endParaRPr lang="fa-IR" b="1" dirty="0" smtClean="0">
              <a:solidFill>
                <a:srgbClr val="000000"/>
              </a:solidFill>
              <a:latin typeface="tahoma" panose="020B0604030504040204" pitchFamily="34" charset="0"/>
              <a:cs typeface="B Nazanin" panose="00000400000000000000" pitchFamily="2" charset="-78"/>
            </a:endParaRPr>
          </a:p>
          <a:p>
            <a:pPr marL="0" indent="0" algn="r" rtl="1">
              <a:lnSpc>
                <a:spcPct val="150000"/>
              </a:lnSpc>
              <a:buNone/>
            </a:pPr>
            <a:r>
              <a:rPr lang="fa-IR" b="1" dirty="0" smtClean="0">
                <a:solidFill>
                  <a:srgbClr val="000000"/>
                </a:solidFill>
                <a:latin typeface="tahoma" panose="020B0604030504040204" pitchFamily="34" charset="0"/>
                <a:cs typeface="B Nazanin" panose="00000400000000000000" pitchFamily="2" charset="-78"/>
              </a:rPr>
              <a:t>2-شاگردان </a:t>
            </a:r>
            <a:r>
              <a:rPr lang="fa-IR" b="1" dirty="0">
                <a:solidFill>
                  <a:srgbClr val="000000"/>
                </a:solidFill>
                <a:latin typeface="tahoma" panose="020B0604030504040204" pitchFamily="34" charset="0"/>
                <a:cs typeface="B Nazanin" panose="00000400000000000000" pitchFamily="2" charset="-78"/>
              </a:rPr>
              <a:t>احساس مسئولیت بیشتری می کنند و رضایت خاطر بیشتری بدست می آورند و در هنگام موفقیت یا شکست خود را مسئول می دانند نه معلم را </a:t>
            </a:r>
            <a:r>
              <a:rPr lang="fa-IR" b="1" dirty="0" smtClean="0">
                <a:solidFill>
                  <a:srgbClr val="000000"/>
                </a:solidFill>
                <a:latin typeface="tahoma" panose="020B0604030504040204" pitchFamily="34" charset="0"/>
                <a:cs typeface="B Nazanin" panose="00000400000000000000" pitchFamily="2" charset="-78"/>
              </a:rPr>
              <a:t>.</a:t>
            </a:r>
          </a:p>
          <a:p>
            <a:pPr marL="0" indent="0" algn="r" rtl="1">
              <a:lnSpc>
                <a:spcPct val="150000"/>
              </a:lnSpc>
              <a:buNone/>
            </a:pPr>
            <a:r>
              <a:rPr lang="fa-IR" b="1" dirty="0" smtClean="0">
                <a:solidFill>
                  <a:srgbClr val="000000"/>
                </a:solidFill>
                <a:latin typeface="tahoma" panose="020B0604030504040204" pitchFamily="34" charset="0"/>
                <a:cs typeface="B Nazanin" panose="00000400000000000000" pitchFamily="2" charset="-78"/>
              </a:rPr>
              <a:t>3- </a:t>
            </a:r>
            <a:r>
              <a:rPr lang="fa-IR" b="1" dirty="0">
                <a:solidFill>
                  <a:srgbClr val="000000"/>
                </a:solidFill>
                <a:latin typeface="tahoma" panose="020B0604030504040204" pitchFamily="34" charset="0"/>
                <a:cs typeface="B Nazanin" panose="00000400000000000000" pitchFamily="2" charset="-78"/>
              </a:rPr>
              <a:t>در این الگو رشد شاگردان هدف است نه محتوا و مفاهیم آموزشی. بنابراین تمام جنبه های روانی ؛ اجتماعی و بالا خره کل شخصیت شاگردان مورد توجه قرار می گیرد </a:t>
            </a:r>
            <a:endParaRPr lang="fa-IR" b="1" dirty="0" smtClean="0">
              <a:solidFill>
                <a:srgbClr val="000000"/>
              </a:solidFill>
              <a:latin typeface="tahoma" panose="020B0604030504040204" pitchFamily="34" charset="0"/>
              <a:cs typeface="B Nazanin" panose="00000400000000000000" pitchFamily="2" charset="-78"/>
            </a:endParaRPr>
          </a:p>
          <a:p>
            <a:pPr marL="0" indent="0" algn="r" rtl="1">
              <a:lnSpc>
                <a:spcPct val="150000"/>
              </a:lnSpc>
              <a:buNone/>
            </a:pPr>
            <a:r>
              <a:rPr lang="fa-IR" b="1" dirty="0" smtClean="0">
                <a:solidFill>
                  <a:srgbClr val="000000"/>
                </a:solidFill>
                <a:latin typeface="tahoma" panose="020B0604030504040204" pitchFamily="34" charset="0"/>
                <a:cs typeface="B Nazanin" panose="00000400000000000000" pitchFamily="2" charset="-78"/>
              </a:rPr>
              <a:t>4-. </a:t>
            </a:r>
            <a:r>
              <a:rPr lang="fa-IR" b="1" dirty="0">
                <a:solidFill>
                  <a:srgbClr val="000000"/>
                </a:solidFill>
                <a:latin typeface="tahoma" panose="020B0604030504040204" pitchFamily="34" charset="0"/>
                <a:cs typeface="B Nazanin" panose="00000400000000000000" pitchFamily="2" charset="-78"/>
              </a:rPr>
              <a:t>شاگردان مطالب آموزشی را برای نمره گرفتن و امتحان دادن نمی آموزند . بلکه آنان کاربرد معلومات خود را می دانند و به هنگام مواجهه با مسئله جدید توانایی حل آن را دارند . آنان احساسات منفی و نکات ضعف خود را قبول می کنند و از مسئولیتهای آموزشی و اجتماعی خود آگاهی بیشتری دارند </a:t>
            </a:r>
            <a:r>
              <a:rPr lang="fa-IR" b="1" dirty="0" smtClean="0">
                <a:solidFill>
                  <a:srgbClr val="000000"/>
                </a:solidFill>
                <a:latin typeface="tahoma" panose="020B0604030504040204" pitchFamily="34" charset="0"/>
                <a:cs typeface="B Nazanin" panose="00000400000000000000" pitchFamily="2" charset="-78"/>
              </a:rPr>
              <a:t>.</a:t>
            </a:r>
          </a:p>
          <a:p>
            <a:pPr marL="0" indent="0" algn="r" rtl="1">
              <a:lnSpc>
                <a:spcPct val="150000"/>
              </a:lnSpc>
              <a:buNone/>
            </a:pPr>
            <a:r>
              <a:rPr lang="fa-IR" b="1" dirty="0" smtClean="0">
                <a:solidFill>
                  <a:srgbClr val="000000"/>
                </a:solidFill>
                <a:latin typeface="tahoma" panose="020B0604030504040204" pitchFamily="34" charset="0"/>
                <a:cs typeface="B Nazanin" panose="00000400000000000000" pitchFamily="2" charset="-78"/>
              </a:rPr>
              <a:t>5- </a:t>
            </a:r>
            <a:r>
              <a:rPr lang="fa-IR" b="1" dirty="0">
                <a:solidFill>
                  <a:srgbClr val="000000"/>
                </a:solidFill>
                <a:latin typeface="tahoma" panose="020B0604030504040204" pitchFamily="34" charset="0"/>
                <a:cs typeface="B Nazanin" panose="00000400000000000000" pitchFamily="2" charset="-78"/>
              </a:rPr>
              <a:t>به علت ارتباط فعالیت های آموزشی با زندگی آنان و توجه به اند یشه و تفکر در فرایند یادگیری روح پژوهش و انتقاد گری در آنان پرورش می یابد . فارغ التحصیلان چنین الگویی افرادی خلاق ؛نوآور و پذیرای تغییرات تکنولوژی خواهند بود .</a:t>
            </a:r>
            <a:endParaRPr lang="fa-IR" dirty="0">
              <a:solidFill>
                <a:srgbClr val="000000"/>
              </a:solidFill>
              <a:latin typeface="tahoma" panose="020B0604030504040204" pitchFamily="34" charset="0"/>
              <a:cs typeface="B Nazanin" panose="00000400000000000000" pitchFamily="2" charset="-78"/>
            </a:endParaRPr>
          </a:p>
          <a:p>
            <a:endParaRPr lang="en-US" dirty="0"/>
          </a:p>
        </p:txBody>
      </p:sp>
    </p:spTree>
    <p:extLst>
      <p:ext uri="{BB962C8B-B14F-4D97-AF65-F5344CB8AC3E}">
        <p14:creationId xmlns:p14="http://schemas.microsoft.com/office/powerpoint/2010/main" val="13833839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r" rtl="1">
              <a:spcBef>
                <a:spcPts val="1000"/>
              </a:spcBef>
            </a:pPr>
            <a:r>
              <a:rPr lang="fa-IR" sz="3200" b="1" dirty="0">
                <a:solidFill>
                  <a:srgbClr val="000000"/>
                </a:solidFill>
                <a:latin typeface="tahoma" panose="020B0604030504040204" pitchFamily="34" charset="0"/>
                <a:ea typeface="+mn-ea"/>
                <a:cs typeface="B Titr" panose="00000700000000000000" pitchFamily="2" charset="-78"/>
              </a:rPr>
              <a:t>محدودیتها و انتقادهای الگوی حل مسئله :</a:t>
            </a:r>
            <a:r>
              <a:rPr lang="fa-IR" sz="3200" dirty="0">
                <a:solidFill>
                  <a:srgbClr val="000000"/>
                </a:solidFill>
                <a:latin typeface="tahoma" panose="020B0604030504040204" pitchFamily="34" charset="0"/>
                <a:ea typeface="+mn-ea"/>
                <a:cs typeface="B Titr" panose="00000700000000000000" pitchFamily="2" charset="-78"/>
              </a:rPr>
              <a:t/>
            </a:r>
            <a:br>
              <a:rPr lang="fa-IR" sz="3200" dirty="0">
                <a:solidFill>
                  <a:srgbClr val="000000"/>
                </a:solidFill>
                <a:latin typeface="tahoma" panose="020B0604030504040204" pitchFamily="34" charset="0"/>
                <a:ea typeface="+mn-ea"/>
                <a:cs typeface="B Titr" panose="00000700000000000000" pitchFamily="2" charset="-78"/>
              </a:rPr>
            </a:br>
            <a:r>
              <a:rPr lang="fa-IR" sz="3200" dirty="0">
                <a:solidFill>
                  <a:srgbClr val="000000"/>
                </a:solidFill>
                <a:latin typeface="tahoma" panose="020B0604030504040204" pitchFamily="34" charset="0"/>
                <a:ea typeface="+mn-ea"/>
                <a:cs typeface="B Titr" panose="00000700000000000000" pitchFamily="2" charset="-78"/>
              </a:rPr>
              <a:t> </a:t>
            </a:r>
            <a:endParaRPr lang="en-US" sz="3200" dirty="0">
              <a:cs typeface="B Titr" panose="00000700000000000000" pitchFamily="2" charset="-78"/>
            </a:endParaRPr>
          </a:p>
        </p:txBody>
      </p:sp>
      <p:sp>
        <p:nvSpPr>
          <p:cNvPr id="3" name="Content Placeholder 2"/>
          <p:cNvSpPr>
            <a:spLocks noGrp="1"/>
          </p:cNvSpPr>
          <p:nvPr>
            <p:ph idx="1"/>
          </p:nvPr>
        </p:nvSpPr>
        <p:spPr/>
        <p:txBody>
          <a:bodyPr>
            <a:normAutofit fontScale="92500" lnSpcReduction="10000"/>
          </a:bodyPr>
          <a:lstStyle/>
          <a:p>
            <a:pPr marL="0" indent="0" algn="r" rtl="1">
              <a:lnSpc>
                <a:spcPct val="150000"/>
              </a:lnSpc>
              <a:buNone/>
            </a:pPr>
            <a:r>
              <a:rPr lang="fa-IR" b="1" dirty="0" smtClean="0">
                <a:solidFill>
                  <a:srgbClr val="000000"/>
                </a:solidFill>
                <a:latin typeface="tahoma" panose="020B0604030504040204" pitchFamily="34" charset="0"/>
              </a:rPr>
              <a:t>1-اجرای </a:t>
            </a:r>
            <a:r>
              <a:rPr lang="fa-IR" b="1" dirty="0">
                <a:solidFill>
                  <a:srgbClr val="000000"/>
                </a:solidFill>
                <a:latin typeface="tahoma" panose="020B0604030504040204" pitchFamily="34" charset="0"/>
              </a:rPr>
              <a:t>الگوی حل مسئله بسیار مشکل است زیرا احتیاج به معلمان قوی و باتجربه و پژوهشگر دارد </a:t>
            </a:r>
            <a:r>
              <a:rPr lang="fa-IR" b="1" dirty="0" smtClean="0">
                <a:solidFill>
                  <a:srgbClr val="000000"/>
                </a:solidFill>
                <a:latin typeface="tahoma" panose="020B0604030504040204" pitchFamily="34" charset="0"/>
              </a:rPr>
              <a:t>.</a:t>
            </a:r>
          </a:p>
          <a:p>
            <a:pPr marL="0" indent="0" algn="r" rtl="1">
              <a:lnSpc>
                <a:spcPct val="150000"/>
              </a:lnSpc>
              <a:buNone/>
            </a:pPr>
            <a:r>
              <a:rPr lang="fa-IR" b="1" dirty="0" smtClean="0">
                <a:solidFill>
                  <a:srgbClr val="000000"/>
                </a:solidFill>
                <a:latin typeface="tahoma" panose="020B0604030504040204" pitchFamily="34" charset="0"/>
              </a:rPr>
              <a:t>2- </a:t>
            </a:r>
            <a:r>
              <a:rPr lang="fa-IR" b="1" dirty="0">
                <a:solidFill>
                  <a:srgbClr val="000000"/>
                </a:solidFill>
                <a:latin typeface="tahoma" panose="020B0604030504040204" pitchFamily="34" charset="0"/>
              </a:rPr>
              <a:t>در چنین الگویی فعالیت های آموزشی به فضا و امکانات و تجهیزات فراوان نیاز دارد . فعالیتهای آموزشی به زمان باز نیازمند است .</a:t>
            </a:r>
            <a:endParaRPr lang="fa-IR" dirty="0">
              <a:solidFill>
                <a:srgbClr val="000000"/>
              </a:solidFill>
              <a:latin typeface="tahoma" panose="020B0604030504040204" pitchFamily="34" charset="0"/>
            </a:endParaRPr>
          </a:p>
          <a:p>
            <a:pPr marL="0" indent="0" algn="r">
              <a:lnSpc>
                <a:spcPct val="150000"/>
              </a:lnSpc>
              <a:buNone/>
            </a:pPr>
            <a:r>
              <a:rPr lang="fa-IR" dirty="0">
                <a:solidFill>
                  <a:srgbClr val="000000"/>
                </a:solidFill>
                <a:latin typeface="tahoma" panose="020B0604030504040204" pitchFamily="34" charset="0"/>
              </a:rPr>
              <a:t> </a:t>
            </a:r>
          </a:p>
          <a:p>
            <a:pPr marL="0" indent="0" algn="r" rtl="1">
              <a:lnSpc>
                <a:spcPct val="150000"/>
              </a:lnSpc>
              <a:buNone/>
            </a:pPr>
            <a:r>
              <a:rPr lang="fa-IR" b="1" dirty="0">
                <a:solidFill>
                  <a:srgbClr val="000000"/>
                </a:solidFill>
                <a:latin typeface="tahoma" panose="020B0604030504040204" pitchFamily="34" charset="0"/>
              </a:rPr>
              <a:t>تعداد شاگردان در هر کلاس باید معدود باشد . اگرچه  به طور قطع نمی توان که وجود چند نفر در یک کلاس کافی است. این تعداد بستگی به تلاش معلم ؛امکانات مالی ؛وسایل و تکنیکها و هدف های آموزشی دارد . ولی به طور کلی تعداد شاگردان در حد کلاس نباید از 20 نفر تجاوز کند .</a:t>
            </a:r>
            <a:endParaRPr lang="fa-IR" dirty="0">
              <a:solidFill>
                <a:srgbClr val="000000"/>
              </a:solidFill>
              <a:latin typeface="tahoma" panose="020B0604030504040204" pitchFamily="34" charset="0"/>
            </a:endParaRPr>
          </a:p>
          <a:p>
            <a:pPr marL="0" indent="0" algn="r">
              <a:buNone/>
            </a:pPr>
            <a:endParaRPr lang="en-US" dirty="0"/>
          </a:p>
        </p:txBody>
      </p:sp>
    </p:spTree>
    <p:extLst>
      <p:ext uri="{BB962C8B-B14F-4D97-AF65-F5344CB8AC3E}">
        <p14:creationId xmlns:p14="http://schemas.microsoft.com/office/powerpoint/2010/main" val="35104245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anose="00000700000000000000" pitchFamily="2" charset="-78"/>
              </a:rPr>
              <a:t>نمونه تدریس به روش حل مساله</a:t>
            </a:r>
            <a:endParaRPr lang="en-US" dirty="0">
              <a:cs typeface="B Titr" panose="00000700000000000000" pitchFamily="2" charset="-78"/>
            </a:endParaRPr>
          </a:p>
        </p:txBody>
      </p:sp>
      <p:sp>
        <p:nvSpPr>
          <p:cNvPr id="3" name="Content Placeholder 2"/>
          <p:cNvSpPr>
            <a:spLocks noGrp="1"/>
          </p:cNvSpPr>
          <p:nvPr>
            <p:ph idx="1"/>
          </p:nvPr>
        </p:nvSpPr>
        <p:spPr/>
        <p:txBody>
          <a:bodyPr/>
          <a:lstStyle/>
          <a:p>
            <a:pPr algn="r" rtl="1"/>
            <a:endParaRPr lang="fa-IR" dirty="0" smtClean="0">
              <a:solidFill>
                <a:srgbClr val="000000"/>
              </a:solidFill>
              <a:latin typeface="tahoma" panose="020B0604030504040204" pitchFamily="34" charset="0"/>
            </a:endParaRPr>
          </a:p>
          <a:p>
            <a:pPr algn="r" rtl="1"/>
            <a:endParaRPr lang="fa-IR" dirty="0">
              <a:solidFill>
                <a:srgbClr val="000000"/>
              </a:solidFill>
              <a:latin typeface="tahoma" panose="020B0604030504040204" pitchFamily="34" charset="0"/>
            </a:endParaRPr>
          </a:p>
          <a:p>
            <a:pPr algn="r" rtl="1"/>
            <a:r>
              <a:rPr lang="fa-IR" dirty="0" smtClean="0">
                <a:solidFill>
                  <a:srgbClr val="000000"/>
                </a:solidFill>
                <a:latin typeface="tahoma" panose="020B0604030504040204" pitchFamily="34" charset="0"/>
              </a:rPr>
              <a:t>ماده </a:t>
            </a:r>
            <a:r>
              <a:rPr lang="fa-IR" dirty="0">
                <a:solidFill>
                  <a:srgbClr val="000000"/>
                </a:solidFill>
                <a:latin typeface="tahoma" panose="020B0604030504040204" pitchFamily="34" charset="0"/>
              </a:rPr>
              <a:t>درسی :علوم تجربي     موضوع : نور و رنگ             </a:t>
            </a:r>
          </a:p>
          <a:p>
            <a:pPr algn="r" rtl="1"/>
            <a:r>
              <a:rPr lang="fa-IR" dirty="0">
                <a:solidFill>
                  <a:srgbClr val="000000"/>
                </a:solidFill>
                <a:latin typeface="tahoma" panose="020B0604030504040204" pitchFamily="34" charset="0"/>
              </a:rPr>
              <a:t>راهبرد ایجاد </a:t>
            </a:r>
            <a:r>
              <a:rPr lang="fa-IR" dirty="0" smtClean="0">
                <a:solidFill>
                  <a:srgbClr val="000000"/>
                </a:solidFill>
                <a:latin typeface="tahoma" panose="020B0604030504040204" pitchFamily="34" charset="0"/>
              </a:rPr>
              <a:t>انگیزه</a:t>
            </a:r>
          </a:p>
          <a:p>
            <a:pPr algn="r" rtl="1"/>
            <a:endParaRPr lang="fa-IR" dirty="0">
              <a:solidFill>
                <a:srgbClr val="000000"/>
              </a:solidFill>
              <a:latin typeface="tahoma" panose="020B0604030504040204" pitchFamily="34" charset="0"/>
            </a:endParaRPr>
          </a:p>
          <a:p>
            <a:pPr marL="0" indent="0" algn="r" rtl="1">
              <a:buNone/>
            </a:pPr>
            <a:endParaRPr lang="en-US" dirty="0"/>
          </a:p>
        </p:txBody>
      </p:sp>
    </p:spTree>
    <p:extLst>
      <p:ext uri="{BB962C8B-B14F-4D97-AF65-F5344CB8AC3E}">
        <p14:creationId xmlns:p14="http://schemas.microsoft.com/office/powerpoint/2010/main" val="40996407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anose="00000700000000000000" pitchFamily="2" charset="-78"/>
              </a:rPr>
              <a:t>مراحل اجرای روش</a:t>
            </a:r>
            <a:endParaRPr lang="en-US" dirty="0">
              <a:cs typeface="B Titr"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a:solidFill>
                  <a:srgbClr val="000000"/>
                </a:solidFill>
                <a:latin typeface="tahoma" panose="020B0604030504040204" pitchFamily="34" charset="0"/>
              </a:rPr>
              <a:t>مرحله‌ی نخست : </a:t>
            </a:r>
            <a:r>
              <a:rPr lang="fa-IR" u="sng" dirty="0">
                <a:solidFill>
                  <a:srgbClr val="000000"/>
                </a:solidFill>
                <a:latin typeface="tahoma" panose="020B0604030504040204" pitchFamily="34" charset="0"/>
              </a:rPr>
              <a:t>مشخص کردن مسئله</a:t>
            </a:r>
            <a:endParaRPr lang="fa-IR" dirty="0">
              <a:solidFill>
                <a:srgbClr val="000000"/>
              </a:solidFill>
              <a:latin typeface="tahoma" panose="020B0604030504040204" pitchFamily="34" charset="0"/>
            </a:endParaRPr>
          </a:p>
          <a:p>
            <a:pPr marL="0" indent="0" algn="r" rtl="1">
              <a:buNone/>
            </a:pPr>
            <a:r>
              <a:rPr lang="fa-IR" dirty="0">
                <a:solidFill>
                  <a:srgbClr val="000000"/>
                </a:solidFill>
                <a:latin typeface="tahoma" panose="020B0604030504040204" pitchFamily="34" charset="0"/>
              </a:rPr>
              <a:t>معلم :  ” دوستان گرامی و دانش‌آموزان کوشا ، امروز مسئله‌ای پیش روی ماست که می‌خواهیم با یک روش علمی ، آن را بررسی کنیم ، همان طور که می‌دانید ، یکی از ویژگیهای بارز یک محقق و دانشمند، شناخت مسئله ، بررسی آن و رسیدن به یک واقعیت علمی است . در این درس ، باید بسیاری از موقعیت‌های کار تحقیق را تجربه کنید و بکوشید در مدار علم و تفکر منطقی و حدس و گمان علمی حرکت کنید . بنابراین حوصله ، جدیت و مقاومت ،‌ در این کار نقش مهمی ایفا می‌کند .</a:t>
            </a:r>
          </a:p>
          <a:p>
            <a:pPr algn="r" rtl="1"/>
            <a:r>
              <a:rPr lang="fa-IR" dirty="0">
                <a:solidFill>
                  <a:srgbClr val="000000"/>
                </a:solidFill>
                <a:latin typeface="tahoma" panose="020B0604030504040204" pitchFamily="34" charset="0"/>
              </a:rPr>
              <a:t>مسئله‌ی امروز ما این است :</a:t>
            </a:r>
          </a:p>
          <a:p>
            <a:pPr algn="r" rtl="1"/>
            <a:r>
              <a:rPr lang="fa-IR" dirty="0">
                <a:solidFill>
                  <a:srgbClr val="000000"/>
                </a:solidFill>
                <a:latin typeface="tahoma" panose="020B0604030504040204" pitchFamily="34" charset="0"/>
              </a:rPr>
              <a:t> رنگين كمان چیست ؟ چه عاملي باعث به وجود آمدن رنگين كمان مي شود؟ آيا ما هم مي توانيم رنگين كمان درست كنيم ؟ همه‌ی شما واژه‌های به کار رفته در این مسئله را درک می‌کنید اما اگر در مورد مفاهیم اشکالی دارید ، سؤال کنید . “</a:t>
            </a:r>
          </a:p>
          <a:p>
            <a:pPr algn="r" rtl="1"/>
            <a:endParaRPr lang="en-US" dirty="0"/>
          </a:p>
        </p:txBody>
      </p:sp>
    </p:spTree>
    <p:extLst>
      <p:ext uri="{BB962C8B-B14F-4D97-AF65-F5344CB8AC3E}">
        <p14:creationId xmlns:p14="http://schemas.microsoft.com/office/powerpoint/2010/main" val="4372531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lvl="0" indent="-342900" algn="r" rtl="1">
              <a:spcBef>
                <a:spcPts val="1000"/>
              </a:spcBef>
            </a:pPr>
            <a:r>
              <a:rPr lang="fa-IR" sz="2400" i="1" dirty="0">
                <a:solidFill>
                  <a:srgbClr val="000000"/>
                </a:solidFill>
                <a:latin typeface="tahoma" panose="020B0604030504040204" pitchFamily="34" charset="0"/>
                <a:ea typeface="+mn-ea"/>
                <a:cs typeface="B Titr" panose="00000700000000000000" pitchFamily="2" charset="-78"/>
              </a:rPr>
              <a:t>مرحله دوم : جمع آوری اطلاعات برای ساخت فرضیه</a:t>
            </a:r>
            <a:r>
              <a:rPr lang="fa-IR" sz="1800" dirty="0">
                <a:solidFill>
                  <a:srgbClr val="000000"/>
                </a:solidFill>
                <a:latin typeface="tahoma" panose="020B0604030504040204" pitchFamily="34" charset="0"/>
                <a:ea typeface="+mn-ea"/>
              </a:rPr>
              <a:t/>
            </a:r>
            <a:br>
              <a:rPr lang="fa-IR" sz="1800" dirty="0">
                <a:solidFill>
                  <a:srgbClr val="000000"/>
                </a:solidFill>
                <a:latin typeface="tahoma" panose="020B0604030504040204" pitchFamily="34" charset="0"/>
                <a:ea typeface="+mn-ea"/>
              </a:rPr>
            </a:br>
            <a:endParaRPr lang="en-US" dirty="0"/>
          </a:p>
        </p:txBody>
      </p:sp>
      <p:sp>
        <p:nvSpPr>
          <p:cNvPr id="3" name="Content Placeholder 2"/>
          <p:cNvSpPr>
            <a:spLocks noGrp="1"/>
          </p:cNvSpPr>
          <p:nvPr>
            <p:ph idx="1"/>
          </p:nvPr>
        </p:nvSpPr>
        <p:spPr/>
        <p:txBody>
          <a:bodyPr/>
          <a:lstStyle/>
          <a:p>
            <a:pPr algn="r" rtl="1"/>
            <a:r>
              <a:rPr lang="fa-IR" dirty="0" smtClean="0">
                <a:solidFill>
                  <a:srgbClr val="000000"/>
                </a:solidFill>
                <a:latin typeface="tahoma" panose="020B0604030504040204" pitchFamily="34" charset="0"/>
              </a:rPr>
              <a:t>معلم </a:t>
            </a:r>
            <a:r>
              <a:rPr lang="fa-IR" dirty="0">
                <a:solidFill>
                  <a:srgbClr val="000000"/>
                </a:solidFill>
                <a:latin typeface="tahoma" panose="020B0604030504040204" pitchFamily="34" charset="0"/>
              </a:rPr>
              <a:t>: برای این که بتوانید جواب‌هایی برای سؤالات پیدا کنید . باید از مطالعه‌ی کتاب و گفتگو با دوستان ، به جمع‌آوری اطلاعات بپردازید ، زیرا ارائه‌ی یک فرض ، به پیش دانسته‌هایی نیاز دارد . یادآوری می‌کنم که حدس و گمان و فرض ، بر یک رشته اطلاعات مبتنی است و بدون داشتن ذهنیت قبلی نمی‌توان به این اقدام دست زد . ( معلم براساس توانایی‌های دانش‌آموزان و امکانات موجود ، زمان مناسبی پیش بینی می‌کند . )</a:t>
            </a:r>
          </a:p>
          <a:p>
            <a:endParaRPr lang="en-US" dirty="0"/>
          </a:p>
        </p:txBody>
      </p:sp>
    </p:spTree>
    <p:extLst>
      <p:ext uri="{BB962C8B-B14F-4D97-AF65-F5344CB8AC3E}">
        <p14:creationId xmlns:p14="http://schemas.microsoft.com/office/powerpoint/2010/main" val="2529096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42900" lvl="0" indent="-342900" algn="r" rtl="1">
              <a:spcBef>
                <a:spcPts val="1000"/>
              </a:spcBef>
            </a:pPr>
            <a:r>
              <a:rPr lang="fa-IR" sz="4000" dirty="0">
                <a:solidFill>
                  <a:srgbClr val="000000"/>
                </a:solidFill>
                <a:latin typeface="tahoma" panose="020B0604030504040204" pitchFamily="34" charset="0"/>
                <a:ea typeface="+mn-ea"/>
                <a:cs typeface="B Titr" panose="00000700000000000000" pitchFamily="2" charset="-78"/>
              </a:rPr>
              <a:t>مرحله سوم : فرضیه سازی</a:t>
            </a:r>
            <a:br>
              <a:rPr lang="fa-IR" sz="4000" dirty="0">
                <a:solidFill>
                  <a:srgbClr val="000000"/>
                </a:solidFill>
                <a:latin typeface="tahoma" panose="020B0604030504040204" pitchFamily="34" charset="0"/>
                <a:ea typeface="+mn-ea"/>
                <a:cs typeface="B Titr" panose="00000700000000000000" pitchFamily="2" charset="-78"/>
              </a:rPr>
            </a:br>
            <a:endParaRPr lang="en-US" sz="7200" dirty="0">
              <a:cs typeface="B Titr" panose="00000700000000000000" pitchFamily="2" charset="-78"/>
            </a:endParaRPr>
          </a:p>
        </p:txBody>
      </p:sp>
      <p:sp>
        <p:nvSpPr>
          <p:cNvPr id="3" name="Content Placeholder 2"/>
          <p:cNvSpPr>
            <a:spLocks noGrp="1"/>
          </p:cNvSpPr>
          <p:nvPr>
            <p:ph idx="1"/>
          </p:nvPr>
        </p:nvSpPr>
        <p:spPr/>
        <p:txBody>
          <a:bodyPr>
            <a:normAutofit lnSpcReduction="10000"/>
          </a:bodyPr>
          <a:lstStyle/>
          <a:p>
            <a:pPr algn="r" rtl="1"/>
            <a:r>
              <a:rPr lang="fa-IR" dirty="0" smtClean="0">
                <a:solidFill>
                  <a:srgbClr val="000000"/>
                </a:solidFill>
                <a:latin typeface="tahoma" panose="020B0604030504040204" pitchFamily="34" charset="0"/>
              </a:rPr>
              <a:t>پس </a:t>
            </a:r>
            <a:r>
              <a:rPr lang="fa-IR" dirty="0">
                <a:solidFill>
                  <a:srgbClr val="000000"/>
                </a:solidFill>
                <a:latin typeface="tahoma" panose="020B0604030504040204" pitchFamily="34" charset="0"/>
              </a:rPr>
              <a:t>از بررسی‌های مقدماتی ، هریک از دانش‌آموزان به صورت انفرادی یا گروهی ( ترجیحاً گروهی) فرضیه‌هایی پیشنهاد می‌کنند . طبیعی است که ممکن است اکثر فرضیه‌ها نادرست باشد . اما لذت روش حل مسئله در این است که با تحقیق و بررسی علمی ، به درستی یا نادرستی فرضیه‌ها پی ببریم . بعضی‌ها گمان می‌برند که ثابت کردن درستی فرضیه کار ارزشمندی است و اگر فرضیه‌ای ثابت نشود ، کاری انجام نشده و تحقیق شکست خورده است . در حالی که چنین نیست و فرایند فرضیه سازی و نحوه‌ی بررسی و کنترل آن بسیار مهم است و هر نتیجه‌ای اعم از مثبت یا منفی ، از اعتبار علمی فعالیت نمی‌کاهد .</a:t>
            </a:r>
          </a:p>
          <a:p>
            <a:pPr algn="r" rtl="1"/>
            <a:r>
              <a:rPr lang="fa-IR" dirty="0">
                <a:solidFill>
                  <a:srgbClr val="000000"/>
                </a:solidFill>
                <a:latin typeface="tahoma" panose="020B0604030504040204" pitchFamily="34" charset="0"/>
              </a:rPr>
              <a:t>باید توجه داشت که امکان دارد دانش‌آموزان ، فرضیه‌های زیر را پیشنهاد کنند :</a:t>
            </a:r>
          </a:p>
          <a:p>
            <a:pPr algn="r" rtl="1"/>
            <a:r>
              <a:rPr lang="fa-IR" dirty="0">
                <a:solidFill>
                  <a:srgbClr val="000000"/>
                </a:solidFill>
                <a:latin typeface="tahoma" panose="020B0604030504040204" pitchFamily="34" charset="0"/>
              </a:rPr>
              <a:t>گروه یک : دلیل شكل گيري رنگين كمان نوع آب و هواي موجود مي باشد.</a:t>
            </a:r>
          </a:p>
          <a:p>
            <a:pPr algn="r" rtl="1"/>
            <a:r>
              <a:rPr lang="fa-IR" dirty="0">
                <a:solidFill>
                  <a:srgbClr val="000000"/>
                </a:solidFill>
                <a:latin typeface="tahoma" panose="020B0604030504040204" pitchFamily="34" charset="0"/>
              </a:rPr>
              <a:t>گروه دو : دلیل تشكيل رنگين كمان وجود ذرات ريز آب در هوا است.</a:t>
            </a:r>
          </a:p>
          <a:p>
            <a:pPr algn="r" rtl="1"/>
            <a:r>
              <a:rPr lang="fa-IR" dirty="0">
                <a:solidFill>
                  <a:srgbClr val="000000"/>
                </a:solidFill>
                <a:latin typeface="tahoma" panose="020B0604030504040204" pitchFamily="34" charset="0"/>
              </a:rPr>
              <a:t>گروه سه : نور خورشيد درشكل گيري رنگين كمان تاثير دارد.</a:t>
            </a:r>
          </a:p>
          <a:p>
            <a:endParaRPr lang="en-US" dirty="0"/>
          </a:p>
        </p:txBody>
      </p:sp>
    </p:spTree>
    <p:extLst>
      <p:ext uri="{BB962C8B-B14F-4D97-AF65-F5344CB8AC3E}">
        <p14:creationId xmlns:p14="http://schemas.microsoft.com/office/powerpoint/2010/main" val="2166012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0000"/>
                </a:solidFill>
                <a:cs typeface="B Titr" panose="00000700000000000000" pitchFamily="2" charset="-78"/>
              </a:rPr>
              <a:t>موضوع این جلسه </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p:txBody>
          <a:bodyPr/>
          <a:lstStyle/>
          <a:p>
            <a:pPr algn="r" rtl="1"/>
            <a:endParaRPr lang="fa-IR" dirty="0" smtClean="0"/>
          </a:p>
          <a:p>
            <a:pPr algn="r" rtl="1"/>
            <a:endParaRPr lang="fa-IR" dirty="0"/>
          </a:p>
          <a:p>
            <a:pPr marL="0" indent="0" algn="r" rtl="1">
              <a:buNone/>
            </a:pPr>
            <a:r>
              <a:rPr lang="fa-IR" sz="5400" dirty="0" smtClean="0">
                <a:cs typeface="B Titr" panose="00000700000000000000" pitchFamily="2" charset="-78"/>
              </a:rPr>
              <a:t>آموزش به روش حل مساله </a:t>
            </a:r>
          </a:p>
          <a:p>
            <a:pPr marL="0" indent="0" algn="r" rtl="1">
              <a:buNone/>
            </a:pPr>
            <a:endParaRPr lang="en-US" dirty="0"/>
          </a:p>
        </p:txBody>
      </p:sp>
    </p:spTree>
    <p:extLst>
      <p:ext uri="{BB962C8B-B14F-4D97-AF65-F5344CB8AC3E}">
        <p14:creationId xmlns:p14="http://schemas.microsoft.com/office/powerpoint/2010/main" val="24059770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lvl="0" indent="-342900" algn="r" rtl="1">
              <a:spcBef>
                <a:spcPts val="1000"/>
              </a:spcBef>
            </a:pPr>
            <a:r>
              <a:rPr lang="fa-IR" sz="4000" i="1" dirty="0" smtClean="0">
                <a:solidFill>
                  <a:srgbClr val="000000"/>
                </a:solidFill>
                <a:latin typeface="tahoma" panose="020B0604030504040204" pitchFamily="34" charset="0"/>
                <a:ea typeface="+mn-ea"/>
                <a:cs typeface="B Titr" panose="00000700000000000000" pitchFamily="2" charset="-78"/>
              </a:rPr>
              <a:t>مرحله </a:t>
            </a:r>
            <a:r>
              <a:rPr lang="fa-IR" sz="4000" i="1" dirty="0">
                <a:solidFill>
                  <a:srgbClr val="000000"/>
                </a:solidFill>
                <a:latin typeface="tahoma" panose="020B0604030504040204" pitchFamily="34" charset="0"/>
                <a:ea typeface="+mn-ea"/>
                <a:cs typeface="B Titr" panose="00000700000000000000" pitchFamily="2" charset="-78"/>
              </a:rPr>
              <a:t>چهارم : آزمایش فرضیه‌ها</a:t>
            </a:r>
            <a:r>
              <a:rPr lang="fa-IR" sz="1800" dirty="0">
                <a:solidFill>
                  <a:srgbClr val="000000"/>
                </a:solidFill>
                <a:latin typeface="tahoma" panose="020B0604030504040204" pitchFamily="34" charset="0"/>
                <a:ea typeface="+mn-ea"/>
              </a:rPr>
              <a:t/>
            </a:r>
            <a:br>
              <a:rPr lang="fa-IR" sz="1800" dirty="0">
                <a:solidFill>
                  <a:srgbClr val="000000"/>
                </a:solidFill>
                <a:latin typeface="tahoma" panose="020B0604030504040204" pitchFamily="34" charset="0"/>
                <a:ea typeface="+mn-ea"/>
              </a:rPr>
            </a:br>
            <a:endParaRPr lang="en-US" dirty="0"/>
          </a:p>
        </p:txBody>
      </p:sp>
      <p:sp>
        <p:nvSpPr>
          <p:cNvPr id="3" name="Content Placeholder 2"/>
          <p:cNvSpPr>
            <a:spLocks noGrp="1"/>
          </p:cNvSpPr>
          <p:nvPr>
            <p:ph idx="1"/>
          </p:nvPr>
        </p:nvSpPr>
        <p:spPr/>
        <p:txBody>
          <a:bodyPr/>
          <a:lstStyle/>
          <a:p>
            <a:pPr algn="r" rtl="1"/>
            <a:r>
              <a:rPr lang="fa-IR" dirty="0" smtClean="0">
                <a:solidFill>
                  <a:srgbClr val="000000"/>
                </a:solidFill>
                <a:latin typeface="tahoma" panose="020B0604030504040204" pitchFamily="34" charset="0"/>
              </a:rPr>
              <a:t>در </a:t>
            </a:r>
            <a:r>
              <a:rPr lang="fa-IR" dirty="0">
                <a:solidFill>
                  <a:srgbClr val="000000"/>
                </a:solidFill>
                <a:latin typeface="tahoma" panose="020B0604030504040204" pitchFamily="34" charset="0"/>
              </a:rPr>
              <a:t>این مرحله ، معلم از دانش‌آموزانی که فرضیه‌ای پیشنهاد کرده‌اند ، می‌خواهد که با استفاده از وسایل یا دلایل نظری ، از فرضیه‌ی خود دفاع کنند . امکان دارد برای این مرحله وقت زیادی صرف شود که معلم باید این وقت را با توجه به توانایی شاگردان مشخص کند .</a:t>
            </a:r>
          </a:p>
          <a:p>
            <a:pPr algn="r" rtl="1"/>
            <a:r>
              <a:rPr lang="fa-IR" dirty="0">
                <a:solidFill>
                  <a:srgbClr val="000000"/>
                </a:solidFill>
                <a:latin typeface="tahoma" panose="020B0604030504040204" pitchFamily="34" charset="0"/>
              </a:rPr>
              <a:t>در این جا ، منظور از بررسی فرضیه این است که دانش‌آموزان ، متغیرهای اعلام شده در فرضیه‌ها را در محیط‌های گوناگون آزمایش کنند . </a:t>
            </a:r>
          </a:p>
          <a:p>
            <a:endParaRPr lang="en-US" dirty="0"/>
          </a:p>
        </p:txBody>
      </p:sp>
    </p:spTree>
    <p:extLst>
      <p:ext uri="{BB962C8B-B14F-4D97-AF65-F5344CB8AC3E}">
        <p14:creationId xmlns:p14="http://schemas.microsoft.com/office/powerpoint/2010/main" val="10714959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42900" lvl="0" indent="-342900" algn="r" rtl="1">
              <a:spcBef>
                <a:spcPts val="1000"/>
              </a:spcBef>
            </a:pPr>
            <a:r>
              <a:rPr lang="fa-IR" sz="4400" i="1" dirty="0">
                <a:solidFill>
                  <a:srgbClr val="000000"/>
                </a:solidFill>
                <a:latin typeface="tahoma" panose="020B0604030504040204" pitchFamily="34" charset="0"/>
                <a:ea typeface="+mn-ea"/>
                <a:cs typeface="B Titr" panose="00000700000000000000" pitchFamily="2" charset="-78"/>
              </a:rPr>
              <a:t>مرحله پنجم : نتیجه گیری ،‌ تعمیم و کاربرد</a:t>
            </a:r>
            <a:r>
              <a:rPr lang="fa-IR" sz="4400" dirty="0">
                <a:solidFill>
                  <a:srgbClr val="000000"/>
                </a:solidFill>
                <a:latin typeface="tahoma" panose="020B0604030504040204" pitchFamily="34" charset="0"/>
                <a:ea typeface="+mn-ea"/>
                <a:cs typeface="B Titr" panose="00000700000000000000" pitchFamily="2" charset="-78"/>
              </a:rPr>
              <a:t/>
            </a:r>
            <a:br>
              <a:rPr lang="fa-IR" sz="4400" dirty="0">
                <a:solidFill>
                  <a:srgbClr val="000000"/>
                </a:solidFill>
                <a:latin typeface="tahoma" panose="020B0604030504040204" pitchFamily="34" charset="0"/>
                <a:ea typeface="+mn-ea"/>
                <a:cs typeface="B Titr" panose="00000700000000000000" pitchFamily="2" charset="-78"/>
              </a:rPr>
            </a:br>
            <a:endParaRPr lang="en-US" sz="8000" dirty="0">
              <a:cs typeface="B Titr" panose="00000700000000000000" pitchFamily="2" charset="-78"/>
            </a:endParaRPr>
          </a:p>
        </p:txBody>
      </p:sp>
      <p:sp>
        <p:nvSpPr>
          <p:cNvPr id="3" name="Content Placeholder 2"/>
          <p:cNvSpPr>
            <a:spLocks noGrp="1"/>
          </p:cNvSpPr>
          <p:nvPr>
            <p:ph idx="1"/>
          </p:nvPr>
        </p:nvSpPr>
        <p:spPr/>
        <p:txBody>
          <a:bodyPr>
            <a:normAutofit lnSpcReduction="10000"/>
          </a:bodyPr>
          <a:lstStyle/>
          <a:p>
            <a:pPr algn="r" rtl="1"/>
            <a:r>
              <a:rPr lang="fa-IR" dirty="0" smtClean="0">
                <a:solidFill>
                  <a:srgbClr val="000000"/>
                </a:solidFill>
                <a:latin typeface="tahoma" panose="020B0604030504040204" pitchFamily="34" charset="0"/>
              </a:rPr>
              <a:t>معلم </a:t>
            </a:r>
            <a:r>
              <a:rPr lang="fa-IR" dirty="0">
                <a:solidFill>
                  <a:srgbClr val="000000"/>
                </a:solidFill>
                <a:latin typeface="tahoma" panose="020B0604030504040204" pitchFamily="34" charset="0"/>
              </a:rPr>
              <a:t>:  ” از تلاش شما متشکرم . همه‌ی گروه‌ها با جدیت زیادی کار کردید . من ، بدون این که به نتایج فکر کنم ، تلاش را مثبت ارزیابی می‌کنم که به اهداف زیادی رسیده‌ایم . حالا زمان آن است که گروه‌ها ، به ترتیب ، مراحل انجام دادن کار و فرضیه‌ی خود را بیان کنند و نتایجی را که به دست آورده‌اند ‌، مطرح سازند . بقیه دانش‌آموزان هم باید خوب گوش کنند و نظر خود را بیان دارند . “</a:t>
            </a:r>
          </a:p>
          <a:p>
            <a:pPr algn="r" rtl="1"/>
            <a:r>
              <a:rPr lang="fa-IR" dirty="0">
                <a:solidFill>
                  <a:srgbClr val="000000"/>
                </a:solidFill>
                <a:latin typeface="tahoma" panose="020B0604030504040204" pitchFamily="34" charset="0"/>
              </a:rPr>
              <a:t>همه‌ی گروه‌ها گزارش خود را ارائه می‌دهند و در جریان این مرحله ، فرضیه‌های آنان بررسی و آزمایش می‌شود . در پایان فرضیه های ثابت شده به مثابه یک اصل پذیرفته می‌شود و تأیید می‌گردد.</a:t>
            </a:r>
          </a:p>
          <a:p>
            <a:pPr algn="r" rtl="1"/>
            <a:r>
              <a:rPr lang="fa-IR" dirty="0">
                <a:solidFill>
                  <a:srgbClr val="000000"/>
                </a:solidFill>
                <a:latin typeface="tahoma" panose="020B0604030504040204" pitchFamily="34" charset="0"/>
              </a:rPr>
              <a:t>در این مرحله ، منظور از تعمیم و کاربرد آن است که با انجام دادن آزمایش‌های</a:t>
            </a:r>
            <a:br>
              <a:rPr lang="fa-IR" dirty="0">
                <a:solidFill>
                  <a:srgbClr val="000000"/>
                </a:solidFill>
                <a:latin typeface="tahoma" panose="020B0604030504040204" pitchFamily="34" charset="0"/>
              </a:rPr>
            </a:br>
            <a:r>
              <a:rPr lang="fa-IR" dirty="0">
                <a:solidFill>
                  <a:srgbClr val="000000"/>
                </a:solidFill>
                <a:latin typeface="tahoma" panose="020B0604030504040204" pitchFamily="34" charset="0"/>
              </a:rPr>
              <a:t> مشابه ، به درستی فرضیه پی ببریم و بتوانیم آن را به همه‌ی موقعیت‌های مشابه تعمیم دهیم . در پایان درس ، معلم باید ذهن دانش‌آموزان را به اجرای مراحل تحقیق به روش حل مسئله ، در امور زندگی جلب کند و از آنان بخواهد برای رسیدن به اهداف خود ، اطلاعات صحیحی جمع‌آوری کنند و به بررسی و تجزیه و تحلیل آن‌ها بپردازند .</a:t>
            </a:r>
          </a:p>
          <a:p>
            <a:endParaRPr lang="en-US" dirty="0"/>
          </a:p>
        </p:txBody>
      </p:sp>
    </p:spTree>
    <p:extLst>
      <p:ext uri="{BB962C8B-B14F-4D97-AF65-F5344CB8AC3E}">
        <p14:creationId xmlns:p14="http://schemas.microsoft.com/office/powerpoint/2010/main" val="28534883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lvl="0" indent="-342900" algn="r" rtl="1">
              <a:spcBef>
                <a:spcPts val="1000"/>
              </a:spcBef>
            </a:pPr>
            <a:r>
              <a:rPr lang="fa-IR" sz="4800" i="1" dirty="0">
                <a:solidFill>
                  <a:srgbClr val="000000"/>
                </a:solidFill>
                <a:latin typeface="tahoma" panose="020B0604030504040204" pitchFamily="34" charset="0"/>
                <a:ea typeface="+mn-ea"/>
                <a:cs typeface="B Titr" panose="00000700000000000000" pitchFamily="2" charset="-78"/>
              </a:rPr>
              <a:t>ارزشیابی پایانی</a:t>
            </a:r>
            <a:r>
              <a:rPr lang="fa-IR" sz="1800" dirty="0">
                <a:solidFill>
                  <a:srgbClr val="000000"/>
                </a:solidFill>
                <a:latin typeface="tahoma" panose="020B0604030504040204" pitchFamily="34" charset="0"/>
                <a:ea typeface="+mn-ea"/>
              </a:rPr>
              <a:t/>
            </a:r>
            <a:br>
              <a:rPr lang="fa-IR" sz="1800" dirty="0">
                <a:solidFill>
                  <a:srgbClr val="000000"/>
                </a:solidFill>
                <a:latin typeface="tahoma" panose="020B0604030504040204" pitchFamily="34" charset="0"/>
                <a:ea typeface="+mn-ea"/>
              </a:rPr>
            </a:br>
            <a:endParaRPr lang="en-US" dirty="0"/>
          </a:p>
        </p:txBody>
      </p:sp>
      <p:sp>
        <p:nvSpPr>
          <p:cNvPr id="3" name="Content Placeholder 2"/>
          <p:cNvSpPr>
            <a:spLocks noGrp="1"/>
          </p:cNvSpPr>
          <p:nvPr>
            <p:ph idx="1"/>
          </p:nvPr>
        </p:nvSpPr>
        <p:spPr/>
        <p:txBody>
          <a:bodyPr/>
          <a:lstStyle/>
          <a:p>
            <a:pPr marL="0" indent="0" algn="r" rtl="1">
              <a:buNone/>
            </a:pPr>
            <a:r>
              <a:rPr lang="fa-IR" dirty="0" smtClean="0">
                <a:solidFill>
                  <a:srgbClr val="000000"/>
                </a:solidFill>
                <a:latin typeface="tahoma" panose="020B0604030504040204" pitchFamily="34" charset="0"/>
              </a:rPr>
              <a:t>1</a:t>
            </a:r>
            <a:r>
              <a:rPr lang="fa-IR" dirty="0">
                <a:solidFill>
                  <a:srgbClr val="000000"/>
                </a:solidFill>
                <a:latin typeface="tahoma" panose="020B0604030504040204" pitchFamily="34" charset="0"/>
              </a:rPr>
              <a:t>.        مراحل انجام دادن یک آزمایش و تحقیق را بیان کنید ؟</a:t>
            </a:r>
          </a:p>
          <a:p>
            <a:pPr marL="0" indent="0" algn="r" rtl="1">
              <a:buNone/>
            </a:pPr>
            <a:r>
              <a:rPr lang="fa-IR" dirty="0">
                <a:solidFill>
                  <a:srgbClr val="000000"/>
                </a:solidFill>
                <a:latin typeface="tahoma" panose="020B0604030504040204" pitchFamily="34" charset="0"/>
              </a:rPr>
              <a:t>2.       دلایل شكل گيري رنگين كمان را نام ببرید .</a:t>
            </a:r>
          </a:p>
          <a:p>
            <a:pPr marL="0" indent="0" algn="r" rtl="1">
              <a:buNone/>
            </a:pPr>
            <a:endParaRPr lang="fa-IR" dirty="0">
              <a:solidFill>
                <a:srgbClr val="000000"/>
              </a:solidFill>
              <a:latin typeface="tahoma" panose="020B0604030504040204" pitchFamily="34" charset="0"/>
            </a:endParaRPr>
          </a:p>
          <a:p>
            <a:endParaRPr lang="en-US" dirty="0"/>
          </a:p>
        </p:txBody>
      </p:sp>
    </p:spTree>
    <p:extLst>
      <p:ext uri="{BB962C8B-B14F-4D97-AF65-F5344CB8AC3E}">
        <p14:creationId xmlns:p14="http://schemas.microsoft.com/office/powerpoint/2010/main" val="30363743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lvl="0" indent="-342900" algn="r" rtl="1">
              <a:spcBef>
                <a:spcPts val="1000"/>
              </a:spcBef>
            </a:pPr>
            <a:r>
              <a:rPr lang="fa-IR" sz="5300" i="1" dirty="0">
                <a:solidFill>
                  <a:srgbClr val="000000"/>
                </a:solidFill>
                <a:latin typeface="tahoma" panose="020B0604030504040204" pitchFamily="34" charset="0"/>
                <a:ea typeface="+mn-ea"/>
                <a:cs typeface="B Titr" panose="00000700000000000000" pitchFamily="2" charset="-78"/>
              </a:rPr>
              <a:t>ارائه تکلیف</a:t>
            </a:r>
            <a:r>
              <a:rPr lang="fa-IR" sz="1800" dirty="0">
                <a:solidFill>
                  <a:srgbClr val="000000"/>
                </a:solidFill>
                <a:latin typeface="tahoma" panose="020B0604030504040204" pitchFamily="34" charset="0"/>
                <a:ea typeface="+mn-ea"/>
              </a:rPr>
              <a:t/>
            </a:r>
            <a:br>
              <a:rPr lang="fa-IR" sz="1800" dirty="0">
                <a:solidFill>
                  <a:srgbClr val="000000"/>
                </a:solidFill>
                <a:latin typeface="tahoma" panose="020B0604030504040204" pitchFamily="34" charset="0"/>
                <a:ea typeface="+mn-ea"/>
              </a:rPr>
            </a:br>
            <a:endParaRPr lang="en-US" dirty="0"/>
          </a:p>
        </p:txBody>
      </p:sp>
      <p:sp>
        <p:nvSpPr>
          <p:cNvPr id="3" name="Content Placeholder 2"/>
          <p:cNvSpPr>
            <a:spLocks noGrp="1"/>
          </p:cNvSpPr>
          <p:nvPr>
            <p:ph idx="1"/>
          </p:nvPr>
        </p:nvSpPr>
        <p:spPr/>
        <p:txBody>
          <a:bodyPr/>
          <a:lstStyle/>
          <a:p>
            <a:pPr marL="0" indent="0" algn="r" rtl="1">
              <a:buNone/>
            </a:pPr>
            <a:r>
              <a:rPr lang="fa-IR" dirty="0" smtClean="0">
                <a:solidFill>
                  <a:srgbClr val="000000"/>
                </a:solidFill>
                <a:latin typeface="tahoma" panose="020B0604030504040204" pitchFamily="34" charset="0"/>
              </a:rPr>
              <a:t>الف</a:t>
            </a:r>
            <a:r>
              <a:rPr lang="fa-IR" dirty="0">
                <a:solidFill>
                  <a:srgbClr val="000000"/>
                </a:solidFill>
                <a:latin typeface="tahoma" panose="020B0604030504040204" pitchFamily="34" charset="0"/>
              </a:rPr>
              <a:t>) تکلیف تمرینی</a:t>
            </a:r>
          </a:p>
          <a:p>
            <a:pPr marL="0" indent="0" algn="r" rtl="1">
              <a:buNone/>
            </a:pPr>
            <a:r>
              <a:rPr lang="fa-IR" dirty="0">
                <a:solidFill>
                  <a:srgbClr val="000000"/>
                </a:solidFill>
                <a:latin typeface="tahoma" panose="020B0604030504040204" pitchFamily="34" charset="0"/>
              </a:rPr>
              <a:t>1. </a:t>
            </a:r>
            <a:r>
              <a:rPr lang="fa-IR" dirty="0" smtClean="0">
                <a:solidFill>
                  <a:srgbClr val="000000"/>
                </a:solidFill>
                <a:latin typeface="tahoma" panose="020B0604030504040204" pitchFamily="34" charset="0"/>
              </a:rPr>
              <a:t>با </a:t>
            </a:r>
            <a:r>
              <a:rPr lang="fa-IR" dirty="0">
                <a:solidFill>
                  <a:srgbClr val="000000"/>
                </a:solidFill>
                <a:latin typeface="tahoma" panose="020B0604030504040204" pitchFamily="34" charset="0"/>
              </a:rPr>
              <a:t>چه آزمایش‌هایی می‌توان رنگين كمان را به وجود آورد؟    </a:t>
            </a:r>
          </a:p>
          <a:p>
            <a:pPr marL="0" indent="0" algn="r" rtl="1">
              <a:buNone/>
            </a:pPr>
            <a:r>
              <a:rPr lang="fa-IR" dirty="0">
                <a:solidFill>
                  <a:srgbClr val="000000"/>
                </a:solidFill>
                <a:latin typeface="tahoma" panose="020B0604030504040204" pitchFamily="34" charset="0"/>
              </a:rPr>
              <a:t>2. </a:t>
            </a:r>
            <a:r>
              <a:rPr lang="fa-IR" dirty="0" smtClean="0">
                <a:solidFill>
                  <a:srgbClr val="000000"/>
                </a:solidFill>
                <a:latin typeface="tahoma" panose="020B0604030504040204" pitchFamily="34" charset="0"/>
              </a:rPr>
              <a:t>نور </a:t>
            </a:r>
            <a:r>
              <a:rPr lang="fa-IR" dirty="0">
                <a:solidFill>
                  <a:srgbClr val="000000"/>
                </a:solidFill>
                <a:latin typeface="tahoma" panose="020B0604030504040204" pitchFamily="34" charset="0"/>
              </a:rPr>
              <a:t>خورشيد از چه رنگ هايي درست شده است؟</a:t>
            </a:r>
          </a:p>
          <a:p>
            <a:pPr marL="0" indent="0" algn="r" rtl="1">
              <a:buNone/>
            </a:pPr>
            <a:r>
              <a:rPr lang="fa-IR" dirty="0">
                <a:solidFill>
                  <a:srgbClr val="000000"/>
                </a:solidFill>
                <a:latin typeface="tahoma" panose="020B0604030504040204" pitchFamily="34" charset="0"/>
              </a:rPr>
              <a:t>ب) تکلیف بسطی و خلاقیتی</a:t>
            </a:r>
          </a:p>
          <a:p>
            <a:pPr marL="0" indent="0" algn="r" rtl="1">
              <a:buNone/>
            </a:pPr>
            <a:r>
              <a:rPr lang="fa-IR" dirty="0">
                <a:solidFill>
                  <a:srgbClr val="000000"/>
                </a:solidFill>
                <a:latin typeface="tahoma" panose="020B0604030504040204" pitchFamily="34" charset="0"/>
              </a:rPr>
              <a:t>۱٫ بارش باران  چه پدیده‌هایی را به وجود می‌آورد ؟</a:t>
            </a:r>
          </a:p>
          <a:p>
            <a:pPr marL="0" indent="0" algn="r" rtl="1">
              <a:buNone/>
            </a:pPr>
            <a:r>
              <a:rPr lang="fa-IR" dirty="0">
                <a:solidFill>
                  <a:srgbClr val="000000"/>
                </a:solidFill>
                <a:latin typeface="tahoma" panose="020B0604030504040204" pitchFamily="34" charset="0"/>
              </a:rPr>
              <a:t>۲٫ اگر نور نبود ، چه می شد ؟</a:t>
            </a:r>
          </a:p>
          <a:p>
            <a:endParaRPr lang="en-US" dirty="0"/>
          </a:p>
        </p:txBody>
      </p:sp>
    </p:spTree>
    <p:extLst>
      <p:ext uri="{BB962C8B-B14F-4D97-AF65-F5344CB8AC3E}">
        <p14:creationId xmlns:p14="http://schemas.microsoft.com/office/powerpoint/2010/main" val="3485960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9098332" cy="1074061"/>
          </a:xfrm>
        </p:spPr>
        <p:txBody>
          <a:bodyPr>
            <a:normAutofit/>
          </a:bodyPr>
          <a:lstStyle/>
          <a:p>
            <a:r>
              <a:rPr lang="en-US" sz="1600" b="1" dirty="0" smtClean="0">
                <a:solidFill>
                  <a:srgbClr val="1976D2"/>
                </a:solidFill>
                <a:latin typeface="tahoma" panose="020B0604030504040204" pitchFamily="34" charset="0"/>
                <a:cs typeface="+mn-cs"/>
                <a:hlinkClick r:id="rId2"/>
              </a:rPr>
              <a:t/>
            </a:r>
            <a:br>
              <a:rPr lang="en-US" sz="1600" b="1" dirty="0" smtClean="0">
                <a:solidFill>
                  <a:srgbClr val="1976D2"/>
                </a:solidFill>
                <a:latin typeface="tahoma" panose="020B0604030504040204" pitchFamily="34" charset="0"/>
                <a:cs typeface="+mn-cs"/>
                <a:hlinkClick r:id="rId2"/>
              </a:rPr>
            </a:br>
            <a:r>
              <a:rPr lang="en-US" sz="3100" b="1" dirty="0" err="1" smtClean="0">
                <a:solidFill>
                  <a:srgbClr val="00B0F0"/>
                </a:solidFill>
                <a:latin typeface="Arial Narrow" panose="020B0606020202030204" pitchFamily="34" charset="0"/>
                <a:hlinkClick r:id="rId2"/>
              </a:rPr>
              <a:t>PROBLEM.BASED.learning</a:t>
            </a:r>
            <a:endParaRPr lang="en-US" dirty="0">
              <a:solidFill>
                <a:srgbClr val="00B0F0"/>
              </a:solidFill>
              <a:latin typeface="Arial Narrow" panose="020B0606020202030204" pitchFamily="34" charset="0"/>
            </a:endParaRPr>
          </a:p>
        </p:txBody>
      </p:sp>
      <p:sp>
        <p:nvSpPr>
          <p:cNvPr id="3" name="Content Placeholder 2"/>
          <p:cNvSpPr>
            <a:spLocks noGrp="1"/>
          </p:cNvSpPr>
          <p:nvPr>
            <p:ph idx="1"/>
          </p:nvPr>
        </p:nvSpPr>
        <p:spPr/>
        <p:txBody>
          <a:bodyPr/>
          <a:lstStyle/>
          <a:p>
            <a:pPr marL="0" algn="r" rtl="1">
              <a:lnSpc>
                <a:spcPct val="200000"/>
              </a:lnSpc>
              <a:spcBef>
                <a:spcPts val="0"/>
              </a:spcBef>
            </a:pPr>
            <a:r>
              <a:rPr lang="fa-IR" dirty="0" smtClean="0">
                <a:solidFill>
                  <a:srgbClr val="000000"/>
                </a:solidFill>
                <a:latin typeface="Times New Roman" panose="02020603050405020304" pitchFamily="18" charset="0"/>
                <a:ea typeface="Times New Roman" panose="02020603050405020304" pitchFamily="18" charset="0"/>
              </a:rPr>
              <a:t>ت</a:t>
            </a:r>
            <a:r>
              <a:rPr lang="fa-IR" dirty="0" smtClean="0">
                <a:solidFill>
                  <a:schemeClr val="tx1"/>
                </a:solidFill>
                <a:latin typeface="Times New Roman" panose="02020603050405020304" pitchFamily="18" charset="0"/>
                <a:ea typeface="Times New Roman" panose="02020603050405020304" pitchFamily="18" charset="0"/>
              </a:rPr>
              <a:t>دريس </a:t>
            </a:r>
            <a:r>
              <a:rPr lang="fa-IR" dirty="0">
                <a:solidFill>
                  <a:schemeClr val="tx1"/>
                </a:solidFill>
                <a:latin typeface="Times New Roman" panose="02020603050405020304" pitchFamily="18" charset="0"/>
                <a:ea typeface="Times New Roman" panose="02020603050405020304" pitchFamily="18" charset="0"/>
              </a:rPr>
              <a:t>بر اساس روش حل مسله يكي از روشهاي تدريس است كه جان ديويي در تنظيم وارايه اين روش تدريس نقش برجسته اي داشته است.</a:t>
            </a:r>
            <a:endParaRPr lang="en-US" dirty="0">
              <a:solidFill>
                <a:schemeClr val="tx1"/>
              </a:solidFill>
              <a:latin typeface="Times New Roman" panose="02020603050405020304" pitchFamily="18" charset="0"/>
              <a:ea typeface="Times New Roman" panose="02020603050405020304" pitchFamily="18" charset="0"/>
            </a:endParaRPr>
          </a:p>
          <a:p>
            <a:pPr marL="0" algn="r" rtl="1">
              <a:lnSpc>
                <a:spcPct val="200000"/>
              </a:lnSpc>
              <a:spcBef>
                <a:spcPts val="0"/>
              </a:spcBef>
            </a:pPr>
            <a:r>
              <a:rPr lang="fa-IR" dirty="0">
                <a:solidFill>
                  <a:schemeClr val="tx1"/>
                </a:solidFill>
                <a:latin typeface="Times New Roman" panose="02020603050405020304" pitchFamily="18" charset="0"/>
                <a:ea typeface="Times New Roman" panose="02020603050405020304" pitchFamily="18" charset="0"/>
              </a:rPr>
              <a:t>الگوي </a:t>
            </a:r>
            <a:r>
              <a:rPr lang="en-US" dirty="0">
                <a:solidFill>
                  <a:schemeClr val="tx1"/>
                </a:solidFill>
                <a:latin typeface="Times New Roman" panose="02020603050405020304" pitchFamily="18" charset="0"/>
                <a:ea typeface="Times New Roman" panose="02020603050405020304" pitchFamily="18" charset="0"/>
              </a:rPr>
              <a:t>PBL</a:t>
            </a:r>
            <a:r>
              <a:rPr lang="fa-IR" dirty="0">
                <a:solidFill>
                  <a:schemeClr val="tx1"/>
                </a:solidFill>
                <a:latin typeface="Times New Roman" panose="02020603050405020304" pitchFamily="18" charset="0"/>
                <a:ea typeface="Times New Roman" panose="02020603050405020304" pitchFamily="18" charset="0"/>
              </a:rPr>
              <a:t>راسر آغازتغيير روش هاي </a:t>
            </a:r>
            <a:r>
              <a:rPr lang="fa-IR" dirty="0" smtClean="0">
                <a:solidFill>
                  <a:schemeClr val="tx1"/>
                </a:solidFill>
                <a:latin typeface="Times New Roman" panose="02020603050405020304" pitchFamily="18" charset="0"/>
                <a:ea typeface="Times New Roman" panose="02020603050405020304" pitchFamily="18" charset="0"/>
              </a:rPr>
              <a:t>معلم </a:t>
            </a:r>
            <a:r>
              <a:rPr lang="fa-IR" dirty="0">
                <a:solidFill>
                  <a:schemeClr val="tx1"/>
                </a:solidFill>
                <a:latin typeface="Times New Roman" panose="02020603050405020304" pitchFamily="18" charset="0"/>
                <a:ea typeface="Times New Roman" panose="02020603050405020304" pitchFamily="18" charset="0"/>
              </a:rPr>
              <a:t>محور به </a:t>
            </a:r>
            <a:r>
              <a:rPr lang="fa-IR" dirty="0" smtClean="0">
                <a:solidFill>
                  <a:schemeClr val="tx1"/>
                </a:solidFill>
                <a:latin typeface="Times New Roman" panose="02020603050405020304" pitchFamily="18" charset="0"/>
                <a:ea typeface="Times New Roman" panose="02020603050405020304" pitchFamily="18" charset="0"/>
              </a:rPr>
              <a:t>دانش آموز محور </a:t>
            </a:r>
            <a:r>
              <a:rPr lang="fa-IR" dirty="0">
                <a:solidFill>
                  <a:schemeClr val="tx1"/>
                </a:solidFill>
                <a:latin typeface="Times New Roman" panose="02020603050405020304" pitchFamily="18" charset="0"/>
                <a:ea typeface="Times New Roman" panose="02020603050405020304" pitchFamily="18" charset="0"/>
              </a:rPr>
              <a:t>دانسته اند.زيرادر حين اجرا روش</a:t>
            </a:r>
            <a:r>
              <a:rPr lang="en-US" dirty="0">
                <a:solidFill>
                  <a:schemeClr val="tx1"/>
                </a:solidFill>
                <a:latin typeface="Times New Roman" panose="02020603050405020304" pitchFamily="18" charset="0"/>
                <a:ea typeface="Times New Roman" panose="02020603050405020304" pitchFamily="18" charset="0"/>
              </a:rPr>
              <a:t> PBL</a:t>
            </a:r>
            <a:r>
              <a:rPr lang="fa-IR" dirty="0" smtClean="0">
                <a:solidFill>
                  <a:schemeClr val="tx1"/>
                </a:solidFill>
                <a:latin typeface="Times New Roman" panose="02020603050405020304" pitchFamily="18" charset="0"/>
                <a:ea typeface="Times New Roman" panose="02020603050405020304" pitchFamily="18" charset="0"/>
              </a:rPr>
              <a:t>:معلم </a:t>
            </a:r>
            <a:r>
              <a:rPr lang="fa-IR" dirty="0">
                <a:solidFill>
                  <a:schemeClr val="tx1"/>
                </a:solidFill>
                <a:latin typeface="Times New Roman" panose="02020603050405020304" pitchFamily="18" charset="0"/>
                <a:ea typeface="Times New Roman" panose="02020603050405020304" pitchFamily="18" charset="0"/>
              </a:rPr>
              <a:t>نقش تسهيل كننده فرآيند يادگيري وجهت دهنده فعاليت هاي آموزشي به سمت اهداف تعيين شده را ايفا مي كند.</a:t>
            </a:r>
            <a:endParaRPr lang="en-US" dirty="0">
              <a:solidFill>
                <a:schemeClr val="tx1"/>
              </a:solidFill>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639479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الگوی حل مساله</a:t>
            </a:r>
            <a:endParaRPr lang="en-US" dirty="0"/>
          </a:p>
        </p:txBody>
      </p:sp>
      <p:sp>
        <p:nvSpPr>
          <p:cNvPr id="3" name="Content Placeholder 2"/>
          <p:cNvSpPr>
            <a:spLocks noGrp="1"/>
          </p:cNvSpPr>
          <p:nvPr>
            <p:ph idx="1"/>
          </p:nvPr>
        </p:nvSpPr>
        <p:spPr>
          <a:xfrm>
            <a:off x="2745966" y="1990188"/>
            <a:ext cx="8915400" cy="3777622"/>
          </a:xfrm>
        </p:spPr>
        <p:txBody>
          <a:bodyPr>
            <a:normAutofit fontScale="85000" lnSpcReduction="10000"/>
          </a:bodyPr>
          <a:lstStyle/>
          <a:p>
            <a:pPr algn="just" rtl="1">
              <a:lnSpc>
                <a:spcPct val="200000"/>
              </a:lnSpc>
            </a:pPr>
            <a:r>
              <a:rPr lang="fa-IR" dirty="0" smtClean="0">
                <a:solidFill>
                  <a:srgbClr val="000000"/>
                </a:solidFill>
                <a:latin typeface="Tahoma" panose="020B0604030504040204" pitchFamily="34" charset="0"/>
              </a:rPr>
              <a:t>اين </a:t>
            </a:r>
            <a:r>
              <a:rPr lang="fa-IR" dirty="0">
                <a:solidFill>
                  <a:srgbClr val="000000"/>
                </a:solidFill>
                <a:latin typeface="Tahoma" panose="020B0604030504040204" pitchFamily="34" charset="0"/>
              </a:rPr>
              <a:t>روش يكي از روشهاي فعال تدريس است. اگر نظام آموزشي بخواهد توانايي حل مسئله را به دانش آموزان ياددهد, (البته مسئله به معني مشكل و معضل نيست, به بيان ديگر مسئله موضوعي نيست كه براي ما مشكل ايجاد كند, بلكه رسيدن به هدف در هر اقدامي, به نوعي حل مسئله </a:t>
            </a:r>
            <a:r>
              <a:rPr lang="fa-IR" dirty="0" smtClean="0">
                <a:solidFill>
                  <a:srgbClr val="000000"/>
                </a:solidFill>
                <a:latin typeface="Tahoma" panose="020B0604030504040204" pitchFamily="34" charset="0"/>
              </a:rPr>
              <a:t>است.در </a:t>
            </a:r>
            <a:r>
              <a:rPr lang="fa-IR" dirty="0">
                <a:solidFill>
                  <a:srgbClr val="000000"/>
                </a:solidFill>
                <a:latin typeface="Tahoma" panose="020B0604030504040204" pitchFamily="34" charset="0"/>
              </a:rPr>
              <a:t>اين روش آموزش در بستر پژوهش انجام مي شود و منجر به يادگيري اصيل و عميق و پايدار در دانش آموزان مي شود. در اين روش ابتدا معلم بايد مسئله را مشخص, سپس به جمع آوري اطلاعات توسط دانش آموزان پرداخته شود, و بعد از جمع آوري اطلاعات بر اساس اطلاعات جمع آوري شده دانش آموزان فرضيه سازي و در نهايت فرضيه ها را ازمون و نتيجه گيري شود. اگر روش حل مسئله درست انجام شود مي تواند منجر به بارش يا طوفان فكري </a:t>
            </a:r>
            <a:r>
              <a:rPr lang="fa-IR" dirty="0" smtClean="0">
                <a:solidFill>
                  <a:srgbClr val="000000"/>
                </a:solidFill>
                <a:latin typeface="Tahoma" panose="020B0604030504040204" pitchFamily="34" charset="0"/>
              </a:rPr>
              <a:t>گردد</a:t>
            </a:r>
            <a:endParaRPr lang="en-US" dirty="0"/>
          </a:p>
        </p:txBody>
      </p:sp>
    </p:spTree>
    <p:extLst>
      <p:ext uri="{BB962C8B-B14F-4D97-AF65-F5344CB8AC3E}">
        <p14:creationId xmlns:p14="http://schemas.microsoft.com/office/powerpoint/2010/main" val="1644827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انواع روشهای حل مساله</a:t>
            </a:r>
            <a:endParaRPr lang="en-US" dirty="0"/>
          </a:p>
        </p:txBody>
      </p:sp>
      <p:sp>
        <p:nvSpPr>
          <p:cNvPr id="3" name="Content Placeholder 2"/>
          <p:cNvSpPr>
            <a:spLocks noGrp="1"/>
          </p:cNvSpPr>
          <p:nvPr>
            <p:ph idx="1"/>
          </p:nvPr>
        </p:nvSpPr>
        <p:spPr/>
        <p:txBody>
          <a:bodyPr>
            <a:normAutofit fontScale="70000" lnSpcReduction="20000"/>
          </a:bodyPr>
          <a:lstStyle/>
          <a:p>
            <a:pPr algn="r" rtl="1">
              <a:lnSpc>
                <a:spcPct val="160000"/>
              </a:lnSpc>
            </a:pPr>
            <a:r>
              <a:rPr lang="fa-IR" dirty="0">
                <a:solidFill>
                  <a:srgbClr val="000000"/>
                </a:solidFill>
                <a:latin typeface="tahoma" panose="020B0604030504040204" pitchFamily="34" charset="0"/>
              </a:rPr>
              <a:t>حل مسئله از طریق آزمایش و خطا :</a:t>
            </a:r>
          </a:p>
          <a:p>
            <a:pPr marL="0" indent="0" algn="r" rtl="1">
              <a:lnSpc>
                <a:spcPct val="160000"/>
              </a:lnSpc>
              <a:buNone/>
            </a:pPr>
            <a:r>
              <a:rPr lang="fa-IR" dirty="0" smtClean="0">
                <a:solidFill>
                  <a:srgbClr val="000000"/>
                </a:solidFill>
                <a:latin typeface="tahoma" panose="020B0604030504040204" pitchFamily="34" charset="0"/>
              </a:rPr>
              <a:t>چنانچه </a:t>
            </a:r>
            <a:r>
              <a:rPr lang="fa-IR" dirty="0">
                <a:solidFill>
                  <a:srgbClr val="000000"/>
                </a:solidFill>
                <a:latin typeface="tahoma" panose="020B0604030504040204" pitchFamily="34" charset="0"/>
              </a:rPr>
              <a:t>با مسئله ای روبه رو شویم که برای حل آن قاعده و اصول از پیش شناخته شده ای در اختیار نداشته باشیم از طریق آزمایش و خطا آن را حل می کنیم </a:t>
            </a:r>
            <a:r>
              <a:rPr lang="fa-IR" dirty="0" smtClean="0">
                <a:solidFill>
                  <a:srgbClr val="000000"/>
                </a:solidFill>
                <a:latin typeface="tahoma" panose="020B0604030504040204" pitchFamily="34" charset="0"/>
              </a:rPr>
              <a:t>.</a:t>
            </a:r>
            <a:endParaRPr lang="fa-IR" dirty="0">
              <a:solidFill>
                <a:srgbClr val="000000"/>
              </a:solidFill>
              <a:latin typeface="tahoma" panose="020B0604030504040204" pitchFamily="34" charset="0"/>
            </a:endParaRPr>
          </a:p>
          <a:p>
            <a:pPr algn="r" rtl="1">
              <a:lnSpc>
                <a:spcPct val="160000"/>
              </a:lnSpc>
            </a:pPr>
            <a:r>
              <a:rPr lang="fa-IR" dirty="0">
                <a:solidFill>
                  <a:srgbClr val="000000"/>
                </a:solidFill>
                <a:latin typeface="tahoma" panose="020B0604030504040204" pitchFamily="34" charset="0"/>
              </a:rPr>
              <a:t>حل مسئله از طریق بینش و شناخت </a:t>
            </a:r>
            <a:r>
              <a:rPr lang="fa-IR" dirty="0" smtClean="0">
                <a:solidFill>
                  <a:srgbClr val="000000"/>
                </a:solidFill>
                <a:latin typeface="tahoma" panose="020B0604030504040204" pitchFamily="34" charset="0"/>
              </a:rPr>
              <a:t>:</a:t>
            </a:r>
          </a:p>
          <a:p>
            <a:pPr marL="0" indent="0" algn="r" rtl="1">
              <a:lnSpc>
                <a:spcPct val="160000"/>
              </a:lnSpc>
              <a:buNone/>
            </a:pPr>
            <a:r>
              <a:rPr lang="fa-IR" dirty="0" smtClean="0">
                <a:solidFill>
                  <a:srgbClr val="000000"/>
                </a:solidFill>
                <a:latin typeface="tahoma" panose="020B0604030504040204" pitchFamily="34" charset="0"/>
              </a:rPr>
              <a:t>هنگامی </a:t>
            </a:r>
            <a:r>
              <a:rPr lang="fa-IR" dirty="0">
                <a:solidFill>
                  <a:srgbClr val="000000"/>
                </a:solidFill>
                <a:latin typeface="tahoma" panose="020B0604030504040204" pitchFamily="34" charset="0"/>
              </a:rPr>
              <a:t>که عناصر و روابط مربوط به یک مسئله برای یک انسان شناخته شده باشد می توان آن را از طریق بینش و شناخت حل کرد . روش حل مسئله از طریق بینش به کشف قواعد و الگوی روابط و یا اصولی که در مسئله نهفته است دلالت دارد به محض اینکه عوامل مذکور شناخته شوند مسئله مستقیما حل خواهد شد </a:t>
            </a:r>
            <a:r>
              <a:rPr lang="fa-IR" dirty="0" smtClean="0">
                <a:solidFill>
                  <a:srgbClr val="000000"/>
                </a:solidFill>
                <a:latin typeface="tahoma" panose="020B0604030504040204" pitchFamily="34" charset="0"/>
              </a:rPr>
              <a:t>.</a:t>
            </a:r>
          </a:p>
          <a:p>
            <a:pPr algn="r" rtl="1">
              <a:lnSpc>
                <a:spcPct val="160000"/>
              </a:lnSpc>
            </a:pPr>
            <a:r>
              <a:rPr lang="fa-IR" dirty="0" smtClean="0">
                <a:solidFill>
                  <a:srgbClr val="000000"/>
                </a:solidFill>
                <a:latin typeface="tahoma" panose="020B0604030504040204" pitchFamily="34" charset="0"/>
              </a:rPr>
              <a:t>حل مسئله با روش تحلیلی</a:t>
            </a:r>
          </a:p>
          <a:p>
            <a:pPr algn="r" rtl="1">
              <a:lnSpc>
                <a:spcPct val="160000"/>
              </a:lnSpc>
            </a:pPr>
            <a:r>
              <a:rPr lang="fa-IR" dirty="0" smtClean="0">
                <a:solidFill>
                  <a:srgbClr val="000000"/>
                </a:solidFill>
                <a:latin typeface="tahoma" panose="020B0604030504040204" pitchFamily="34" charset="0"/>
              </a:rPr>
              <a:t> حل </a:t>
            </a:r>
            <a:r>
              <a:rPr lang="fa-IR" dirty="0">
                <a:solidFill>
                  <a:srgbClr val="000000"/>
                </a:solidFill>
                <a:latin typeface="tahoma" panose="020B0604030504040204" pitchFamily="34" charset="0"/>
              </a:rPr>
              <a:t>مسئله با روش دیوئی : </a:t>
            </a:r>
            <a:endParaRPr lang="fa-IR" dirty="0" smtClean="0">
              <a:solidFill>
                <a:srgbClr val="000000"/>
              </a:solidFill>
              <a:latin typeface="tahoma" panose="020B0604030504040204" pitchFamily="34" charset="0"/>
            </a:endParaRPr>
          </a:p>
          <a:p>
            <a:pPr marL="0" indent="0" algn="r" rtl="1">
              <a:lnSpc>
                <a:spcPct val="160000"/>
              </a:lnSpc>
              <a:buNone/>
            </a:pPr>
            <a:r>
              <a:rPr lang="fa-IR" dirty="0" smtClean="0">
                <a:solidFill>
                  <a:srgbClr val="000000"/>
                </a:solidFill>
                <a:latin typeface="tahoma" panose="020B0604030504040204" pitchFamily="34" charset="0"/>
              </a:rPr>
              <a:t>جان </a:t>
            </a:r>
            <a:r>
              <a:rPr lang="fa-IR" dirty="0">
                <a:solidFill>
                  <a:srgbClr val="000000"/>
                </a:solidFill>
                <a:latin typeface="tahoma" panose="020B0604030504040204" pitchFamily="34" charset="0"/>
              </a:rPr>
              <a:t>دیوئی فرایند حل مسئله را با پیدا کردن عوامل که موجب مسئله شده اند آغاز می </a:t>
            </a:r>
            <a:r>
              <a:rPr lang="fa-IR" b="1" dirty="0">
                <a:solidFill>
                  <a:srgbClr val="000000"/>
                </a:solidFill>
                <a:latin typeface="tahoma" panose="020B0604030504040204" pitchFamily="34" charset="0"/>
              </a:rPr>
              <a:t>کند .</a:t>
            </a:r>
            <a:endParaRPr lang="en-US" dirty="0"/>
          </a:p>
        </p:txBody>
      </p:sp>
    </p:spTree>
    <p:extLst>
      <p:ext uri="{BB962C8B-B14F-4D97-AF65-F5344CB8AC3E}">
        <p14:creationId xmlns:p14="http://schemas.microsoft.com/office/powerpoint/2010/main" val="32654313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b="1" dirty="0">
                <a:solidFill>
                  <a:srgbClr val="FF0000"/>
                </a:solidFill>
                <a:latin typeface="tahoma" panose="020B0604030504040204" pitchFamily="34" charset="0"/>
              </a:rPr>
              <a:t>راهبردهای </a:t>
            </a:r>
            <a:r>
              <a:rPr lang="fa-IR" b="1" dirty="0" smtClean="0">
                <a:solidFill>
                  <a:srgbClr val="FF0000"/>
                </a:solidFill>
                <a:latin typeface="tahoma" panose="020B0604030504040204" pitchFamily="34" charset="0"/>
              </a:rPr>
              <a:t>کلی:</a:t>
            </a:r>
            <a:r>
              <a:rPr lang="fa-IR" b="1" dirty="0">
                <a:solidFill>
                  <a:srgbClr val="000000"/>
                </a:solidFill>
                <a:latin typeface="tahoma" panose="020B0604030504040204" pitchFamily="34" charset="0"/>
              </a:rPr>
              <a:t/>
            </a:r>
            <a:br>
              <a:rPr lang="fa-IR" b="1" dirty="0">
                <a:solidFill>
                  <a:srgbClr val="000000"/>
                </a:solidFill>
                <a:latin typeface="tahoma" panose="020B0604030504040204" pitchFamily="34" charset="0"/>
              </a:rPr>
            </a:br>
            <a:endParaRPr lang="en-US" dirty="0"/>
          </a:p>
        </p:txBody>
      </p:sp>
      <p:sp>
        <p:nvSpPr>
          <p:cNvPr id="3" name="Content Placeholder 2"/>
          <p:cNvSpPr>
            <a:spLocks noGrp="1"/>
          </p:cNvSpPr>
          <p:nvPr>
            <p:ph idx="1"/>
          </p:nvPr>
        </p:nvSpPr>
        <p:spPr/>
        <p:txBody>
          <a:bodyPr>
            <a:normAutofit fontScale="92500" lnSpcReduction="20000"/>
          </a:bodyPr>
          <a:lstStyle/>
          <a:p>
            <a:pPr marL="0" indent="0" algn="r" rtl="1">
              <a:buNone/>
            </a:pPr>
            <a:r>
              <a:rPr lang="fa-IR" dirty="0">
                <a:solidFill>
                  <a:schemeClr val="tx1"/>
                </a:solidFill>
                <a:latin typeface="tahoma" panose="020B0604030504040204" pitchFamily="34" charset="0"/>
              </a:rPr>
              <a:t>1-    به دنبال کل تصور باشید و در جزئیات گم نشوید.</a:t>
            </a:r>
          </a:p>
          <a:p>
            <a:pPr marL="0" indent="0" algn="r" rtl="1">
              <a:buNone/>
            </a:pPr>
            <a:r>
              <a:rPr lang="fa-IR" dirty="0">
                <a:solidFill>
                  <a:schemeClr val="tx1"/>
                </a:solidFill>
                <a:latin typeface="tahoma" panose="020B0604030504040204" pitchFamily="34" charset="0"/>
              </a:rPr>
              <a:t>2-    از قضاوت خودداری کنید، زود خود را درگیر نسازید.</a:t>
            </a:r>
          </a:p>
          <a:p>
            <a:pPr marL="0" indent="0" algn="r" rtl="1">
              <a:buNone/>
            </a:pPr>
            <a:r>
              <a:rPr lang="fa-IR" dirty="0">
                <a:solidFill>
                  <a:schemeClr val="tx1"/>
                </a:solidFill>
                <a:latin typeface="tahoma" panose="020B0604030504040204" pitchFamily="34" charset="0"/>
              </a:rPr>
              <a:t>3-    الگویی بیافرینید که با استفاده از کلمات، نمودهای تصویری، نمادها و یا سوالها حل مسئله را ساده کند.</a:t>
            </a:r>
          </a:p>
          <a:p>
            <a:pPr marL="0" indent="0" algn="r" rtl="1">
              <a:buNone/>
            </a:pPr>
            <a:r>
              <a:rPr lang="fa-IR" dirty="0">
                <a:solidFill>
                  <a:schemeClr val="tx1"/>
                </a:solidFill>
                <a:latin typeface="tahoma" panose="020B0604030504040204" pitchFamily="34" charset="0"/>
              </a:rPr>
              <a:t>4-    سعی کنید نمود مسئله را تغییر دهید.</a:t>
            </a:r>
          </a:p>
          <a:p>
            <a:pPr marL="0" indent="0" algn="r" rtl="1">
              <a:buNone/>
            </a:pPr>
            <a:r>
              <a:rPr lang="fa-IR" dirty="0">
                <a:solidFill>
                  <a:schemeClr val="tx1"/>
                </a:solidFill>
                <a:latin typeface="tahoma" panose="020B0604030504040204" pitchFamily="34" charset="0"/>
              </a:rPr>
              <a:t>5-    سوالها را به صورت شفاهی بیان کنید و شکل سوال را تغییر دهید.</a:t>
            </a:r>
          </a:p>
          <a:p>
            <a:pPr marL="0" indent="0" algn="r" rtl="1">
              <a:buNone/>
            </a:pPr>
            <a:r>
              <a:rPr lang="fa-IR" dirty="0">
                <a:solidFill>
                  <a:schemeClr val="tx1"/>
                </a:solidFill>
                <a:latin typeface="tahoma" panose="020B0604030504040204" pitchFamily="34" charset="0"/>
              </a:rPr>
              <a:t>6-     انعطاف پذیر باشید و در انعطاف پذیری مفروضات خود را زیر سوال ببرید.</a:t>
            </a:r>
          </a:p>
          <a:p>
            <a:pPr marL="0" indent="0" algn="r" rtl="1">
              <a:buNone/>
            </a:pPr>
            <a:r>
              <a:rPr lang="fa-IR" dirty="0">
                <a:solidFill>
                  <a:schemeClr val="tx1"/>
                </a:solidFill>
                <a:latin typeface="tahoma" panose="020B0604030504040204" pitchFamily="34" charset="0"/>
              </a:rPr>
              <a:t>7-    بکوشید در زمینه قبلی و گذشته نیز کار کنید.</a:t>
            </a:r>
          </a:p>
          <a:p>
            <a:pPr marL="0" indent="0" algn="r" rtl="1">
              <a:buNone/>
            </a:pPr>
            <a:r>
              <a:rPr lang="fa-IR" dirty="0">
                <a:solidFill>
                  <a:schemeClr val="tx1"/>
                </a:solidFill>
                <a:latin typeface="tahoma" panose="020B0604030504040204" pitchFamily="34" charset="0"/>
              </a:rPr>
              <a:t>8-    به طریقی پیش بروید که اجازه دهید به راه حل هایی که موافق میل شماست باز گردید.</a:t>
            </a:r>
          </a:p>
          <a:p>
            <a:pPr marL="0" indent="0" algn="r" rtl="1">
              <a:buNone/>
            </a:pPr>
            <a:r>
              <a:rPr lang="fa-IR" dirty="0">
                <a:solidFill>
                  <a:schemeClr val="tx1"/>
                </a:solidFill>
                <a:latin typeface="tahoma" panose="020B0604030504040204" pitchFamily="34" charset="0"/>
              </a:rPr>
              <a:t>9-    از </a:t>
            </a:r>
            <a:r>
              <a:rPr lang="fa-IR" dirty="0" smtClean="0">
                <a:solidFill>
                  <a:schemeClr val="tx1"/>
                </a:solidFill>
                <a:latin typeface="tahoma" panose="020B0604030504040204" pitchFamily="34" charset="0"/>
              </a:rPr>
              <a:t>قیاس </a:t>
            </a:r>
            <a:r>
              <a:rPr lang="fa-IR" dirty="0">
                <a:solidFill>
                  <a:schemeClr val="tx1"/>
                </a:solidFill>
                <a:latin typeface="tahoma" panose="020B0604030504040204" pitchFamily="34" charset="0"/>
              </a:rPr>
              <a:t>استفاده کنید.</a:t>
            </a:r>
          </a:p>
          <a:p>
            <a:pPr marL="0" indent="0" algn="r" rtl="1">
              <a:buNone/>
            </a:pPr>
            <a:r>
              <a:rPr lang="fa-IR" dirty="0">
                <a:solidFill>
                  <a:schemeClr val="tx1"/>
                </a:solidFill>
                <a:latin typeface="tahoma" panose="020B0604030504040204" pitchFamily="34" charset="0"/>
              </a:rPr>
              <a:t>10-  درباره مسأله صحبت کنید.</a:t>
            </a:r>
          </a:p>
          <a:p>
            <a:pPr algn="r" rtl="1"/>
            <a:endParaRPr lang="en-US" dirty="0"/>
          </a:p>
        </p:txBody>
      </p:sp>
    </p:spTree>
    <p:extLst>
      <p:ext uri="{BB962C8B-B14F-4D97-AF65-F5344CB8AC3E}">
        <p14:creationId xmlns:p14="http://schemas.microsoft.com/office/powerpoint/2010/main" val="1381335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مراحل تدریس به روش حل مساله</a:t>
            </a:r>
            <a:endParaRPr lang="en-US" dirty="0"/>
          </a:p>
        </p:txBody>
      </p:sp>
      <p:sp>
        <p:nvSpPr>
          <p:cNvPr id="3" name="Content Placeholder 2"/>
          <p:cNvSpPr>
            <a:spLocks noGrp="1"/>
          </p:cNvSpPr>
          <p:nvPr>
            <p:ph idx="1"/>
          </p:nvPr>
        </p:nvSpPr>
        <p:spPr/>
        <p:txBody>
          <a:bodyPr/>
          <a:lstStyle/>
          <a:p>
            <a:pPr algn="r" rtl="1"/>
            <a:r>
              <a:rPr lang="fa-IR" dirty="0" smtClean="0"/>
              <a:t>مرحله اول بیان مساله</a:t>
            </a:r>
          </a:p>
          <a:p>
            <a:pPr marL="0" indent="0" algn="r" rtl="1">
              <a:buNone/>
            </a:pPr>
            <a:r>
              <a:rPr lang="fa-IR" dirty="0" smtClean="0"/>
              <a:t>فعالیت معلم دراین مرحله : ایجادآمادگی ،گروهبندی دانش آموزان وبیان مساله،هدایت دانش اموزان برای تنظیم جدول یادگیری</a:t>
            </a:r>
          </a:p>
          <a:p>
            <a:pPr marL="0" indent="0" algn="r" rtl="1">
              <a:buNone/>
            </a:pPr>
            <a:r>
              <a:rPr lang="fa-IR" dirty="0" smtClean="0"/>
              <a:t>فعالیت دانش اموزان:بحث پیرامون مساله ،تنظیم جدول یادگیری</a:t>
            </a:r>
          </a:p>
        </p:txBody>
      </p:sp>
    </p:spTree>
    <p:extLst>
      <p:ext uri="{BB962C8B-B14F-4D97-AF65-F5344CB8AC3E}">
        <p14:creationId xmlns:p14="http://schemas.microsoft.com/office/powerpoint/2010/main" val="2964576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مرحله دوم : برنامه ریزی برای حل مساله</a:t>
            </a:r>
            <a:endParaRPr lang="en-US" dirty="0"/>
          </a:p>
        </p:txBody>
      </p:sp>
      <p:sp>
        <p:nvSpPr>
          <p:cNvPr id="3" name="Content Placeholder 2"/>
          <p:cNvSpPr>
            <a:spLocks noGrp="1"/>
          </p:cNvSpPr>
          <p:nvPr>
            <p:ph idx="1"/>
          </p:nvPr>
        </p:nvSpPr>
        <p:spPr/>
        <p:txBody>
          <a:bodyPr/>
          <a:lstStyle/>
          <a:p>
            <a:pPr marL="0" indent="0" algn="r" rtl="1">
              <a:buNone/>
            </a:pPr>
            <a:r>
              <a:rPr lang="fa-IR" dirty="0" smtClean="0"/>
              <a:t>فعالیت معلم : درخواست از دانش آموزان برای تنظیم جدول یادگیری وارائه راه حل</a:t>
            </a:r>
          </a:p>
          <a:p>
            <a:pPr marL="0" indent="0" algn="r" rtl="1">
              <a:buNone/>
            </a:pPr>
            <a:r>
              <a:rPr lang="fa-IR" dirty="0" smtClean="0"/>
              <a:t>هدایت دانش آموزان برای انتخاب منابع اطلاعاتی یا فعالیت شان</a:t>
            </a:r>
          </a:p>
          <a:p>
            <a:pPr marL="0" indent="0" algn="r" rtl="1">
              <a:buNone/>
            </a:pPr>
            <a:r>
              <a:rPr lang="fa-IR" dirty="0" smtClean="0"/>
              <a:t>فعالیت دانش آموزان: بیان ایده ها وارایه راه حل (فرضیه سازی)  جمع آوری اطلاعات</a:t>
            </a:r>
          </a:p>
          <a:p>
            <a:pPr marL="0" indent="0" algn="r" rtl="1">
              <a:buNone/>
            </a:pPr>
            <a:endParaRPr lang="en-US" dirty="0"/>
          </a:p>
        </p:txBody>
      </p:sp>
    </p:spTree>
    <p:extLst>
      <p:ext uri="{BB962C8B-B14F-4D97-AF65-F5344CB8AC3E}">
        <p14:creationId xmlns:p14="http://schemas.microsoft.com/office/powerpoint/2010/main" val="18026866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مرحله سوم : اجرا</a:t>
            </a:r>
            <a:endParaRPr lang="en-US" dirty="0"/>
          </a:p>
        </p:txBody>
      </p:sp>
      <p:sp>
        <p:nvSpPr>
          <p:cNvPr id="3" name="Content Placeholder 2"/>
          <p:cNvSpPr>
            <a:spLocks noGrp="1"/>
          </p:cNvSpPr>
          <p:nvPr>
            <p:ph idx="1"/>
          </p:nvPr>
        </p:nvSpPr>
        <p:spPr/>
        <p:txBody>
          <a:bodyPr/>
          <a:lstStyle/>
          <a:p>
            <a:pPr marL="0" lvl="0" indent="0" algn="r" rtl="1">
              <a:buClr>
                <a:srgbClr val="A53010"/>
              </a:buClr>
              <a:buNone/>
            </a:pPr>
            <a:r>
              <a:rPr lang="fa-IR" dirty="0">
                <a:solidFill>
                  <a:prstClr val="black">
                    <a:lumMod val="75000"/>
                    <a:lumOff val="25000"/>
                  </a:prstClr>
                </a:solidFill>
              </a:rPr>
              <a:t>فعالیت معلم دراین مرحله : </a:t>
            </a:r>
            <a:endParaRPr lang="fa-IR" dirty="0" smtClean="0">
              <a:solidFill>
                <a:prstClr val="black">
                  <a:lumMod val="75000"/>
                  <a:lumOff val="25000"/>
                </a:prstClr>
              </a:solidFill>
            </a:endParaRPr>
          </a:p>
          <a:p>
            <a:pPr marL="0" lvl="0" indent="0" algn="r" rtl="1">
              <a:buClr>
                <a:srgbClr val="A53010"/>
              </a:buClr>
              <a:buNone/>
            </a:pPr>
            <a:r>
              <a:rPr lang="fa-IR" dirty="0" smtClean="0">
                <a:solidFill>
                  <a:prstClr val="black">
                    <a:lumMod val="75000"/>
                    <a:lumOff val="25000"/>
                  </a:prstClr>
                </a:solidFill>
              </a:rPr>
              <a:t>نشان دادن روش استفاده صحیح از منابع گوناگون،درخواست از دانش آموزان جهت تجزیه وتحلیل</a:t>
            </a:r>
          </a:p>
          <a:p>
            <a:pPr marL="0" lvl="0" indent="0" algn="r" rtl="1">
              <a:buClr>
                <a:srgbClr val="A53010"/>
              </a:buClr>
              <a:buNone/>
            </a:pPr>
            <a:r>
              <a:rPr lang="fa-IR" dirty="0" smtClean="0">
                <a:solidFill>
                  <a:prstClr val="black">
                    <a:lumMod val="75000"/>
                    <a:lumOff val="25000"/>
                  </a:prstClr>
                </a:solidFill>
              </a:rPr>
              <a:t>فعالیت </a:t>
            </a:r>
            <a:r>
              <a:rPr lang="fa-IR" dirty="0">
                <a:solidFill>
                  <a:prstClr val="black">
                    <a:lumMod val="75000"/>
                    <a:lumOff val="25000"/>
                  </a:prstClr>
                </a:solidFill>
              </a:rPr>
              <a:t>دانش </a:t>
            </a:r>
            <a:r>
              <a:rPr lang="fa-IR" dirty="0" smtClean="0">
                <a:solidFill>
                  <a:prstClr val="black">
                    <a:lumMod val="75000"/>
                    <a:lumOff val="25000"/>
                  </a:prstClr>
                </a:solidFill>
              </a:rPr>
              <a:t>اموزان:مراجعه به منابع اطلاعاتی،کنار گذاشتن اطلاعات اضافی ، بررسی راه حل های پیشنهادی</a:t>
            </a:r>
            <a:endParaRPr lang="en-US" dirty="0"/>
          </a:p>
        </p:txBody>
      </p:sp>
    </p:spTree>
    <p:extLst>
      <p:ext uri="{BB962C8B-B14F-4D97-AF65-F5344CB8AC3E}">
        <p14:creationId xmlns:p14="http://schemas.microsoft.com/office/powerpoint/2010/main" val="1217463147"/>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241</TotalTime>
  <Words>1224</Words>
  <Application>Microsoft Office PowerPoint</Application>
  <PresentationFormat>Widescreen</PresentationFormat>
  <Paragraphs>114</Paragraphs>
  <Slides>23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Arial Narrow</vt:lpstr>
      <vt:lpstr>B Nazanin</vt:lpstr>
      <vt:lpstr>B Titr</vt:lpstr>
      <vt:lpstr>Century Gothic</vt:lpstr>
      <vt:lpstr>Tahoma</vt:lpstr>
      <vt:lpstr>Tahoma</vt:lpstr>
      <vt:lpstr>Times New Roman</vt:lpstr>
      <vt:lpstr>Wingdings 3</vt:lpstr>
      <vt:lpstr>Wisp</vt:lpstr>
      <vt:lpstr>دانشگاه فرهنگیان  مرکز آموزشی شهید مطهری خوی</vt:lpstr>
      <vt:lpstr>موضوع این جلسه </vt:lpstr>
      <vt:lpstr> PROBLEM.BASED.learning</vt:lpstr>
      <vt:lpstr>الگوی حل مساله</vt:lpstr>
      <vt:lpstr>انواع روشهای حل مساله</vt:lpstr>
      <vt:lpstr>راهبردهای کلی: </vt:lpstr>
      <vt:lpstr>مراحل تدریس به روش حل مساله</vt:lpstr>
      <vt:lpstr>مرحله دوم : برنامه ریزی برای حل مساله</vt:lpstr>
      <vt:lpstr>مرحله سوم : اجرا</vt:lpstr>
      <vt:lpstr>مرحله چهارم: کنترل وبازنگری</vt:lpstr>
      <vt:lpstr>شیوه طرح مساله</vt:lpstr>
      <vt:lpstr>منابع و شرایط در الگوی حل مسئله :   </vt:lpstr>
      <vt:lpstr>مراحل اجرای حل مسئله از نظر دیوئی : روش دیوئی برای حل مسئله پنج مرحله دارد :</vt:lpstr>
      <vt:lpstr>محاسن الگوی حل مسئله :   </vt:lpstr>
      <vt:lpstr>محدودیتها و انتقادهای الگوی حل مسئله :  </vt:lpstr>
      <vt:lpstr>نمونه تدریس به روش حل مساله</vt:lpstr>
      <vt:lpstr>مراحل اجرای روش</vt:lpstr>
      <vt:lpstr>مرحله دوم : جمع آوری اطلاعات برای ساخت فرضیه </vt:lpstr>
      <vt:lpstr>مرحله سوم : فرضیه سازی </vt:lpstr>
      <vt:lpstr>مرحله چهارم : آزمایش فرضیه‌ها </vt:lpstr>
      <vt:lpstr>مرحله پنجم : نتیجه گیری ،‌ تعمیم و کاربرد </vt:lpstr>
      <vt:lpstr>ارزشیابی پایانی </vt:lpstr>
      <vt:lpstr>ارائه تکلیف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بنام خدا</dc:title>
  <dc:creator>intel</dc:creator>
  <cp:lastModifiedBy>intel</cp:lastModifiedBy>
  <cp:revision>29</cp:revision>
  <dcterms:created xsi:type="dcterms:W3CDTF">2020-04-14T05:45:05Z</dcterms:created>
  <dcterms:modified xsi:type="dcterms:W3CDTF">2020-04-16T19:21:56Z</dcterms:modified>
</cp:coreProperties>
</file>