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1" r:id="rId6"/>
    <p:sldId id="262" r:id="rId7"/>
    <p:sldId id="263" r:id="rId8"/>
    <p:sldId id="264"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959" autoAdjust="0"/>
    <p:restoredTop sz="94660"/>
  </p:normalViewPr>
  <p:slideViewPr>
    <p:cSldViewPr snapToGrid="0">
      <p:cViewPr varScale="1">
        <p:scale>
          <a:sx n="61" d="100"/>
          <a:sy n="61" d="100"/>
        </p:scale>
        <p:origin x="108" y="3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1FEE03F-1773-440F-8D0E-D9E9F0A0E58D}" type="datetimeFigureOut">
              <a:rPr lang="en-US" smtClean="0"/>
              <a:t>4/20/2020</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9960B6B2-1B77-44AD-BE1F-33618D930AA6}" type="slidenum">
              <a:rPr lang="en-US" smtClean="0"/>
              <a:t>‹#›</a:t>
            </a:fld>
            <a:endParaRPr lang="en-US"/>
          </a:p>
        </p:txBody>
      </p:sp>
    </p:spTree>
    <p:extLst>
      <p:ext uri="{BB962C8B-B14F-4D97-AF65-F5344CB8AC3E}">
        <p14:creationId xmlns:p14="http://schemas.microsoft.com/office/powerpoint/2010/main" val="27746316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1FEE03F-1773-440F-8D0E-D9E9F0A0E58D}" type="datetimeFigureOut">
              <a:rPr lang="en-US" smtClean="0"/>
              <a:t>4/20/2020</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960B6B2-1B77-44AD-BE1F-33618D930AA6}" type="slidenum">
              <a:rPr lang="en-US" smtClean="0"/>
              <a:t>‹#›</a:t>
            </a:fld>
            <a:endParaRPr lang="en-US"/>
          </a:p>
        </p:txBody>
      </p:sp>
    </p:spTree>
    <p:extLst>
      <p:ext uri="{BB962C8B-B14F-4D97-AF65-F5344CB8AC3E}">
        <p14:creationId xmlns:p14="http://schemas.microsoft.com/office/powerpoint/2010/main" val="34193935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1FEE03F-1773-440F-8D0E-D9E9F0A0E58D}" type="datetimeFigureOut">
              <a:rPr lang="en-US" smtClean="0"/>
              <a:t>4/20/2020</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960B6B2-1B77-44AD-BE1F-33618D930AA6}"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7599784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81FEE03F-1773-440F-8D0E-D9E9F0A0E58D}" type="datetimeFigureOut">
              <a:rPr lang="en-US" smtClean="0"/>
              <a:t>4/20/2020</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960B6B2-1B77-44AD-BE1F-33618D930AA6}" type="slidenum">
              <a:rPr lang="en-US" smtClean="0"/>
              <a:t>‹#›</a:t>
            </a:fld>
            <a:endParaRPr lang="en-US"/>
          </a:p>
        </p:txBody>
      </p:sp>
    </p:spTree>
    <p:extLst>
      <p:ext uri="{BB962C8B-B14F-4D97-AF65-F5344CB8AC3E}">
        <p14:creationId xmlns:p14="http://schemas.microsoft.com/office/powerpoint/2010/main" val="24630007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81FEE03F-1773-440F-8D0E-D9E9F0A0E58D}" type="datetimeFigureOut">
              <a:rPr lang="en-US" smtClean="0"/>
              <a:t>4/20/2020</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960B6B2-1B77-44AD-BE1F-33618D930AA6}"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8764469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81FEE03F-1773-440F-8D0E-D9E9F0A0E58D}" type="datetimeFigureOut">
              <a:rPr lang="en-US" smtClean="0"/>
              <a:t>4/20/2020</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960B6B2-1B77-44AD-BE1F-33618D930AA6}" type="slidenum">
              <a:rPr lang="en-US" smtClean="0"/>
              <a:t>‹#›</a:t>
            </a:fld>
            <a:endParaRPr lang="en-US"/>
          </a:p>
        </p:txBody>
      </p:sp>
    </p:spTree>
    <p:extLst>
      <p:ext uri="{BB962C8B-B14F-4D97-AF65-F5344CB8AC3E}">
        <p14:creationId xmlns:p14="http://schemas.microsoft.com/office/powerpoint/2010/main" val="12682975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1FEE03F-1773-440F-8D0E-D9E9F0A0E58D}" type="datetimeFigureOut">
              <a:rPr lang="en-US" smtClean="0"/>
              <a:t>4/20/2020</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960B6B2-1B77-44AD-BE1F-33618D930AA6}" type="slidenum">
              <a:rPr lang="en-US" smtClean="0"/>
              <a:t>‹#›</a:t>
            </a:fld>
            <a:endParaRPr lang="en-US"/>
          </a:p>
        </p:txBody>
      </p:sp>
    </p:spTree>
    <p:extLst>
      <p:ext uri="{BB962C8B-B14F-4D97-AF65-F5344CB8AC3E}">
        <p14:creationId xmlns:p14="http://schemas.microsoft.com/office/powerpoint/2010/main" val="375029720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1FEE03F-1773-440F-8D0E-D9E9F0A0E58D}" type="datetimeFigureOut">
              <a:rPr lang="en-US" smtClean="0"/>
              <a:t>4/20/2020</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960B6B2-1B77-44AD-BE1F-33618D930AA6}" type="slidenum">
              <a:rPr lang="en-US" smtClean="0"/>
              <a:t>‹#›</a:t>
            </a:fld>
            <a:endParaRPr lang="en-US"/>
          </a:p>
        </p:txBody>
      </p:sp>
    </p:spTree>
    <p:extLst>
      <p:ext uri="{BB962C8B-B14F-4D97-AF65-F5344CB8AC3E}">
        <p14:creationId xmlns:p14="http://schemas.microsoft.com/office/powerpoint/2010/main" val="16579003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1FEE03F-1773-440F-8D0E-D9E9F0A0E58D}" type="datetimeFigureOut">
              <a:rPr lang="en-US" smtClean="0"/>
              <a:t>4/20/2020</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960B6B2-1B77-44AD-BE1F-33618D930AA6}" type="slidenum">
              <a:rPr lang="en-US" smtClean="0"/>
              <a:t>‹#›</a:t>
            </a:fld>
            <a:endParaRPr lang="en-US"/>
          </a:p>
        </p:txBody>
      </p:sp>
    </p:spTree>
    <p:extLst>
      <p:ext uri="{BB962C8B-B14F-4D97-AF65-F5344CB8AC3E}">
        <p14:creationId xmlns:p14="http://schemas.microsoft.com/office/powerpoint/2010/main" val="34839491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1FEE03F-1773-440F-8D0E-D9E9F0A0E58D}" type="datetimeFigureOut">
              <a:rPr lang="en-US" smtClean="0"/>
              <a:t>4/20/2020</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960B6B2-1B77-44AD-BE1F-33618D930AA6}" type="slidenum">
              <a:rPr lang="en-US" smtClean="0"/>
              <a:t>‹#›</a:t>
            </a:fld>
            <a:endParaRPr lang="en-US"/>
          </a:p>
        </p:txBody>
      </p:sp>
    </p:spTree>
    <p:extLst>
      <p:ext uri="{BB962C8B-B14F-4D97-AF65-F5344CB8AC3E}">
        <p14:creationId xmlns:p14="http://schemas.microsoft.com/office/powerpoint/2010/main" val="5880807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1FEE03F-1773-440F-8D0E-D9E9F0A0E58D}" type="datetimeFigureOut">
              <a:rPr lang="en-US" smtClean="0"/>
              <a:t>4/20/2020</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9960B6B2-1B77-44AD-BE1F-33618D930AA6}" type="slidenum">
              <a:rPr lang="en-US" smtClean="0"/>
              <a:t>‹#›</a:t>
            </a:fld>
            <a:endParaRPr lang="en-US"/>
          </a:p>
        </p:txBody>
      </p:sp>
    </p:spTree>
    <p:extLst>
      <p:ext uri="{BB962C8B-B14F-4D97-AF65-F5344CB8AC3E}">
        <p14:creationId xmlns:p14="http://schemas.microsoft.com/office/powerpoint/2010/main" val="37818724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1FEE03F-1773-440F-8D0E-D9E9F0A0E58D}" type="datetimeFigureOut">
              <a:rPr lang="en-US" smtClean="0"/>
              <a:t>4/20/2020</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9960B6B2-1B77-44AD-BE1F-33618D930AA6}" type="slidenum">
              <a:rPr lang="en-US" smtClean="0"/>
              <a:t>‹#›</a:t>
            </a:fld>
            <a:endParaRPr lang="en-US"/>
          </a:p>
        </p:txBody>
      </p:sp>
    </p:spTree>
    <p:extLst>
      <p:ext uri="{BB962C8B-B14F-4D97-AF65-F5344CB8AC3E}">
        <p14:creationId xmlns:p14="http://schemas.microsoft.com/office/powerpoint/2010/main" val="18249635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1FEE03F-1773-440F-8D0E-D9E9F0A0E58D}" type="datetimeFigureOut">
              <a:rPr lang="en-US" smtClean="0"/>
              <a:t>4/20/2020</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9960B6B2-1B77-44AD-BE1F-33618D930AA6}" type="slidenum">
              <a:rPr lang="en-US" smtClean="0"/>
              <a:t>‹#›</a:t>
            </a:fld>
            <a:endParaRPr lang="en-US"/>
          </a:p>
        </p:txBody>
      </p:sp>
    </p:spTree>
    <p:extLst>
      <p:ext uri="{BB962C8B-B14F-4D97-AF65-F5344CB8AC3E}">
        <p14:creationId xmlns:p14="http://schemas.microsoft.com/office/powerpoint/2010/main" val="41079456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FEE03F-1773-440F-8D0E-D9E9F0A0E58D}" type="datetimeFigureOut">
              <a:rPr lang="en-US" smtClean="0"/>
              <a:t>4/20/2020</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9960B6B2-1B77-44AD-BE1F-33618D930AA6}" type="slidenum">
              <a:rPr lang="en-US" smtClean="0"/>
              <a:t>‹#›</a:t>
            </a:fld>
            <a:endParaRPr lang="en-US"/>
          </a:p>
        </p:txBody>
      </p:sp>
    </p:spTree>
    <p:extLst>
      <p:ext uri="{BB962C8B-B14F-4D97-AF65-F5344CB8AC3E}">
        <p14:creationId xmlns:p14="http://schemas.microsoft.com/office/powerpoint/2010/main" val="38697541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81FEE03F-1773-440F-8D0E-D9E9F0A0E58D}" type="datetimeFigureOut">
              <a:rPr lang="en-US" smtClean="0"/>
              <a:t>4/20/2020</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9960B6B2-1B77-44AD-BE1F-33618D930AA6}" type="slidenum">
              <a:rPr lang="en-US" smtClean="0"/>
              <a:t>‹#›</a:t>
            </a:fld>
            <a:endParaRPr lang="en-US"/>
          </a:p>
        </p:txBody>
      </p:sp>
    </p:spTree>
    <p:extLst>
      <p:ext uri="{BB962C8B-B14F-4D97-AF65-F5344CB8AC3E}">
        <p14:creationId xmlns:p14="http://schemas.microsoft.com/office/powerpoint/2010/main" val="39623278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81FEE03F-1773-440F-8D0E-D9E9F0A0E58D}" type="datetimeFigureOut">
              <a:rPr lang="en-US" smtClean="0"/>
              <a:t>4/20/2020</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960B6B2-1B77-44AD-BE1F-33618D930AA6}" type="slidenum">
              <a:rPr lang="en-US" smtClean="0"/>
              <a:t>‹#›</a:t>
            </a:fld>
            <a:endParaRPr lang="en-US"/>
          </a:p>
        </p:txBody>
      </p:sp>
    </p:spTree>
    <p:extLst>
      <p:ext uri="{BB962C8B-B14F-4D97-AF65-F5344CB8AC3E}">
        <p14:creationId xmlns:p14="http://schemas.microsoft.com/office/powerpoint/2010/main" val="10852611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81FEE03F-1773-440F-8D0E-D9E9F0A0E58D}" type="datetimeFigureOut">
              <a:rPr lang="en-US" smtClean="0"/>
              <a:t>4/20/2020</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9960B6B2-1B77-44AD-BE1F-33618D930AA6}" type="slidenum">
              <a:rPr lang="en-US" smtClean="0"/>
              <a:t>‹#›</a:t>
            </a:fld>
            <a:endParaRPr lang="en-US"/>
          </a:p>
        </p:txBody>
      </p:sp>
    </p:spTree>
    <p:extLst>
      <p:ext uri="{BB962C8B-B14F-4D97-AF65-F5344CB8AC3E}">
        <p14:creationId xmlns:p14="http://schemas.microsoft.com/office/powerpoint/2010/main" val="283361073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27516" y="1048408"/>
            <a:ext cx="8915399" cy="1206062"/>
          </a:xfrm>
        </p:spPr>
        <p:txBody>
          <a:bodyPr>
            <a:normAutofit/>
          </a:bodyPr>
          <a:lstStyle/>
          <a:p>
            <a:pPr algn="r"/>
            <a:r>
              <a:rPr lang="fa-IR" sz="1600" dirty="0" smtClean="0">
                <a:cs typeface="B Nazanin" panose="00000400000000000000" pitchFamily="2" charset="-78"/>
              </a:rPr>
              <a:t>                                                                 مرکز آموزش عالی </a:t>
            </a:r>
            <a:r>
              <a:rPr lang="fa-IR" sz="1200" dirty="0" smtClean="0">
                <a:cs typeface="B Nazanin" panose="00000400000000000000" pitchFamily="2" charset="-78"/>
              </a:rPr>
              <a:t>شهید</a:t>
            </a:r>
            <a:r>
              <a:rPr lang="fa-IR" sz="1600" dirty="0" smtClean="0">
                <a:cs typeface="B Nazanin" panose="00000400000000000000" pitchFamily="2" charset="-78"/>
              </a:rPr>
              <a:t> مطهری خوی          </a:t>
            </a:r>
            <a:endParaRPr lang="en-US" sz="1600" dirty="0">
              <a:cs typeface="B Nazanin" panose="00000400000000000000" pitchFamily="2" charset="-78"/>
            </a:endParaRPr>
          </a:p>
        </p:txBody>
      </p:sp>
      <p:sp>
        <p:nvSpPr>
          <p:cNvPr id="3" name="Subtitle 2"/>
          <p:cNvSpPr>
            <a:spLocks noGrp="1"/>
          </p:cNvSpPr>
          <p:nvPr>
            <p:ph type="subTitle" idx="1"/>
          </p:nvPr>
        </p:nvSpPr>
        <p:spPr>
          <a:xfrm>
            <a:off x="1471367" y="3020762"/>
            <a:ext cx="8915399" cy="1828801"/>
          </a:xfrm>
        </p:spPr>
        <p:txBody>
          <a:bodyPr>
            <a:normAutofit fontScale="70000" lnSpcReduction="20000"/>
          </a:bodyPr>
          <a:lstStyle/>
          <a:p>
            <a:pPr algn="r"/>
            <a:r>
              <a:rPr lang="fa-IR" sz="5700" b="1" dirty="0" smtClean="0">
                <a:latin typeface="IranNastaliq" panose="02000503000000020003" pitchFamily="2" charset="0"/>
                <a:cs typeface="IranNastaliq" panose="02000503000000020003" pitchFamily="2" charset="0"/>
              </a:rPr>
              <a:t>                                                       آموزش هنر</a:t>
            </a:r>
          </a:p>
          <a:p>
            <a:pPr algn="r"/>
            <a:endParaRPr lang="fa-IR" sz="5400" b="1" dirty="0" smtClean="0">
              <a:latin typeface="IranNastaliq" panose="02000503000000020003" pitchFamily="2" charset="0"/>
              <a:cs typeface="IranNastaliq" panose="02000503000000020003" pitchFamily="2" charset="0"/>
            </a:endParaRPr>
          </a:p>
          <a:p>
            <a:pPr algn="r"/>
            <a:r>
              <a:rPr lang="fa-IR" sz="2800" b="1" dirty="0" smtClean="0">
                <a:cs typeface="B Nazanin" panose="00000400000000000000" pitchFamily="2" charset="-78"/>
              </a:rPr>
              <a:t>                                                           مدرس : رقیه رضائی  </a:t>
            </a:r>
          </a:p>
          <a:p>
            <a:pPr algn="r"/>
            <a:r>
              <a:rPr lang="fa-IR" sz="1700" b="1" dirty="0" smtClean="0">
                <a:cs typeface="B Nazanin" panose="00000400000000000000" pitchFamily="2" charset="-78"/>
              </a:rPr>
              <a:t>                                                                                                           نیمسال دوم 98-99</a:t>
            </a:r>
            <a:endParaRPr lang="en-US" sz="1700" b="1" dirty="0">
              <a:cs typeface="B Nazanin" panose="00000400000000000000" pitchFamily="2" charset="-78"/>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4546" y="282116"/>
            <a:ext cx="1069042" cy="1532583"/>
          </a:xfrm>
          <a:prstGeom prst="rect">
            <a:avLst/>
          </a:prstGeom>
        </p:spPr>
      </p:pic>
    </p:spTree>
    <p:extLst>
      <p:ext uri="{BB962C8B-B14F-4D97-AF65-F5344CB8AC3E}">
        <p14:creationId xmlns:p14="http://schemas.microsoft.com/office/powerpoint/2010/main" val="2795506863"/>
      </p:ext>
    </p:extLst>
  </p:cSld>
  <p:clrMapOvr>
    <a:masterClrMapping/>
  </p:clrMapOvr>
  <p:transition spd="slow">
    <p:wip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141628"/>
          </a:xfrm>
        </p:spPr>
        <p:txBody>
          <a:bodyPr/>
          <a:lstStyle/>
          <a:p>
            <a:pPr algn="r"/>
            <a:r>
              <a:rPr lang="fa-IR" b="1" dirty="0" smtClean="0">
                <a:cs typeface="B Nazanin" panose="00000400000000000000" pitchFamily="2" charset="-78"/>
              </a:rPr>
              <a:t>تمرین سطر </a:t>
            </a:r>
            <a:r>
              <a:rPr lang="fa-IR" b="1" dirty="0" smtClean="0">
                <a:cs typeface="B Nazanin" panose="00000400000000000000" pitchFamily="2" charset="-78"/>
              </a:rPr>
              <a:t>نویسی</a:t>
            </a:r>
            <a:r>
              <a:rPr lang="fa-IR" sz="2800" b="1" dirty="0" smtClean="0">
                <a:cs typeface="B Nazanin" panose="00000400000000000000" pitchFamily="2" charset="-78"/>
              </a:rPr>
              <a:t>«</a:t>
            </a:r>
            <a:r>
              <a:rPr lang="fa-IR" sz="2400" b="1" dirty="0" smtClean="0">
                <a:cs typeface="B Nazanin" panose="00000400000000000000" pitchFamily="2" charset="-78"/>
              </a:rPr>
              <a:t>جلسه 4و5»</a:t>
            </a:r>
            <a:endParaRPr lang="en-US" sz="2400" b="1" dirty="0">
              <a:cs typeface="B Nazanin" panose="00000400000000000000" pitchFamily="2" charset="-78"/>
            </a:endParaRPr>
          </a:p>
        </p:txBody>
      </p:sp>
      <p:sp>
        <p:nvSpPr>
          <p:cNvPr id="3" name="Content Placeholder 2"/>
          <p:cNvSpPr>
            <a:spLocks noGrp="1"/>
          </p:cNvSpPr>
          <p:nvPr>
            <p:ph idx="1"/>
          </p:nvPr>
        </p:nvSpPr>
        <p:spPr>
          <a:xfrm>
            <a:off x="838200" y="1403132"/>
            <a:ext cx="10515600" cy="5234152"/>
          </a:xfrm>
        </p:spPr>
        <p:txBody>
          <a:bodyPr>
            <a:normAutofit/>
          </a:bodyPr>
          <a:lstStyle/>
          <a:p>
            <a:pPr marL="0" indent="0" algn="r">
              <a:buNone/>
            </a:pPr>
            <a:endParaRPr lang="fa-IR" dirty="0" smtClean="0">
              <a:cs typeface="B Nazanin" panose="00000400000000000000" pitchFamily="2" charset="-78"/>
            </a:endParaRPr>
          </a:p>
          <a:p>
            <a:pPr marL="0" indent="0" algn="r">
              <a:buNone/>
            </a:pPr>
            <a:r>
              <a:rPr lang="fa-IR" sz="2800" dirty="0" smtClean="0">
                <a:cs typeface="B Nazanin" panose="00000400000000000000" pitchFamily="2" charset="-78"/>
              </a:rPr>
              <a:t>یکی از مواردی که در زیبایی سطر اثر بسیار دارد،انتخاب کشیده های درست و بجا در داخل سطر است.کشیده ها که به آنها </a:t>
            </a:r>
            <a:r>
              <a:rPr lang="fa-IR" sz="2800" b="1" dirty="0" smtClean="0">
                <a:cs typeface="B Nazanin" panose="00000400000000000000" pitchFamily="2" charset="-78"/>
              </a:rPr>
              <a:t>مَد</a:t>
            </a:r>
            <a:r>
              <a:rPr lang="fa-IR" sz="2800" dirty="0" smtClean="0">
                <a:cs typeface="B Nazanin" panose="00000400000000000000" pitchFamily="2" charset="-78"/>
              </a:rPr>
              <a:t> نیز گفته می شود،سبب ایجاد تنوع و به وجود آمدن فضاهای زیبا در سطر می شود.</a:t>
            </a:r>
          </a:p>
          <a:p>
            <a:pPr marL="0" indent="0" algn="r">
              <a:buNone/>
            </a:pPr>
            <a:r>
              <a:rPr lang="fa-IR" sz="2800" dirty="0" smtClean="0">
                <a:cs typeface="B Nazanin" panose="00000400000000000000" pitchFamily="2" charset="-78"/>
              </a:rPr>
              <a:t> به طور معمول ،در یک سطر میتوان از یک کلمه به صورت کشیده استفاده کرد.بهتر است این کلمه کشیده،حتی الامکان در وسط سطر باشد.در بعضی سطرها،لازم می آید از دو کلمه ویا بیشتر ،به صورت کشیده استفاده گردد. در این صورت کلمه ها هر چه از هم دورتر قرار بگیرند،بهتر است.بنابراین اگر در سطری از دو کلمه کشیده استفاده می شود، بهتر است یک کلمه در اوایل و کلمه دیگر در اواخر سطر واقع شود.</a:t>
            </a:r>
          </a:p>
          <a:p>
            <a:pPr marL="0" indent="0" algn="r">
              <a:buNone/>
            </a:pPr>
            <a:r>
              <a:rPr lang="fa-IR" sz="2800" dirty="0" smtClean="0">
                <a:cs typeface="B Nazanin" panose="00000400000000000000" pitchFamily="2" charset="-78"/>
              </a:rPr>
              <a:t>کشیدن اولین کلمه سطر جایز نیست،ولی اگر لازم باشد،می توان آخرین کلمه سطر را به صورت کشیده نوشت. بعضی از حروف الفبای فارسی به صورت منفصل قابل کشیدن هستند</a:t>
            </a:r>
            <a:r>
              <a:rPr lang="fa-IR" dirty="0" smtClean="0">
                <a:cs typeface="B Nazanin" panose="00000400000000000000" pitchFamily="2" charset="-78"/>
              </a:rPr>
              <a:t>؛</a:t>
            </a:r>
            <a:endParaRPr lang="en-US" dirty="0">
              <a:cs typeface="B Nazanin" panose="00000400000000000000" pitchFamily="2" charset="-78"/>
            </a:endParaRPr>
          </a:p>
        </p:txBody>
      </p:sp>
    </p:spTree>
    <p:extLst>
      <p:ext uri="{BB962C8B-B14F-4D97-AF65-F5344CB8AC3E}">
        <p14:creationId xmlns:p14="http://schemas.microsoft.com/office/powerpoint/2010/main" val="104402786"/>
      </p:ext>
    </p:extLst>
  </p:cSld>
  <p:clrMapOvr>
    <a:masterClrMapping/>
  </p:clrMapOvr>
  <p:transition spd="slow">
    <p:wip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78372"/>
            <a:ext cx="10515600" cy="5798591"/>
          </a:xfrm>
        </p:spPr>
        <p:txBody>
          <a:bodyPr/>
          <a:lstStyle/>
          <a:p>
            <a:pPr marL="0" indent="0" algn="r">
              <a:buNone/>
            </a:pPr>
            <a:r>
              <a:rPr lang="fa-IR" sz="2800" dirty="0" smtClean="0">
                <a:cs typeface="B Nazanin" panose="00000400000000000000" pitchFamily="2" charset="-78"/>
              </a:rPr>
              <a:t>مانند:</a:t>
            </a:r>
            <a:endParaRPr lang="fa-IR" sz="2800" dirty="0" smtClean="0">
              <a:latin typeface="IranNastaliq" panose="02000503000000020003" pitchFamily="2" charset="0"/>
              <a:cs typeface="IranNastaliq" panose="02000503000000020003" pitchFamily="2" charset="0"/>
            </a:endParaRPr>
          </a:p>
          <a:p>
            <a:pPr marL="0" indent="0" algn="r">
              <a:buNone/>
            </a:pPr>
            <a:r>
              <a:rPr lang="fa-IR" sz="2800" dirty="0">
                <a:latin typeface="IranNastaliq" panose="02000503000000020003" pitchFamily="2" charset="0"/>
                <a:cs typeface="IranNastaliq" panose="02000503000000020003" pitchFamily="2" charset="0"/>
              </a:rPr>
              <a:t>«</a:t>
            </a:r>
            <a:r>
              <a:rPr lang="fa-IR" sz="2800" dirty="0" smtClean="0">
                <a:latin typeface="IranNastaliq" panose="02000503000000020003" pitchFamily="2" charset="0"/>
                <a:cs typeface="IranNastaliq" panose="02000503000000020003" pitchFamily="2" charset="0"/>
              </a:rPr>
              <a:t>ب» و هم شکل های آن-س-ش-ف-ک-گ-ی</a:t>
            </a:r>
          </a:p>
          <a:p>
            <a:pPr marL="0" indent="0" algn="r">
              <a:buNone/>
            </a:pPr>
            <a:r>
              <a:rPr lang="fa-IR" sz="2800" dirty="0" smtClean="0">
                <a:latin typeface="IranNastaliq" panose="02000503000000020003" pitchFamily="2" charset="0"/>
                <a:cs typeface="B Nazanin" panose="00000400000000000000" pitchFamily="2" charset="-78"/>
              </a:rPr>
              <a:t>دسته دیگری از حروف نستعلیق ،به صورت منفصل قابل کشیدن نیستند؛ولی در اتصال به حروف دیگر، میتوان آنها را کشیده نوشت .مانند:</a:t>
            </a:r>
          </a:p>
          <a:p>
            <a:pPr marL="0" indent="0" algn="r">
              <a:buNone/>
            </a:pPr>
            <a:r>
              <a:rPr lang="fa-IR" sz="2800" dirty="0" smtClean="0">
                <a:latin typeface="IranNastaliq" panose="02000503000000020003" pitchFamily="2" charset="0"/>
                <a:cs typeface="IranNastaliq" panose="02000503000000020003" pitchFamily="2" charset="0"/>
              </a:rPr>
              <a:t>«ع» </a:t>
            </a:r>
            <a:r>
              <a:rPr lang="fa-IR" sz="2800" dirty="0" smtClean="0">
                <a:latin typeface="IranNastaliq" panose="02000503000000020003" pitchFamily="2" charset="0"/>
                <a:cs typeface="B Nazanin" panose="00000400000000000000" pitchFamily="2" charset="-78"/>
              </a:rPr>
              <a:t>در کلمه </a:t>
            </a:r>
            <a:r>
              <a:rPr lang="fa-IR" sz="2800" dirty="0" smtClean="0">
                <a:latin typeface="IranNastaliq" panose="02000503000000020003" pitchFamily="2" charset="0"/>
                <a:cs typeface="IranNastaliq" panose="02000503000000020003" pitchFamily="2" charset="0"/>
              </a:rPr>
              <a:t>«عمر»                                          «ه» </a:t>
            </a:r>
            <a:r>
              <a:rPr lang="fa-IR" sz="2800" dirty="0" smtClean="0">
                <a:latin typeface="IranNastaliq" panose="02000503000000020003" pitchFamily="2" charset="0"/>
                <a:cs typeface="B Nazanin" panose="00000400000000000000" pitchFamily="2" charset="-78"/>
              </a:rPr>
              <a:t>در کلمه </a:t>
            </a:r>
            <a:r>
              <a:rPr lang="fa-IR" sz="2800" dirty="0" smtClean="0">
                <a:latin typeface="IranNastaliq" panose="02000503000000020003" pitchFamily="2" charset="0"/>
                <a:cs typeface="IranNastaliq" panose="02000503000000020003" pitchFamily="2" charset="0"/>
              </a:rPr>
              <a:t>«هر»                                           «ط» </a:t>
            </a:r>
            <a:r>
              <a:rPr lang="fa-IR" sz="2800" dirty="0" smtClean="0">
                <a:latin typeface="IranNastaliq" panose="02000503000000020003" pitchFamily="2" charset="0"/>
                <a:cs typeface="B Nazanin" panose="00000400000000000000" pitchFamily="2" charset="-78"/>
              </a:rPr>
              <a:t>در کلمه </a:t>
            </a:r>
            <a:r>
              <a:rPr lang="fa-IR" sz="2800" dirty="0" smtClean="0">
                <a:latin typeface="IranNastaliq" panose="02000503000000020003" pitchFamily="2" charset="0"/>
                <a:cs typeface="IranNastaliq" panose="02000503000000020003" pitchFamily="2" charset="0"/>
              </a:rPr>
              <a:t>«طرد»</a:t>
            </a:r>
          </a:p>
          <a:p>
            <a:pPr marL="0" indent="0" algn="r">
              <a:buNone/>
            </a:pPr>
            <a:r>
              <a:rPr lang="fa-IR" sz="2800" dirty="0" smtClean="0">
                <a:latin typeface="IranNastaliq" panose="02000503000000020003" pitchFamily="2" charset="0"/>
                <a:cs typeface="IranNastaliq" panose="02000503000000020003" pitchFamily="2" charset="0"/>
              </a:rPr>
              <a:t>«ص» </a:t>
            </a:r>
            <a:r>
              <a:rPr lang="fa-IR" sz="2800" dirty="0" smtClean="0">
                <a:latin typeface="IranNastaliq" panose="02000503000000020003" pitchFamily="2" charset="0"/>
                <a:cs typeface="B Nazanin" panose="00000400000000000000" pitchFamily="2" charset="-78"/>
              </a:rPr>
              <a:t>در کلمه </a:t>
            </a:r>
            <a:r>
              <a:rPr lang="fa-IR" sz="2800" dirty="0" smtClean="0">
                <a:latin typeface="IranNastaliq" panose="02000503000000020003" pitchFamily="2" charset="0"/>
                <a:cs typeface="IranNastaliq" panose="02000503000000020003" pitchFamily="2" charset="0"/>
              </a:rPr>
              <a:t>«صید» </a:t>
            </a:r>
            <a:r>
              <a:rPr lang="fa-IR" sz="2800" dirty="0" smtClean="0">
                <a:latin typeface="IranNastaliq" panose="02000503000000020003" pitchFamily="2" charset="0"/>
                <a:cs typeface="B Nazanin" panose="00000400000000000000" pitchFamily="2" charset="-78"/>
              </a:rPr>
              <a:t>و مانند اینها.</a:t>
            </a:r>
            <a:endParaRPr lang="fa-IR" sz="2800" dirty="0">
              <a:latin typeface="IranNastaliq" panose="02000503000000020003" pitchFamily="2" charset="0"/>
              <a:cs typeface="B Nazanin" panose="00000400000000000000" pitchFamily="2" charset="-78"/>
            </a:endParaRPr>
          </a:p>
          <a:p>
            <a:pPr marL="0" indent="0" algn="r">
              <a:buNone/>
            </a:pPr>
            <a:r>
              <a:rPr lang="fa-IR" sz="2800" dirty="0" smtClean="0">
                <a:latin typeface="IranNastaliq" panose="02000503000000020003" pitchFamily="2" charset="0"/>
                <a:cs typeface="B Nazanin" panose="00000400000000000000" pitchFamily="2" charset="-78"/>
              </a:rPr>
              <a:t>دسته سوم حروفی هستند که چه به صورت منفصل و چه در اتصال با حروف دیگر،نمی توان آنها را کشیده نوشت،این حروغ عبارتند از :</a:t>
            </a:r>
          </a:p>
          <a:p>
            <a:pPr marL="0" indent="0" algn="r">
              <a:buNone/>
            </a:pPr>
            <a:r>
              <a:rPr lang="fa-IR" sz="2800" dirty="0" smtClean="0">
                <a:latin typeface="IranNastaliq" panose="02000503000000020003" pitchFamily="2" charset="0"/>
                <a:cs typeface="IranNastaliq" panose="02000503000000020003" pitchFamily="2" charset="0"/>
              </a:rPr>
              <a:t>ا-و-د-ذ-ر-ز-ژ-ل</a:t>
            </a:r>
          </a:p>
          <a:p>
            <a:pPr marL="0" indent="0" algn="r">
              <a:buNone/>
            </a:pPr>
            <a:endParaRPr lang="en-US" dirty="0">
              <a:latin typeface="IranNastaliq" panose="02000503000000020003" pitchFamily="2" charset="0"/>
              <a:cs typeface="IranNastaliq" panose="02000503000000020003" pitchFamily="2" charset="0"/>
            </a:endParaRPr>
          </a:p>
        </p:txBody>
      </p:sp>
    </p:spTree>
    <p:extLst>
      <p:ext uri="{BB962C8B-B14F-4D97-AF65-F5344CB8AC3E}">
        <p14:creationId xmlns:p14="http://schemas.microsoft.com/office/powerpoint/2010/main" val="1990283943"/>
      </p:ext>
    </p:extLst>
  </p:cSld>
  <p:clrMapOvr>
    <a:masterClrMapping/>
  </p:clrMapOvr>
  <p:transition spd="slow">
    <p:wip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46842"/>
            <a:ext cx="10515600" cy="5877418"/>
          </a:xfrm>
        </p:spPr>
        <p:txBody>
          <a:bodyPr>
            <a:normAutofit/>
          </a:bodyPr>
          <a:lstStyle/>
          <a:p>
            <a:pPr marL="0" indent="0" algn="r">
              <a:buNone/>
            </a:pPr>
            <a:r>
              <a:rPr lang="fa-IR" sz="2800" dirty="0" smtClean="0">
                <a:cs typeface="B Nazanin" panose="00000400000000000000" pitchFamily="2" charset="-78"/>
              </a:rPr>
              <a:t>«جلسه 6و7»</a:t>
            </a:r>
          </a:p>
          <a:p>
            <a:pPr marL="0" indent="0" algn="r">
              <a:buNone/>
            </a:pPr>
            <a:r>
              <a:rPr lang="fa-IR" sz="3000" b="1" dirty="0" smtClean="0">
                <a:cs typeface="B Nazanin" panose="00000400000000000000" pitchFamily="2" charset="-78"/>
              </a:rPr>
              <a:t>تمرین </a:t>
            </a:r>
            <a:r>
              <a:rPr lang="fa-IR" sz="3000" b="1" dirty="0" smtClean="0">
                <a:cs typeface="B Nazanin" panose="00000400000000000000" pitchFamily="2" charset="-78"/>
              </a:rPr>
              <a:t>1</a:t>
            </a:r>
            <a:r>
              <a:rPr lang="fa-IR" sz="3000" dirty="0" smtClean="0">
                <a:cs typeface="B Nazanin" panose="00000400000000000000" pitchFamily="2" charset="-78"/>
              </a:rPr>
              <a:t>-سر مشق زیر را با مداد یا خودنویس به صورت نستعلیق تحریری بنوسید </a:t>
            </a:r>
          </a:p>
          <a:p>
            <a:pPr marL="0" indent="0" algn="ctr">
              <a:buNone/>
            </a:pPr>
            <a:endParaRPr lang="fa-IR" sz="4000" dirty="0" smtClean="0">
              <a:latin typeface="IranNastaliq" panose="02000503000000020003" pitchFamily="2" charset="0"/>
              <a:cs typeface="B Nazanin" panose="00000400000000000000" pitchFamily="2" charset="-78"/>
            </a:endParaRPr>
          </a:p>
          <a:p>
            <a:pPr marL="0" indent="0" algn="ctr">
              <a:buNone/>
            </a:pPr>
            <a:endParaRPr lang="fa-IR" sz="4000" dirty="0" smtClean="0">
              <a:latin typeface="IranNastaliq" panose="02000503000000020003" pitchFamily="2" charset="0"/>
              <a:cs typeface="B Nazanin" panose="00000400000000000000" pitchFamily="2" charset="-78"/>
            </a:endParaRPr>
          </a:p>
          <a:p>
            <a:pPr marL="0" indent="0" algn="ctr">
              <a:buNone/>
            </a:pPr>
            <a:r>
              <a:rPr lang="fa-IR" sz="4000" dirty="0" smtClean="0">
                <a:latin typeface="IranNastaliq" panose="02000503000000020003" pitchFamily="2" charset="0"/>
                <a:cs typeface="IranNastaliq" panose="02000503000000020003" pitchFamily="2" charset="0"/>
              </a:rPr>
              <a:t>تو را ایزدت یار و یاور بود</a:t>
            </a:r>
          </a:p>
          <a:p>
            <a:pPr marL="0" indent="0" algn="ctr">
              <a:buNone/>
            </a:pPr>
            <a:endParaRPr lang="fa-IR" sz="4000" b="1" dirty="0" smtClean="0">
              <a:latin typeface="IranNastaliq" panose="02000503000000020003" pitchFamily="2" charset="0"/>
              <a:cs typeface="IranNastaliq" panose="02000503000000020003" pitchFamily="2" charset="0"/>
            </a:endParaRPr>
          </a:p>
          <a:p>
            <a:pPr marL="0" indent="0" algn="r">
              <a:buNone/>
            </a:pPr>
            <a:r>
              <a:rPr lang="fa-IR" sz="3000" b="1" dirty="0" smtClean="0">
                <a:latin typeface="IranNastaliq" panose="02000503000000020003" pitchFamily="2" charset="0"/>
                <a:cs typeface="B Nazanin" panose="00000400000000000000" pitchFamily="2" charset="-78"/>
              </a:rPr>
              <a:t>راهنمایی:</a:t>
            </a:r>
          </a:p>
          <a:p>
            <a:pPr marL="0" indent="0" algn="r">
              <a:buNone/>
            </a:pPr>
            <a:r>
              <a:rPr lang="fa-IR" sz="3000" dirty="0" smtClean="0">
                <a:latin typeface="IranNastaliq" panose="02000503000000020003" pitchFamily="2" charset="0"/>
                <a:cs typeface="B Nazanin" panose="00000400000000000000" pitchFamily="2" charset="-78"/>
              </a:rPr>
              <a:t>هر کدام از حروف و اتصالات سطر بالا با یک حرکت نوشته می شوند.</a:t>
            </a:r>
          </a:p>
          <a:p>
            <a:pPr marL="0" indent="0" algn="r">
              <a:buNone/>
            </a:pPr>
            <a:endParaRPr lang="fa-IR" sz="3000" dirty="0" smtClean="0">
              <a:latin typeface="IranNastaliq" panose="02000503000000020003" pitchFamily="2" charset="0"/>
              <a:cs typeface="B Nazanin" panose="00000400000000000000" pitchFamily="2" charset="-78"/>
            </a:endParaRPr>
          </a:p>
          <a:p>
            <a:pPr marL="0" indent="0" algn="r">
              <a:buNone/>
            </a:pPr>
            <a:endParaRPr lang="fa-IR" sz="3000" dirty="0" smtClean="0">
              <a:latin typeface="IranNastaliq" panose="02000503000000020003" pitchFamily="2" charset="0"/>
              <a:cs typeface="B Nazanin" panose="00000400000000000000" pitchFamily="2" charset="-78"/>
            </a:endParaRPr>
          </a:p>
        </p:txBody>
      </p:sp>
    </p:spTree>
    <p:extLst>
      <p:ext uri="{BB962C8B-B14F-4D97-AF65-F5344CB8AC3E}">
        <p14:creationId xmlns:p14="http://schemas.microsoft.com/office/powerpoint/2010/main" val="36808725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17531" y="709448"/>
            <a:ext cx="9187081" cy="5201774"/>
          </a:xfrm>
        </p:spPr>
        <p:txBody>
          <a:bodyPr>
            <a:normAutofit/>
          </a:bodyPr>
          <a:lstStyle/>
          <a:p>
            <a:pPr marL="0" indent="0" algn="r">
              <a:buNone/>
            </a:pPr>
            <a:r>
              <a:rPr lang="fa-IR" sz="2800" b="1" dirty="0" smtClean="0">
                <a:latin typeface="IranNastaliq" panose="02000503000000020003" pitchFamily="2" charset="0"/>
                <a:cs typeface="B Nazanin" panose="00000400000000000000" pitchFamily="2" charset="-78"/>
              </a:rPr>
              <a:t>تمرین2-</a:t>
            </a:r>
            <a:r>
              <a:rPr lang="fa-IR" sz="2800" dirty="0" smtClean="0">
                <a:latin typeface="IranNastaliq" panose="02000503000000020003" pitchFamily="2" charset="0"/>
                <a:cs typeface="B Nazanin" panose="00000400000000000000" pitchFamily="2" charset="-78"/>
              </a:rPr>
              <a:t> </a:t>
            </a:r>
            <a:r>
              <a:rPr lang="fa-IR" sz="2800" dirty="0">
                <a:latin typeface="IranNastaliq" panose="02000503000000020003" pitchFamily="2" charset="0"/>
                <a:cs typeface="B Nazanin" panose="00000400000000000000" pitchFamily="2" charset="-78"/>
              </a:rPr>
              <a:t>با قلم نی و مرکب از روی سرمشق چندین بار </a:t>
            </a:r>
            <a:r>
              <a:rPr lang="fa-IR" sz="2800" dirty="0" smtClean="0">
                <a:latin typeface="IranNastaliq" panose="02000503000000020003" pitchFamily="2" charset="0"/>
                <a:cs typeface="B Nazanin" panose="00000400000000000000" pitchFamily="2" charset="-78"/>
              </a:rPr>
              <a:t>بنویسید</a:t>
            </a:r>
          </a:p>
          <a:p>
            <a:pPr marL="0" indent="0" algn="r">
              <a:buNone/>
            </a:pPr>
            <a:endParaRPr lang="fa-IR" sz="2800" dirty="0">
              <a:latin typeface="IranNastaliq" panose="02000503000000020003" pitchFamily="2" charset="0"/>
              <a:cs typeface="B Nazanin" panose="00000400000000000000" pitchFamily="2" charset="-78"/>
            </a:endParaRPr>
          </a:p>
          <a:p>
            <a:pPr marL="0" indent="0" algn="r">
              <a:buNone/>
            </a:pPr>
            <a:endParaRPr lang="fa-IR" sz="2800" dirty="0" smtClean="0">
              <a:latin typeface="IranNastaliq" panose="02000503000000020003" pitchFamily="2" charset="0"/>
              <a:cs typeface="B Nazanin" panose="00000400000000000000" pitchFamily="2" charset="-78"/>
            </a:endParaRPr>
          </a:p>
          <a:p>
            <a:pPr marL="0" indent="0" algn="r">
              <a:buNone/>
            </a:pPr>
            <a:endParaRPr lang="fa-IR" sz="2800" dirty="0">
              <a:latin typeface="IranNastaliq" panose="02000503000000020003" pitchFamily="2" charset="0"/>
              <a:cs typeface="B Nazanin" panose="00000400000000000000" pitchFamily="2" charset="-78"/>
            </a:endParaRPr>
          </a:p>
          <a:p>
            <a:pPr marL="0" indent="0" algn="r">
              <a:buNone/>
            </a:pPr>
            <a:endParaRPr lang="fa-IR" sz="2800" dirty="0" smtClean="0">
              <a:latin typeface="IranNastaliq" panose="02000503000000020003" pitchFamily="2" charset="0"/>
              <a:cs typeface="B Nazanin" panose="00000400000000000000" pitchFamily="2" charset="-78"/>
            </a:endParaRPr>
          </a:p>
          <a:p>
            <a:pPr marL="0" indent="0" algn="r">
              <a:buNone/>
            </a:pPr>
            <a:endParaRPr lang="fa-IR" sz="2800" dirty="0">
              <a:latin typeface="IranNastaliq" panose="02000503000000020003" pitchFamily="2" charset="0"/>
              <a:cs typeface="B Nazanin" panose="00000400000000000000" pitchFamily="2" charset="-78"/>
            </a:endParaRPr>
          </a:p>
          <a:p>
            <a:pPr marL="0" indent="0" algn="r">
              <a:buNone/>
            </a:pPr>
            <a:endParaRPr lang="fa-IR" sz="2800" dirty="0" smtClean="0">
              <a:latin typeface="IranNastaliq" panose="02000503000000020003" pitchFamily="2" charset="0"/>
              <a:cs typeface="B Nazanin" panose="00000400000000000000" pitchFamily="2" charset="-78"/>
            </a:endParaRPr>
          </a:p>
          <a:p>
            <a:pPr marL="0" indent="0" algn="r">
              <a:buNone/>
            </a:pPr>
            <a:r>
              <a:rPr lang="fa-IR" sz="2800" b="1" dirty="0" smtClean="0">
                <a:latin typeface="IranNastaliq" panose="02000503000000020003" pitchFamily="2" charset="0"/>
                <a:cs typeface="B Nazanin" panose="00000400000000000000" pitchFamily="2" charset="-78"/>
              </a:rPr>
              <a:t>راهنمایی:</a:t>
            </a:r>
          </a:p>
          <a:p>
            <a:pPr marL="0" indent="0" algn="r">
              <a:buNone/>
            </a:pPr>
            <a:r>
              <a:rPr lang="fa-IR" sz="2800" b="1" dirty="0" smtClean="0">
                <a:latin typeface="IranNastaliq" panose="02000503000000020003" pitchFamily="2" charset="0"/>
                <a:cs typeface="B Nazanin" panose="00000400000000000000" pitchFamily="2" charset="-78"/>
              </a:rPr>
              <a:t>1-اتصال «تو»:</a:t>
            </a:r>
            <a:r>
              <a:rPr lang="fa-IR" sz="2800" dirty="0" smtClean="0">
                <a:latin typeface="IranNastaliq" panose="02000503000000020003" pitchFamily="2" charset="0"/>
                <a:cs typeface="B Nazanin" panose="00000400000000000000" pitchFamily="2" charset="-78"/>
              </a:rPr>
              <a:t>ابتدا «ت» در این اتصال مانند «الف» ولی ارتفاع آن یک نقطه است.</a:t>
            </a:r>
            <a:endParaRPr lang="en-US" sz="28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rot="16200000">
            <a:off x="5328175" y="235911"/>
            <a:ext cx="2302909" cy="5644055"/>
          </a:xfrm>
          <a:prstGeom prst="roundRect">
            <a:avLst>
              <a:gd name="adj" fmla="val 4167"/>
            </a:avLst>
          </a:prstGeom>
          <a:solidFill>
            <a:srgbClr val="FFFFFF"/>
          </a:solidFill>
          <a:ln w="76200" cap="sq">
            <a:solidFill>
              <a:srgbClr val="EAEAEA"/>
            </a:solidFill>
            <a:miter lim="800000"/>
          </a:ln>
          <a:effectLst>
            <a:reflection blurRad="12700" stA="33000" endPos="28000" dist="5000" dir="5400000" sy="-100000" algn="bl" rotWithShape="0"/>
          </a:effectLst>
          <a:scene3d>
            <a:camera prst="orthographicFront"/>
            <a:lightRig rig="threePt" dir="t">
              <a:rot lat="0" lon="0" rev="2700000"/>
            </a:lightRig>
          </a:scene3d>
          <a:sp3d contourW="6350">
            <a:bevelT h="38100"/>
            <a:contourClr>
              <a:srgbClr val="C0C0C0"/>
            </a:contourClr>
          </a:sp3d>
        </p:spPr>
      </p:pic>
    </p:spTree>
    <p:extLst>
      <p:ext uri="{BB962C8B-B14F-4D97-AF65-F5344CB8AC3E}">
        <p14:creationId xmlns:p14="http://schemas.microsoft.com/office/powerpoint/2010/main" val="400665658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02221" y="1087821"/>
            <a:ext cx="9502391" cy="4823401"/>
          </a:xfrm>
        </p:spPr>
        <p:txBody>
          <a:bodyPr>
            <a:normAutofit/>
          </a:bodyPr>
          <a:lstStyle/>
          <a:p>
            <a:pPr marL="0" indent="0" algn="r">
              <a:buNone/>
            </a:pPr>
            <a:r>
              <a:rPr lang="fa-IR" sz="2800" dirty="0" smtClean="0">
                <a:cs typeface="B Nazanin" panose="00000400000000000000" pitchFamily="2" charset="-78"/>
              </a:rPr>
              <a:t>ادامه این حرکت با نوک قلم نی کمی سرازیر نوشته می شود و آن گاه «و» به آن متصل می گردد:</a:t>
            </a:r>
            <a:endParaRPr lang="en-US" sz="2800" dirty="0">
              <a:cs typeface="B Nazanin" panose="00000400000000000000" pitchFamily="2" charset="-78"/>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rot="16200000">
            <a:off x="4702743" y="-5586"/>
            <a:ext cx="3314351" cy="7858806"/>
          </a:xfrm>
          <a:prstGeom prst="roundRect">
            <a:avLst>
              <a:gd name="adj" fmla="val 4167"/>
            </a:avLst>
          </a:prstGeom>
          <a:solidFill>
            <a:srgbClr val="FFFFFF"/>
          </a:solidFill>
          <a:ln w="76200" cap="sq">
            <a:solidFill>
              <a:srgbClr val="EAEAEA"/>
            </a:solidFill>
            <a:miter lim="800000"/>
          </a:ln>
          <a:effectLst>
            <a:reflection blurRad="12700" stA="33000" endPos="28000" dist="5000" dir="5400000" sy="-100000" algn="bl" rotWithShape="0"/>
          </a:effectLst>
          <a:scene3d>
            <a:camera prst="orthographicFront"/>
            <a:lightRig rig="threePt" dir="t">
              <a:rot lat="0" lon="0" rev="2700000"/>
            </a:lightRig>
          </a:scene3d>
          <a:sp3d contourW="6350">
            <a:bevelT h="38100"/>
            <a:contourClr>
              <a:srgbClr val="C0C0C0"/>
            </a:contourClr>
          </a:sp3d>
        </p:spPr>
      </p:pic>
    </p:spTree>
    <p:extLst>
      <p:ext uri="{BB962C8B-B14F-4D97-AF65-F5344CB8AC3E}">
        <p14:creationId xmlns:p14="http://schemas.microsoft.com/office/powerpoint/2010/main" val="316913160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33752" y="1277007"/>
            <a:ext cx="9439329" cy="4886463"/>
          </a:xfrm>
        </p:spPr>
        <p:txBody>
          <a:bodyPr>
            <a:normAutofit fontScale="92500" lnSpcReduction="10000"/>
          </a:bodyPr>
          <a:lstStyle/>
          <a:p>
            <a:pPr marL="0" indent="0" algn="r">
              <a:buNone/>
            </a:pPr>
            <a:r>
              <a:rPr lang="fa-IR" sz="2800" b="1" dirty="0">
                <a:cs typeface="B Nazanin" panose="00000400000000000000" pitchFamily="2" charset="-78"/>
              </a:rPr>
              <a:t>2-اتصال «بر»: </a:t>
            </a:r>
            <a:r>
              <a:rPr lang="fa-IR" sz="2800" dirty="0">
                <a:cs typeface="B Nazanin" panose="00000400000000000000" pitchFamily="2" charset="-78"/>
              </a:rPr>
              <a:t>این اتصال با نوک سمت راست قلم و با سه حرکت قلم به این شکل نوشته می </a:t>
            </a:r>
            <a:r>
              <a:rPr lang="fa-IR" sz="2800" dirty="0" smtClean="0">
                <a:cs typeface="B Nazanin" panose="00000400000000000000" pitchFamily="2" charset="-78"/>
              </a:rPr>
              <a:t>شود</a:t>
            </a:r>
          </a:p>
          <a:p>
            <a:pPr marL="0" indent="0" algn="r">
              <a:buNone/>
            </a:pPr>
            <a:endParaRPr lang="fa-IR" sz="2800" dirty="0">
              <a:cs typeface="B Nazanin" panose="00000400000000000000" pitchFamily="2" charset="-78"/>
            </a:endParaRPr>
          </a:p>
          <a:p>
            <a:pPr marL="0" indent="0" algn="r">
              <a:buNone/>
            </a:pPr>
            <a:endParaRPr lang="fa-IR" sz="2800" dirty="0" smtClean="0">
              <a:cs typeface="B Nazanin" panose="00000400000000000000" pitchFamily="2" charset="-78"/>
            </a:endParaRPr>
          </a:p>
          <a:p>
            <a:pPr marL="0" indent="0" algn="r">
              <a:buNone/>
            </a:pPr>
            <a:endParaRPr lang="fa-IR" sz="2800" dirty="0">
              <a:cs typeface="B Nazanin" panose="00000400000000000000" pitchFamily="2" charset="-78"/>
            </a:endParaRPr>
          </a:p>
          <a:p>
            <a:pPr marL="0" indent="0" algn="r">
              <a:buNone/>
            </a:pPr>
            <a:endParaRPr lang="fa-IR" sz="2800" dirty="0" smtClean="0">
              <a:cs typeface="B Nazanin" panose="00000400000000000000" pitchFamily="2" charset="-78"/>
            </a:endParaRPr>
          </a:p>
          <a:p>
            <a:pPr marL="0" indent="0" algn="r">
              <a:buNone/>
            </a:pPr>
            <a:endParaRPr lang="fa-IR" sz="2800" dirty="0">
              <a:cs typeface="B Nazanin" panose="00000400000000000000" pitchFamily="2" charset="-78"/>
            </a:endParaRPr>
          </a:p>
          <a:p>
            <a:pPr marL="0" indent="0" algn="r">
              <a:buNone/>
            </a:pPr>
            <a:endParaRPr lang="fa-IR" sz="2800" dirty="0" smtClean="0">
              <a:cs typeface="B Nazanin" panose="00000400000000000000" pitchFamily="2" charset="-78"/>
            </a:endParaRPr>
          </a:p>
          <a:p>
            <a:pPr marL="0" indent="0" algn="r">
              <a:buNone/>
            </a:pPr>
            <a:endParaRPr lang="fa-IR" sz="2800" dirty="0">
              <a:cs typeface="B Nazanin" panose="00000400000000000000" pitchFamily="2" charset="-78"/>
            </a:endParaRPr>
          </a:p>
          <a:p>
            <a:pPr marL="0" indent="0" algn="r">
              <a:buNone/>
            </a:pPr>
            <a:r>
              <a:rPr lang="fa-IR" sz="2800" dirty="0">
                <a:cs typeface="B Nazanin" panose="00000400000000000000" pitchFamily="2" charset="-78"/>
              </a:rPr>
              <a:t>ضخامت «ب» نصف عرض قلم است و با ضخامت وسط«ر»برابر می باشد.</a:t>
            </a:r>
          </a:p>
          <a:p>
            <a:pPr marL="0" indent="0" algn="r">
              <a:buNone/>
            </a:pPr>
            <a:endParaRPr lang="en-US" sz="28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rot="16200000">
            <a:off x="4876398" y="227754"/>
            <a:ext cx="2355565" cy="6774361"/>
          </a:xfrm>
          <a:prstGeom prst="roundRect">
            <a:avLst>
              <a:gd name="adj" fmla="val 4167"/>
            </a:avLst>
          </a:prstGeom>
          <a:solidFill>
            <a:srgbClr val="FFFFFF"/>
          </a:solidFill>
          <a:ln w="76200" cap="sq">
            <a:solidFill>
              <a:srgbClr val="EAEAEA"/>
            </a:solidFill>
            <a:miter lim="800000"/>
          </a:ln>
          <a:effectLst>
            <a:reflection blurRad="12700" stA="33000" endPos="28000" dist="5000" dir="5400000" sy="-100000" algn="bl" rotWithShape="0"/>
          </a:effectLst>
          <a:scene3d>
            <a:camera prst="orthographicFront"/>
            <a:lightRig rig="threePt" dir="t">
              <a:rot lat="0" lon="0" rev="2700000"/>
            </a:lightRig>
          </a:scene3d>
          <a:sp3d contourW="6350">
            <a:bevelT h="38100"/>
            <a:contourClr>
              <a:srgbClr val="C0C0C0"/>
            </a:contourClr>
          </a:sp3d>
        </p:spPr>
      </p:pic>
    </p:spTree>
    <p:extLst>
      <p:ext uri="{BB962C8B-B14F-4D97-AF65-F5344CB8AC3E}">
        <p14:creationId xmlns:p14="http://schemas.microsoft.com/office/powerpoint/2010/main" val="244407822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76097" y="804041"/>
            <a:ext cx="9628515" cy="5107181"/>
          </a:xfrm>
        </p:spPr>
        <p:txBody>
          <a:bodyPr>
            <a:normAutofit lnSpcReduction="10000"/>
          </a:bodyPr>
          <a:lstStyle/>
          <a:p>
            <a:pPr marL="0" lvl="0" indent="0" algn="r">
              <a:buClr>
                <a:srgbClr val="A53010"/>
              </a:buClr>
              <a:buNone/>
            </a:pPr>
            <a:r>
              <a:rPr lang="fa-IR" sz="2800" b="1" dirty="0">
                <a:solidFill>
                  <a:prstClr val="black">
                    <a:lumMod val="75000"/>
                    <a:lumOff val="25000"/>
                  </a:prstClr>
                </a:solidFill>
                <a:cs typeface="B Nazanin" panose="00000400000000000000" pitchFamily="2" charset="-78"/>
              </a:rPr>
              <a:t>3 -اتصال «یا»:</a:t>
            </a:r>
            <a:r>
              <a:rPr lang="fa-IR" sz="2800" dirty="0">
                <a:solidFill>
                  <a:prstClr val="black">
                    <a:lumMod val="75000"/>
                    <a:lumOff val="25000"/>
                  </a:prstClr>
                </a:solidFill>
                <a:cs typeface="B Nazanin" panose="00000400000000000000" pitchFamily="2" charset="-78"/>
              </a:rPr>
              <a:t>این اتصال با یک حرکت قلم نوشته می شود .شروع حرکت مانند شروع حرکت «ب»است و مسیر حرکت قلم بلافاصله به طرف بالا می رود</a:t>
            </a:r>
            <a:r>
              <a:rPr lang="fa-IR" sz="2800" dirty="0" smtClean="0">
                <a:solidFill>
                  <a:prstClr val="black">
                    <a:lumMod val="75000"/>
                    <a:lumOff val="25000"/>
                  </a:prstClr>
                </a:solidFill>
                <a:cs typeface="B Nazanin" panose="00000400000000000000" pitchFamily="2" charset="-78"/>
              </a:rPr>
              <a:t>:</a:t>
            </a:r>
          </a:p>
          <a:p>
            <a:pPr marL="0" lvl="0" indent="0" algn="r">
              <a:buClr>
                <a:srgbClr val="A53010"/>
              </a:buClr>
              <a:buNone/>
            </a:pPr>
            <a:endParaRPr lang="fa-IR" sz="2800" dirty="0">
              <a:solidFill>
                <a:prstClr val="black">
                  <a:lumMod val="75000"/>
                  <a:lumOff val="25000"/>
                </a:prstClr>
              </a:solidFill>
              <a:cs typeface="B Nazanin" panose="00000400000000000000" pitchFamily="2" charset="-78"/>
            </a:endParaRPr>
          </a:p>
          <a:p>
            <a:pPr marL="0" lvl="0" indent="0" algn="r">
              <a:buClr>
                <a:srgbClr val="A53010"/>
              </a:buClr>
              <a:buNone/>
            </a:pPr>
            <a:endParaRPr lang="fa-IR" sz="2800" dirty="0" smtClean="0">
              <a:solidFill>
                <a:prstClr val="black">
                  <a:lumMod val="75000"/>
                  <a:lumOff val="25000"/>
                </a:prstClr>
              </a:solidFill>
              <a:cs typeface="B Nazanin" panose="00000400000000000000" pitchFamily="2" charset="-78"/>
            </a:endParaRPr>
          </a:p>
          <a:p>
            <a:pPr marL="0" lvl="0" indent="0" algn="r">
              <a:buClr>
                <a:srgbClr val="A53010"/>
              </a:buClr>
              <a:buNone/>
            </a:pPr>
            <a:endParaRPr lang="fa-IR" sz="2800" dirty="0">
              <a:solidFill>
                <a:prstClr val="black">
                  <a:lumMod val="75000"/>
                  <a:lumOff val="25000"/>
                </a:prstClr>
              </a:solidFill>
              <a:cs typeface="B Nazanin" panose="00000400000000000000" pitchFamily="2" charset="-78"/>
            </a:endParaRPr>
          </a:p>
          <a:p>
            <a:pPr marL="0" lvl="0" indent="0" algn="r">
              <a:buClr>
                <a:srgbClr val="A53010"/>
              </a:buClr>
              <a:buNone/>
            </a:pPr>
            <a:endParaRPr lang="fa-IR" sz="2800" dirty="0" smtClean="0">
              <a:solidFill>
                <a:prstClr val="black">
                  <a:lumMod val="75000"/>
                  <a:lumOff val="25000"/>
                </a:prstClr>
              </a:solidFill>
              <a:cs typeface="B Nazanin" panose="00000400000000000000" pitchFamily="2" charset="-78"/>
            </a:endParaRPr>
          </a:p>
          <a:p>
            <a:pPr marL="0" lvl="0" indent="0" algn="r">
              <a:buClr>
                <a:srgbClr val="A53010"/>
              </a:buClr>
              <a:buNone/>
            </a:pPr>
            <a:endParaRPr lang="fa-IR" sz="2800" dirty="0">
              <a:solidFill>
                <a:prstClr val="black">
                  <a:lumMod val="75000"/>
                  <a:lumOff val="25000"/>
                </a:prstClr>
              </a:solidFill>
              <a:cs typeface="B Nazanin" panose="00000400000000000000" pitchFamily="2" charset="-78"/>
            </a:endParaRPr>
          </a:p>
          <a:p>
            <a:pPr marL="0" indent="0" algn="r">
              <a:buClr>
                <a:srgbClr val="A53010"/>
              </a:buClr>
              <a:buNone/>
            </a:pPr>
            <a:r>
              <a:rPr lang="fa-IR" sz="2800" dirty="0">
                <a:cs typeface="B Nazanin" panose="00000400000000000000" pitchFamily="2" charset="-78"/>
              </a:rPr>
              <a:t>جهت حرکت «الف»از پایین به بالاست. به هیمن جهت ،به آن </a:t>
            </a:r>
            <a:r>
              <a:rPr lang="fa-IR" sz="2800" b="1" dirty="0">
                <a:cs typeface="B Nazanin" panose="00000400000000000000" pitchFamily="2" charset="-78"/>
              </a:rPr>
              <a:t>الف معکوس </a:t>
            </a:r>
            <a:r>
              <a:rPr lang="fa-IR" sz="2800" dirty="0">
                <a:cs typeface="B Nazanin" panose="00000400000000000000" pitchFamily="2" charset="-78"/>
              </a:rPr>
              <a:t>گفته می شود.ارتفاع «الف» سه نقطه است که همراه با «ب» دو مجموع،چهار نقطه می شود. همه این اتصال بالای خط کرسی قرار می گیرد.</a:t>
            </a:r>
            <a:endParaRPr lang="en-US" sz="2800" dirty="0">
              <a:cs typeface="B Nazanin" panose="00000400000000000000" pitchFamily="2" charset="-78"/>
            </a:endParaRPr>
          </a:p>
          <a:p>
            <a:pPr marL="0" lvl="0" indent="0" algn="r">
              <a:buClr>
                <a:srgbClr val="A53010"/>
              </a:buClr>
              <a:buNone/>
            </a:pPr>
            <a:endParaRPr lang="fa-IR" sz="2800" dirty="0">
              <a:solidFill>
                <a:prstClr val="black">
                  <a:lumMod val="75000"/>
                  <a:lumOff val="25000"/>
                </a:prstClr>
              </a:solidFill>
              <a:cs typeface="B Nazanin" panose="00000400000000000000" pitchFamily="2" charset="-78"/>
            </a:endParaRPr>
          </a:p>
          <a:p>
            <a:pPr marL="0" indent="0">
              <a:buNone/>
            </a:pP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rot="16200000">
            <a:off x="5363627" y="-79976"/>
            <a:ext cx="2171572" cy="6019802"/>
          </a:xfrm>
          <a:prstGeom prst="roundRect">
            <a:avLst>
              <a:gd name="adj" fmla="val 4167"/>
            </a:avLst>
          </a:prstGeom>
          <a:solidFill>
            <a:srgbClr val="FFFFFF"/>
          </a:solidFill>
          <a:ln w="76200" cap="sq">
            <a:solidFill>
              <a:srgbClr val="EAEAEA"/>
            </a:solidFill>
            <a:miter lim="800000"/>
          </a:ln>
          <a:effectLst>
            <a:reflection blurRad="12700" stA="33000" endPos="28000" dist="5000" dir="5400000" sy="-100000" algn="bl" rotWithShape="0"/>
          </a:effectLst>
          <a:scene3d>
            <a:camera prst="orthographicFront"/>
            <a:lightRig rig="threePt" dir="t">
              <a:rot lat="0" lon="0" rev="2700000"/>
            </a:lightRig>
          </a:scene3d>
          <a:sp3d contourW="6350">
            <a:bevelT h="38100"/>
            <a:contourClr>
              <a:srgbClr val="C0C0C0"/>
            </a:contourClr>
          </a:sp3d>
        </p:spPr>
      </p:pic>
    </p:spTree>
    <p:extLst>
      <p:ext uri="{BB962C8B-B14F-4D97-AF65-F5344CB8AC3E}">
        <p14:creationId xmlns:p14="http://schemas.microsoft.com/office/powerpoint/2010/main" val="238613505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TM02892315[[fn=Wisp]]</Template>
  <TotalTime>194</TotalTime>
  <Words>495</Words>
  <Application>Microsoft Office PowerPoint</Application>
  <PresentationFormat>Widescreen</PresentationFormat>
  <Paragraphs>51</Paragraphs>
  <Slides>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B Nazanin</vt:lpstr>
      <vt:lpstr>Century Gothic</vt:lpstr>
      <vt:lpstr>IranNastaliq</vt:lpstr>
      <vt:lpstr>Wingdings 3</vt:lpstr>
      <vt:lpstr>Wisp</vt:lpstr>
      <vt:lpstr>                                                                 مرکز آموزش عالی شهید مطهری خوی          </vt:lpstr>
      <vt:lpstr>تمرین سطر نویسی«جلسه 4و5»</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Amirreza</dc:creator>
  <cp:lastModifiedBy>Amirreza</cp:lastModifiedBy>
  <cp:revision>14</cp:revision>
  <dcterms:created xsi:type="dcterms:W3CDTF">2020-04-19T15:20:22Z</dcterms:created>
  <dcterms:modified xsi:type="dcterms:W3CDTF">2020-04-20T15:06:33Z</dcterms:modified>
</cp:coreProperties>
</file>