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7" r:id="rId2"/>
    <p:sldId id="270" r:id="rId3"/>
    <p:sldId id="271" r:id="rId4"/>
    <p:sldId id="272" r:id="rId5"/>
    <p:sldId id="258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2A37-C604-445D-8A7B-0B2BCF9A8BDB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62DA-799B-4274-BF4C-E82665865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0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2A37-C604-445D-8A7B-0B2BCF9A8BDB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62DA-799B-4274-BF4C-E82665865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2A37-C604-445D-8A7B-0B2BCF9A8BDB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62DA-799B-4274-BF4C-E82665865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3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2A37-C604-445D-8A7B-0B2BCF9A8BDB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62DA-799B-4274-BF4C-E82665865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1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2A37-C604-445D-8A7B-0B2BCF9A8BDB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62DA-799B-4274-BF4C-E82665865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9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2A37-C604-445D-8A7B-0B2BCF9A8BDB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62DA-799B-4274-BF4C-E82665865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1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2A37-C604-445D-8A7B-0B2BCF9A8BDB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62DA-799B-4274-BF4C-E82665865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8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2A37-C604-445D-8A7B-0B2BCF9A8BDB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62DA-799B-4274-BF4C-E82665865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51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2A37-C604-445D-8A7B-0B2BCF9A8BDB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62DA-799B-4274-BF4C-E82665865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8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2A37-C604-445D-8A7B-0B2BCF9A8BDB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62DA-799B-4274-BF4C-E82665865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4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B2A37-C604-445D-8A7B-0B2BCF9A8BDB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62DA-799B-4274-BF4C-E82665865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2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B2A37-C604-445D-8A7B-0B2BCF9A8BDB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862DA-799B-4274-BF4C-E82665865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7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12117858" cy="6858000"/>
          </a:xfrm>
        </p:spPr>
        <p:txBody>
          <a:bodyPr>
            <a:normAutofit fontScale="85000" lnSpcReduction="20000"/>
          </a:bodyPr>
          <a:lstStyle/>
          <a:p>
            <a:pPr marL="0" indent="0" algn="ctr" rtl="1">
              <a:buNone/>
            </a:pPr>
            <a:r>
              <a:rPr lang="en-US" sz="5400" b="1" dirty="0"/>
              <a:t> </a:t>
            </a:r>
            <a:r>
              <a:rPr lang="fa-IR" sz="5400" b="1" dirty="0" smtClean="0">
                <a:cs typeface="2  Lotus" panose="00000400000000000000" pitchFamily="2" charset="-78"/>
              </a:rPr>
              <a:t>به نام خدا  </a:t>
            </a:r>
          </a:p>
          <a:p>
            <a:pPr marL="0" indent="0" algn="ctr" rtl="1">
              <a:buNone/>
            </a:pPr>
            <a:endParaRPr lang="fa-IR" sz="5400" b="1" dirty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endParaRPr lang="fa-IR" sz="5400" b="1" dirty="0" smtClean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endParaRPr lang="fa-IR" sz="5400" b="1" dirty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endParaRPr lang="fa-IR" sz="5400" b="1" dirty="0" smtClean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5400" b="1" dirty="0">
                <a:cs typeface="2  Lotus" panose="00000400000000000000" pitchFamily="2" charset="-78"/>
              </a:rPr>
              <a:t> </a:t>
            </a:r>
            <a:r>
              <a:rPr lang="fa-IR" sz="54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بررسی درس اول کتاب علوم پنجم ابتدایی </a:t>
            </a:r>
          </a:p>
          <a:p>
            <a:pPr marL="0" indent="0" algn="ctr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زنگ </a:t>
            </a:r>
            <a:r>
              <a:rPr lang="fa-IR" b="1" dirty="0">
                <a:solidFill>
                  <a:srgbClr val="FF0000"/>
                </a:solidFill>
                <a:cs typeface="2  Lotus" panose="00000400000000000000" pitchFamily="2" charset="-78"/>
              </a:rPr>
              <a:t>علوم </a:t>
            </a:r>
          </a:p>
          <a:p>
            <a:pPr marL="0" indent="0" algn="ctr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 smtClean="0">
                <a:cs typeface="2  Lotus" panose="00000400000000000000" pitchFamily="2" charset="-78"/>
              </a:rPr>
              <a:t>مدرس : دریادل </a:t>
            </a:r>
            <a:endParaRPr lang="en-US" dirty="0">
              <a:cs typeface="2  Lotus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17523"/>
      </p:ext>
    </p:extLst>
  </p:cSld>
  <p:clrMapOvr>
    <a:masterClrMapping/>
  </p:clrMapOvr>
  <p:transition spd="slow" advTm="5068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790099"/>
          </a:xfrm>
        </p:spPr>
        <p:txBody>
          <a:bodyPr/>
          <a:lstStyle/>
          <a:p>
            <a:pPr marL="0" indent="0" algn="just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برای </a:t>
            </a:r>
            <a:r>
              <a:rPr lang="fa-IR" sz="2000" dirty="0">
                <a:cs typeface="2  Lotus" panose="00000400000000000000" pitchFamily="2" charset="-78"/>
              </a:rPr>
              <a:t>امتحان کردن </a:t>
            </a:r>
            <a:r>
              <a:rPr lang="fa-IR" sz="2000" dirty="0" smtClean="0">
                <a:cs typeface="2  Lotus" panose="00000400000000000000" pitchFamily="2" charset="-78"/>
              </a:rPr>
              <a:t>فرضیه، </a:t>
            </a:r>
            <a:r>
              <a:rPr lang="fa-IR" sz="2000" dirty="0">
                <a:cs typeface="2  Lotus" panose="00000400000000000000" pitchFamily="2" charset="-78"/>
              </a:rPr>
              <a:t>اول </a:t>
            </a:r>
            <a:r>
              <a:rPr lang="fa-IR" sz="2000" dirty="0" smtClean="0">
                <a:cs typeface="2  Lotus" panose="00000400000000000000" pitchFamily="2" charset="-78"/>
              </a:rPr>
              <a:t>آن‌ها </a:t>
            </a:r>
            <a:r>
              <a:rPr lang="fa-IR" sz="2000" dirty="0">
                <a:cs typeface="2  Lotus" panose="00000400000000000000" pitchFamily="2" charset="-78"/>
              </a:rPr>
              <a:t>پهنای بال برخی از </a:t>
            </a:r>
            <a:r>
              <a:rPr lang="fa-IR" sz="2000" dirty="0" smtClean="0">
                <a:cs typeface="2  Lotus" panose="00000400000000000000" pitchFamily="2" charset="-78"/>
              </a:rPr>
              <a:t>فرفره‌ها </a:t>
            </a:r>
            <a:r>
              <a:rPr lang="fa-IR" sz="2000" dirty="0">
                <a:cs typeface="2  Lotus" panose="00000400000000000000" pitchFamily="2" charset="-78"/>
              </a:rPr>
              <a:t>را </a:t>
            </a:r>
            <a:r>
              <a:rPr lang="fa-IR" sz="2000" dirty="0" smtClean="0">
                <a:cs typeface="2  Lotus" panose="00000400000000000000" pitchFamily="2" charset="-78"/>
              </a:rPr>
              <a:t>بیش‌تر </a:t>
            </a:r>
            <a:r>
              <a:rPr lang="fa-IR" sz="2000" dirty="0">
                <a:cs typeface="2  Lotus" panose="00000400000000000000" pitchFamily="2" charset="-78"/>
              </a:rPr>
              <a:t>و پهنای بال برخی دیگر را </a:t>
            </a:r>
            <a:r>
              <a:rPr lang="fa-IR" sz="2000" dirty="0" smtClean="0">
                <a:cs typeface="2  Lotus" panose="00000400000000000000" pitchFamily="2" charset="-78"/>
              </a:rPr>
              <a:t>کم‌تر </a:t>
            </a:r>
            <a:r>
              <a:rPr lang="fa-IR" sz="2000" dirty="0">
                <a:cs typeface="2  Lotus" panose="00000400000000000000" pitchFamily="2" charset="-78"/>
              </a:rPr>
              <a:t>در نظر گرفتند. با رها کردن </a:t>
            </a:r>
            <a:r>
              <a:rPr lang="fa-IR" sz="2000" dirty="0" smtClean="0">
                <a:cs typeface="2  Lotus" panose="00000400000000000000" pitchFamily="2" charset="-78"/>
              </a:rPr>
              <a:t>فرفره‌ها</a:t>
            </a:r>
            <a:r>
              <a:rPr lang="fa-IR" sz="2000" dirty="0">
                <a:cs typeface="2  Lotus" panose="00000400000000000000" pitchFamily="2" charset="-78"/>
              </a:rPr>
              <a:t>، </a:t>
            </a:r>
            <a:r>
              <a:rPr lang="fa-IR" sz="2000" dirty="0" smtClean="0">
                <a:cs typeface="2  Lotus" panose="00000400000000000000" pitchFamily="2" charset="-78"/>
              </a:rPr>
              <a:t>آن‌هایی </a:t>
            </a:r>
            <a:r>
              <a:rPr lang="fa-IR" sz="2000" dirty="0">
                <a:cs typeface="2  Lotus" panose="00000400000000000000" pitchFamily="2" charset="-78"/>
              </a:rPr>
              <a:t>که پهنای بال </a:t>
            </a:r>
            <a:r>
              <a:rPr lang="fa-IR" sz="2000" dirty="0" smtClean="0">
                <a:cs typeface="2  Lotus" panose="00000400000000000000" pitchFamily="2" charset="-78"/>
              </a:rPr>
              <a:t>بیش‌تری </a:t>
            </a:r>
            <a:r>
              <a:rPr lang="fa-IR" sz="2000" dirty="0">
                <a:cs typeface="2  Lotus" panose="00000400000000000000" pitchFamily="2" charset="-78"/>
              </a:rPr>
              <a:t>داشتند، دیرتر به زمین رسیدند. برای </a:t>
            </a:r>
            <a:r>
              <a:rPr lang="fa-IR" sz="2000" dirty="0" smtClean="0">
                <a:cs typeface="2  Lotus" panose="00000400000000000000" pitchFamily="2" charset="-78"/>
              </a:rPr>
              <a:t>اندازه‌گیری </a:t>
            </a:r>
            <a:r>
              <a:rPr lang="fa-IR" sz="2000" dirty="0">
                <a:cs typeface="2  Lotus" panose="00000400000000000000" pitchFamily="2" charset="-78"/>
              </a:rPr>
              <a:t>زمان، </a:t>
            </a:r>
            <a:r>
              <a:rPr lang="fa-IR" sz="2000" dirty="0" smtClean="0">
                <a:cs typeface="2  Lotus" panose="00000400000000000000" pitchFamily="2" charset="-78"/>
              </a:rPr>
              <a:t>آن‌ها </a:t>
            </a:r>
            <a:r>
              <a:rPr lang="fa-IR" sz="2000" dirty="0">
                <a:cs typeface="2  Lotus" panose="00000400000000000000" pitchFamily="2" charset="-78"/>
              </a:rPr>
              <a:t>یک </a:t>
            </a:r>
            <a:r>
              <a:rPr lang="fa-IR" sz="2000" dirty="0" smtClean="0">
                <a:cs typeface="2  Lotus" panose="00000400000000000000" pitchFamily="2" charset="-78"/>
              </a:rPr>
              <a:t>فرفره‌ای </a:t>
            </a:r>
            <a:r>
              <a:rPr lang="fa-IR" sz="2000" dirty="0">
                <a:cs typeface="2  Lotus" panose="00000400000000000000" pitchFamily="2" charset="-78"/>
              </a:rPr>
              <a:t>را که بال </a:t>
            </a:r>
            <a:r>
              <a:rPr lang="fa-IR" sz="2000" dirty="0" smtClean="0">
                <a:cs typeface="2  Lotus" panose="00000400000000000000" pitchFamily="2" charset="-78"/>
              </a:rPr>
              <a:t>پهن‌تری </a:t>
            </a:r>
            <a:r>
              <a:rPr lang="fa-IR" sz="2000" dirty="0">
                <a:cs typeface="2  Lotus" panose="00000400000000000000" pitchFamily="2" charset="-78"/>
              </a:rPr>
              <a:t>داشت هم زمان با </a:t>
            </a:r>
            <a:r>
              <a:rPr lang="fa-IR" sz="2000" dirty="0" smtClean="0">
                <a:cs typeface="2  Lotus" panose="00000400000000000000" pitchFamily="2" charset="-78"/>
              </a:rPr>
              <a:t>فرفره‌ای </a:t>
            </a:r>
            <a:r>
              <a:rPr lang="fa-IR" sz="2000" dirty="0">
                <a:cs typeface="2  Lotus" panose="00000400000000000000" pitchFamily="2" charset="-78"/>
              </a:rPr>
              <a:t>که بال </a:t>
            </a:r>
            <a:r>
              <a:rPr lang="fa-IR" sz="2000" dirty="0" smtClean="0">
                <a:cs typeface="2  Lotus" panose="00000400000000000000" pitchFamily="2" charset="-78"/>
              </a:rPr>
              <a:t>باریک‌تری </a:t>
            </a:r>
            <a:r>
              <a:rPr lang="fa-IR" sz="2000" dirty="0">
                <a:cs typeface="2  Lotus" panose="00000400000000000000" pitchFamily="2" charset="-78"/>
              </a:rPr>
              <a:t>داشت، رها کردند و هم زمان با استفاده از زمان سنج، زمان را ثبت کردند.</a:t>
            </a:r>
          </a:p>
          <a:p>
            <a:pPr marL="0" indent="0" algn="just" rtl="1">
              <a:buNone/>
            </a:pPr>
            <a:endParaRPr lang="en-US" dirty="0">
              <a:cs typeface="2  Lotus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70" y="2354428"/>
            <a:ext cx="2352675" cy="31146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4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05"/>
    </mc:Choice>
    <mc:Fallback>
      <p:transition spd="slow" advTm="29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برای </a:t>
            </a:r>
            <a:r>
              <a:rPr lang="fa-IR" sz="2000" dirty="0">
                <a:cs typeface="2  Lotus" panose="00000400000000000000" pitchFamily="2" charset="-78"/>
              </a:rPr>
              <a:t>آزمایش کردن فرضیه از دو گروه استفاده </a:t>
            </a:r>
            <a:r>
              <a:rPr lang="fa-IR" sz="2000" dirty="0" smtClean="0">
                <a:cs typeface="2  Lotus" panose="00000400000000000000" pitchFamily="2" charset="-78"/>
              </a:rPr>
              <a:t>می‌کنیم</a:t>
            </a:r>
            <a:r>
              <a:rPr lang="fa-IR" sz="2000" dirty="0">
                <a:cs typeface="2  Lotus" panose="00000400000000000000" pitchFamily="2" charset="-78"/>
              </a:rPr>
              <a:t>. این دو گروه فقط باید یک تفاوت داشته باشند تا بتوان نتیجه گرفت که آیا تغییر مشاهده شده به دلیل آن یک تفاوت بوده یا </a:t>
            </a:r>
            <a:r>
              <a:rPr lang="fa-IR" sz="2000" dirty="0" smtClean="0">
                <a:cs typeface="2  Lotus" panose="00000400000000000000" pitchFamily="2" charset="-78"/>
              </a:rPr>
              <a:t>خیر. بنابراین، </a:t>
            </a:r>
            <a:r>
              <a:rPr lang="fa-IR" sz="2000" dirty="0">
                <a:cs typeface="2  Lotus" panose="00000400000000000000" pitchFamily="2" charset="-78"/>
              </a:rPr>
              <a:t>در آزمایش </a:t>
            </a:r>
            <a:r>
              <a:rPr lang="fa-IR" sz="2000" dirty="0" smtClean="0">
                <a:cs typeface="2  Lotus" panose="00000400000000000000" pitchFamily="2" charset="-78"/>
              </a:rPr>
              <a:t>مقایسه‌ای </a:t>
            </a:r>
            <a:r>
              <a:rPr lang="fa-IR" sz="2000" dirty="0">
                <a:cs typeface="2  Lotus" panose="00000400000000000000" pitchFamily="2" charset="-78"/>
              </a:rPr>
              <a:t>همه چیز را مشابه انتخاب </a:t>
            </a:r>
            <a:r>
              <a:rPr lang="fa-IR" sz="2000" dirty="0" smtClean="0">
                <a:cs typeface="2  Lotus" panose="00000400000000000000" pitchFamily="2" charset="-78"/>
              </a:rPr>
              <a:t>می‌کنیم </a:t>
            </a:r>
            <a:r>
              <a:rPr lang="fa-IR" sz="2000" dirty="0">
                <a:cs typeface="2  Lotus" panose="00000400000000000000" pitchFamily="2" charset="-78"/>
              </a:rPr>
              <a:t>و فقط یک چیز را تغییر </a:t>
            </a:r>
            <a:r>
              <a:rPr lang="fa-IR" sz="2000" dirty="0" smtClean="0">
                <a:cs typeface="2  Lotus" panose="00000400000000000000" pitchFamily="2" charset="-78"/>
              </a:rPr>
              <a:t>می‌دهیم</a:t>
            </a:r>
            <a:r>
              <a:rPr lang="fa-IR" sz="2000" dirty="0">
                <a:cs typeface="2  Lotus" panose="00000400000000000000" pitchFamily="2" charset="-78"/>
              </a:rPr>
              <a:t>.</a:t>
            </a:r>
          </a:p>
          <a:p>
            <a:pPr marL="0" indent="0" algn="just" rtl="1">
              <a:buNone/>
            </a:pPr>
            <a:r>
              <a:rPr lang="fa-IR" sz="2000" dirty="0">
                <a:cs typeface="2  Lotus" panose="00000400000000000000" pitchFamily="2" charset="-78"/>
              </a:rPr>
              <a:t>در آزمایش فوق، آن چه را در فرضیه به دنبال اثبات آن هستیم به صورت متغیر در </a:t>
            </a:r>
            <a:r>
              <a:rPr lang="fa-IR" sz="2000" dirty="0" smtClean="0">
                <a:cs typeface="2  Lotus" panose="00000400000000000000" pitchFamily="2" charset="-78"/>
              </a:rPr>
              <a:t>نظر می‌گیریم </a:t>
            </a:r>
            <a:r>
              <a:rPr lang="fa-IR" sz="2000" dirty="0">
                <a:cs typeface="2  Lotus" panose="00000400000000000000" pitchFamily="2" charset="-78"/>
              </a:rPr>
              <a:t>و </a:t>
            </a:r>
            <a:r>
              <a:rPr lang="fa-IR" sz="2000" dirty="0" smtClean="0">
                <a:cs typeface="2  Lotus" panose="00000400000000000000" pitchFamily="2" charset="-78"/>
              </a:rPr>
              <a:t>بقیۀ </a:t>
            </a:r>
            <a:r>
              <a:rPr lang="fa-IR" sz="2000" dirty="0">
                <a:cs typeface="2  Lotus" panose="00000400000000000000" pitchFamily="2" charset="-78"/>
              </a:rPr>
              <a:t>چیزها را ثابت فرض </a:t>
            </a:r>
            <a:r>
              <a:rPr lang="fa-IR" sz="2000" dirty="0" smtClean="0">
                <a:cs typeface="2  Lotus" panose="00000400000000000000" pitchFamily="2" charset="-78"/>
              </a:rPr>
              <a:t>می‌کنیم.</a:t>
            </a:r>
          </a:p>
          <a:p>
            <a:pPr marL="0" indent="0" algn="just" rtl="1">
              <a:buNone/>
            </a:pPr>
            <a:endParaRPr lang="fa-IR" sz="2000" dirty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>
                <a:cs typeface="2  Lotus" panose="00000400000000000000" pitchFamily="2" charset="-78"/>
              </a:rPr>
              <a:t>چیزی که باید تغییر کند: </a:t>
            </a:r>
            <a:r>
              <a:rPr lang="fa-IR" sz="2000" dirty="0">
                <a:solidFill>
                  <a:srgbClr val="FF0000"/>
                </a:solidFill>
                <a:cs typeface="2  Lotus" panose="00000400000000000000" pitchFamily="2" charset="-78"/>
              </a:rPr>
              <a:t>پهنای بال فرفره</a:t>
            </a:r>
          </a:p>
          <a:p>
            <a:pPr marL="0" indent="0" algn="just" rtl="1">
              <a:buNone/>
            </a:pPr>
            <a:r>
              <a:rPr lang="fa-IR" sz="2000" dirty="0">
                <a:cs typeface="2  Lotus" panose="00000400000000000000" pitchFamily="2" charset="-78"/>
              </a:rPr>
              <a:t>چیزی که باید اندازه گیری شود: </a:t>
            </a:r>
            <a:r>
              <a:rPr lang="fa-IR" sz="2000" dirty="0">
                <a:solidFill>
                  <a:srgbClr val="FF0000"/>
                </a:solidFill>
                <a:cs typeface="2  Lotus" panose="00000400000000000000" pitchFamily="2" charset="-78"/>
              </a:rPr>
              <a:t>زمان رسیدن فرفره به زمین</a:t>
            </a:r>
          </a:p>
          <a:p>
            <a:pPr marL="0" indent="0" algn="just" rtl="1">
              <a:buNone/>
            </a:pPr>
            <a:r>
              <a:rPr lang="fa-IR" sz="2000" dirty="0">
                <a:cs typeface="2  Lotus" panose="00000400000000000000" pitchFamily="2" charset="-78"/>
              </a:rPr>
              <a:t>چیزهایی که نباید تغییر داد: </a:t>
            </a:r>
            <a:endParaRPr lang="fa-IR" sz="2000" dirty="0" smtClean="0">
              <a:solidFill>
                <a:srgbClr val="FF0000"/>
              </a:solidFill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 smtClean="0">
                <a:solidFill>
                  <a:srgbClr val="FF0000"/>
                </a:solidFill>
                <a:cs typeface="2  Lotus" panose="00000400000000000000" pitchFamily="2" charset="-78"/>
              </a:rPr>
              <a:t>1ـ ارتفاعی </a:t>
            </a:r>
            <a:r>
              <a:rPr lang="fa-IR" sz="2000" dirty="0">
                <a:solidFill>
                  <a:srgbClr val="FF0000"/>
                </a:solidFill>
                <a:cs typeface="2  Lotus" panose="00000400000000000000" pitchFamily="2" charset="-78"/>
              </a:rPr>
              <a:t>که فرفره را از آن رها </a:t>
            </a:r>
            <a:r>
              <a:rPr lang="fa-IR" sz="2000" dirty="0" smtClean="0">
                <a:solidFill>
                  <a:srgbClr val="FF0000"/>
                </a:solidFill>
                <a:cs typeface="2  Lotus" panose="00000400000000000000" pitchFamily="2" charset="-78"/>
              </a:rPr>
              <a:t>می‌کنیم.</a:t>
            </a:r>
          </a:p>
          <a:p>
            <a:pPr marL="0" indent="0" algn="just" rtl="1">
              <a:buNone/>
            </a:pPr>
            <a:r>
              <a:rPr lang="fa-IR" sz="2000" dirty="0" smtClean="0">
                <a:solidFill>
                  <a:srgbClr val="FF0000"/>
                </a:solidFill>
                <a:cs typeface="2  Lotus" panose="00000400000000000000" pitchFamily="2" charset="-78"/>
              </a:rPr>
              <a:t> 2ـ طول </a:t>
            </a:r>
            <a:r>
              <a:rPr lang="fa-IR" sz="2000" dirty="0">
                <a:solidFill>
                  <a:srgbClr val="FF0000"/>
                </a:solidFill>
                <a:cs typeface="2  Lotus" panose="00000400000000000000" pitchFamily="2" charset="-78"/>
              </a:rPr>
              <a:t>دم </a:t>
            </a:r>
            <a:r>
              <a:rPr lang="fa-IR" sz="2000" dirty="0" smtClean="0">
                <a:solidFill>
                  <a:srgbClr val="FF0000"/>
                </a:solidFill>
                <a:cs typeface="2  Lotus" panose="00000400000000000000" pitchFamily="2" charset="-78"/>
              </a:rPr>
              <a:t>فرفره </a:t>
            </a:r>
          </a:p>
          <a:p>
            <a:pPr marL="0" indent="0" algn="just" rtl="1">
              <a:buNone/>
            </a:pPr>
            <a:r>
              <a:rPr lang="fa-IR" sz="2000" dirty="0" smtClean="0">
                <a:solidFill>
                  <a:srgbClr val="FF0000"/>
                </a:solidFill>
                <a:cs typeface="2  Lotus" panose="00000400000000000000" pitchFamily="2" charset="-78"/>
              </a:rPr>
              <a:t>3ـ جنس کاغذ</a:t>
            </a:r>
          </a:p>
          <a:p>
            <a:pPr marL="0" indent="0" algn="just" rtl="1">
              <a:buNone/>
            </a:pPr>
            <a:r>
              <a:rPr lang="fa-IR" sz="2000" dirty="0" smtClean="0">
                <a:solidFill>
                  <a:srgbClr val="FF0000"/>
                </a:solidFill>
                <a:cs typeface="2  Lotus" panose="00000400000000000000" pitchFamily="2" charset="-78"/>
              </a:rPr>
              <a:t>4ـ طول </a:t>
            </a:r>
            <a:r>
              <a:rPr lang="fa-IR" sz="2000" dirty="0">
                <a:solidFill>
                  <a:srgbClr val="FF0000"/>
                </a:solidFill>
                <a:cs typeface="2  Lotus" panose="00000400000000000000" pitchFamily="2" charset="-78"/>
              </a:rPr>
              <a:t>بال فرفره </a:t>
            </a:r>
            <a:endParaRPr lang="fa-IR" sz="2000" dirty="0" smtClean="0">
              <a:solidFill>
                <a:srgbClr val="FF0000"/>
              </a:solidFill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 smtClean="0">
                <a:solidFill>
                  <a:srgbClr val="FF0000"/>
                </a:solidFill>
                <a:cs typeface="2  Lotus" panose="00000400000000000000" pitchFamily="2" charset="-78"/>
              </a:rPr>
              <a:t>5ـ وزن </a:t>
            </a:r>
            <a:r>
              <a:rPr lang="fa-IR" sz="2000" dirty="0">
                <a:solidFill>
                  <a:srgbClr val="FF0000"/>
                </a:solidFill>
                <a:cs typeface="2  Lotus" panose="00000400000000000000" pitchFamily="2" charset="-78"/>
              </a:rPr>
              <a:t>فرفره</a:t>
            </a:r>
          </a:p>
          <a:p>
            <a:pPr marL="0" indent="0" algn="just" rtl="1">
              <a:buNone/>
            </a:pPr>
            <a:endParaRPr lang="en-US" dirty="0">
              <a:cs typeface="2 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626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48"/>
    </mc:Choice>
    <mc:Fallback>
      <p:transition spd="slow" advTm="65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792598"/>
          </a:xfrm>
        </p:spPr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جدول </a:t>
            </a:r>
            <a:r>
              <a:rPr lang="fa-IR" sz="2000" dirty="0">
                <a:cs typeface="2  Lotus" panose="00000400000000000000" pitchFamily="2" charset="-78"/>
              </a:rPr>
              <a:t>زیر را معلم مبین برای </a:t>
            </a:r>
            <a:r>
              <a:rPr lang="fa-IR" sz="2000" dirty="0" smtClean="0">
                <a:cs typeface="2  Lotus" panose="00000400000000000000" pitchFamily="2" charset="-78"/>
              </a:rPr>
              <a:t>اندازه‌گیری </a:t>
            </a:r>
            <a:r>
              <a:rPr lang="fa-IR" sz="2000" dirty="0">
                <a:cs typeface="2  Lotus" panose="00000400000000000000" pitchFamily="2" charset="-78"/>
              </a:rPr>
              <a:t>زمان رسیدن </a:t>
            </a:r>
            <a:r>
              <a:rPr lang="fa-IR" sz="2000" dirty="0" smtClean="0">
                <a:cs typeface="2  Lotus" panose="00000400000000000000" pitchFamily="2" charset="-78"/>
              </a:rPr>
              <a:t>فرفره‌ها </a:t>
            </a:r>
            <a:r>
              <a:rPr lang="fa-IR" sz="2000" dirty="0">
                <a:cs typeface="2  Lotus" panose="00000400000000000000" pitchFamily="2" charset="-78"/>
              </a:rPr>
              <a:t>به زمین طراحی کرده </a:t>
            </a:r>
            <a:r>
              <a:rPr lang="fa-IR" sz="2000" dirty="0" smtClean="0">
                <a:cs typeface="2  Lotus" panose="00000400000000000000" pitchFamily="2" charset="-78"/>
              </a:rPr>
              <a:t>است</a:t>
            </a:r>
          </a:p>
          <a:p>
            <a:pPr marL="0" indent="0" algn="r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cs typeface="2  Lotus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endParaRPr lang="en-US" dirty="0">
              <a:cs typeface="2  Lotus" panose="00000400000000000000" pitchFamily="2" charset="-7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909087"/>
              </p:ext>
            </p:extLst>
          </p:nvPr>
        </p:nvGraphicFramePr>
        <p:xfrm>
          <a:off x="1914305" y="1751761"/>
          <a:ext cx="8127999" cy="2413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709333"/>
                <a:gridCol w="2709333"/>
                <a:gridCol w="2709333"/>
              </a:tblGrid>
              <a:tr h="370840">
                <a:tc gridSpan="3"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solidFill>
                            <a:schemeClr val="tx1"/>
                          </a:solidFill>
                          <a:cs typeface="2  Lotus" panose="00000400000000000000" pitchFamily="2" charset="-78"/>
                        </a:rPr>
                        <a:t>مدت زمانی که طول می‌کشد تا فرفره به سطح زمین برسد</a:t>
                      </a:r>
                    </a:p>
                    <a:p>
                      <a:endParaRPr lang="en-US" dirty="0">
                        <a:cs typeface="2  Lotus" panose="00000400000000000000" pitchFamily="2" charset="-78"/>
                      </a:endParaRP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a-IR" sz="2400" dirty="0" smtClean="0">
                          <a:cs typeface="2  Lotus" panose="00000400000000000000" pitchFamily="2" charset="-78"/>
                        </a:rPr>
                        <a:t>فرفرۀ 2 (با بال پهن)</a:t>
                      </a:r>
                      <a:endParaRPr lang="en-US" sz="2400" b="1" dirty="0">
                        <a:cs typeface="2  Lotus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dirty="0" smtClean="0">
                          <a:cs typeface="2  Lotus" panose="00000400000000000000" pitchFamily="2" charset="-78"/>
                        </a:rPr>
                        <a:t>فرفرۀ 1 (با بال باریک) </a:t>
                      </a:r>
                      <a:endParaRPr lang="en-US" sz="2400" b="1" dirty="0">
                        <a:cs typeface="2  Lotus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dirty="0" smtClean="0">
                          <a:cs typeface="2  Lotus" panose="00000400000000000000" pitchFamily="2" charset="-78"/>
                        </a:rPr>
                        <a:t>شمارۀ آزمایش </a:t>
                      </a:r>
                      <a:endParaRPr lang="en-US" sz="2400" b="1" dirty="0">
                        <a:cs typeface="2  Lotus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cs typeface="2  Lotus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2400" b="1" dirty="0">
                        <a:cs typeface="2  Lotus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dirty="0" smtClean="0">
                          <a:cs typeface="2  Lotus" panose="00000400000000000000" pitchFamily="2" charset="-78"/>
                        </a:rPr>
                        <a:t>1</a:t>
                      </a:r>
                      <a:endParaRPr lang="en-US" sz="2400" b="1" dirty="0">
                        <a:cs typeface="2  Lotus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cs typeface="2  Lotus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cs typeface="2  Lotus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dirty="0" smtClean="0">
                          <a:cs typeface="2  Lotus" panose="00000400000000000000" pitchFamily="2" charset="-78"/>
                        </a:rPr>
                        <a:t>2</a:t>
                      </a:r>
                      <a:endParaRPr lang="en-US" sz="2400" b="1" dirty="0">
                        <a:cs typeface="2  Lotus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cs typeface="2  Lotus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cs typeface="2  Lotus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400" dirty="0" smtClean="0">
                          <a:cs typeface="2  Lotus" panose="00000400000000000000" pitchFamily="2" charset="-78"/>
                        </a:rPr>
                        <a:t>3</a:t>
                      </a:r>
                      <a:endParaRPr lang="en-US" sz="1400" b="1" dirty="0">
                        <a:cs typeface="2  Lotus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9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60"/>
    </mc:Choice>
    <mc:Fallback>
      <p:transition spd="slow" advTm="25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690511"/>
          </a:xfrm>
        </p:spPr>
        <p:txBody>
          <a:bodyPr/>
          <a:lstStyle/>
          <a:p>
            <a:pPr marL="0" indent="0" algn="just" rtl="1">
              <a:buNone/>
            </a:pPr>
            <a:r>
              <a:rPr lang="fa-IR" sz="28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نظریه:</a:t>
            </a:r>
          </a:p>
          <a:p>
            <a:pPr marL="0" indent="0" algn="just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با </a:t>
            </a:r>
            <a:r>
              <a:rPr lang="fa-IR" sz="2000" dirty="0">
                <a:cs typeface="2  Lotus" panose="00000400000000000000" pitchFamily="2" charset="-78"/>
              </a:rPr>
              <a:t>تکرار آزمایش آن‌ها به این نتیجه رسیدند که فرضیۀ اول درست است. </a:t>
            </a:r>
            <a:r>
              <a:rPr lang="fa-IR" sz="2000" dirty="0" smtClean="0">
                <a:cs typeface="2  Lotus" panose="00000400000000000000" pitchFamily="2" charset="-78"/>
              </a:rPr>
              <a:t>اکنون آن‌ها </a:t>
            </a:r>
            <a:r>
              <a:rPr lang="fa-IR" sz="2000" dirty="0">
                <a:cs typeface="2  Lotus" panose="00000400000000000000" pitchFamily="2" charset="-78"/>
              </a:rPr>
              <a:t>یک </a:t>
            </a:r>
            <a:r>
              <a:rPr lang="fa-IR" sz="2000" dirty="0" smtClean="0">
                <a:cs typeface="2  Lotus" panose="00000400000000000000" pitchFamily="2" charset="-78"/>
              </a:rPr>
              <a:t>نظریۀ </a:t>
            </a:r>
            <a:r>
              <a:rPr lang="fa-IR" sz="2000" dirty="0">
                <a:cs typeface="2  Lotus" panose="00000400000000000000" pitchFamily="2" charset="-78"/>
              </a:rPr>
              <a:t>علمی داشتند. هر چه بال فرفره </a:t>
            </a:r>
            <a:r>
              <a:rPr lang="fa-IR" sz="2000" dirty="0" smtClean="0">
                <a:cs typeface="2  Lotus" panose="00000400000000000000" pitchFamily="2" charset="-78"/>
              </a:rPr>
              <a:t>پهن‌تر </a:t>
            </a:r>
            <a:r>
              <a:rPr lang="fa-IR" sz="2000" dirty="0">
                <a:cs typeface="2  Lotus" panose="00000400000000000000" pitchFamily="2" charset="-78"/>
              </a:rPr>
              <a:t>باشد، دیرتر به زمین </a:t>
            </a:r>
            <a:r>
              <a:rPr lang="fa-IR" sz="2000" dirty="0" smtClean="0">
                <a:cs typeface="2  Lotus" panose="00000400000000000000" pitchFamily="2" charset="-78"/>
              </a:rPr>
              <a:t>می‌رسد</a:t>
            </a:r>
            <a:r>
              <a:rPr lang="fa-IR" sz="2000" dirty="0">
                <a:cs typeface="2  Lotus" panose="00000400000000000000" pitchFamily="2" charset="-78"/>
              </a:rPr>
              <a:t>.</a:t>
            </a:r>
          </a:p>
          <a:p>
            <a:pPr marL="0" indent="0" algn="just" rtl="1">
              <a:buNone/>
            </a:pPr>
            <a:r>
              <a:rPr lang="fa-IR" sz="2000" dirty="0">
                <a:cs typeface="2  Lotus" panose="00000400000000000000" pitchFamily="2" charset="-78"/>
              </a:rPr>
              <a:t>در کاوش فوق، گروه مبین با انجام آزمایش به این نتیجه رسیدند </a:t>
            </a:r>
            <a:r>
              <a:rPr lang="fa-IR" sz="2000" dirty="0" smtClean="0">
                <a:cs typeface="2  Lotus" panose="00000400000000000000" pitchFamily="2" charset="-78"/>
              </a:rPr>
              <a:t>که: فرفره‌ای </a:t>
            </a:r>
            <a:r>
              <a:rPr lang="fa-IR" sz="2000" dirty="0">
                <a:cs typeface="2  Lotus" panose="00000400000000000000" pitchFamily="2" charset="-78"/>
              </a:rPr>
              <a:t>که بال </a:t>
            </a:r>
            <a:r>
              <a:rPr lang="fa-IR" sz="2000" dirty="0" smtClean="0">
                <a:cs typeface="2  Lotus" panose="00000400000000000000" pitchFamily="2" charset="-78"/>
              </a:rPr>
              <a:t>پهن‌تری </a:t>
            </a:r>
            <a:r>
              <a:rPr lang="fa-IR" sz="2000" dirty="0">
                <a:cs typeface="2  Lotus" panose="00000400000000000000" pitchFamily="2" charset="-78"/>
              </a:rPr>
              <a:t>دارد دیرتر به زمین </a:t>
            </a:r>
            <a:r>
              <a:rPr lang="fa-IR" sz="2000" dirty="0" smtClean="0">
                <a:cs typeface="2  Lotus" panose="00000400000000000000" pitchFamily="2" charset="-78"/>
              </a:rPr>
              <a:t>می‌رسد</a:t>
            </a:r>
            <a:r>
              <a:rPr lang="fa-IR" sz="2000" dirty="0">
                <a:cs typeface="2  Lotus" panose="00000400000000000000" pitchFamily="2" charset="-78"/>
              </a:rPr>
              <a:t>. </a:t>
            </a:r>
            <a:r>
              <a:rPr lang="fa-IR" sz="2000" dirty="0" smtClean="0">
                <a:cs typeface="2  Lotus" panose="00000400000000000000" pitchFamily="2" charset="-78"/>
              </a:rPr>
              <a:t>بنابراین، </a:t>
            </a:r>
            <a:r>
              <a:rPr lang="fa-IR" sz="2000" dirty="0">
                <a:cs typeface="2  Lotus" panose="00000400000000000000" pitchFamily="2" charset="-78"/>
              </a:rPr>
              <a:t>هر چه بال فرفره </a:t>
            </a:r>
            <a:r>
              <a:rPr lang="fa-IR" sz="2000" dirty="0" smtClean="0">
                <a:cs typeface="2  Lotus" panose="00000400000000000000" pitchFamily="2" charset="-78"/>
              </a:rPr>
              <a:t>پهن‌تر </a:t>
            </a:r>
            <a:r>
              <a:rPr lang="fa-IR" sz="2000" dirty="0">
                <a:cs typeface="2  Lotus" panose="00000400000000000000" pitchFamily="2" charset="-78"/>
              </a:rPr>
              <a:t>باشد، زمان رسیدن آن به سطح زمین </a:t>
            </a:r>
            <a:r>
              <a:rPr lang="fa-IR" sz="2000" dirty="0" smtClean="0">
                <a:cs typeface="2  Lotus" panose="00000400000000000000" pitchFamily="2" charset="-78"/>
              </a:rPr>
              <a:t>بیش‌تر می‌شود.</a:t>
            </a:r>
          </a:p>
          <a:p>
            <a:pPr marL="0" indent="0" algn="just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>
              <a:cs typeface="2 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88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31"/>
    </mc:Choice>
    <mc:Fallback>
      <p:transition spd="slow" advTm="3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2428" y="-1"/>
            <a:ext cx="12192000" cy="6690511"/>
          </a:xfrm>
        </p:spPr>
        <p:txBody>
          <a:bodyPr/>
          <a:lstStyle/>
          <a:p>
            <a:pPr marL="0" indent="0" algn="ctr" rtl="1">
              <a:buNone/>
            </a:pPr>
            <a:r>
              <a:rPr lang="fa-IR" dirty="0" smtClean="0">
                <a:latin typeface="2  Barcode" pitchFamily="2" charset="0"/>
                <a:cs typeface="2  Lotus" panose="00000400000000000000" pitchFamily="2" charset="-78"/>
              </a:rPr>
              <a:t>مشاهده</a:t>
            </a:r>
          </a:p>
          <a:p>
            <a:pPr marL="0" indent="0" algn="ctr" rtl="1">
              <a:buNone/>
            </a:pPr>
            <a:endParaRPr lang="fa-IR" dirty="0" smtClean="0">
              <a:latin typeface="2  Barcode" pitchFamily="2" charset="0"/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 smtClean="0">
                <a:latin typeface="2  Barcode" pitchFamily="2" charset="0"/>
                <a:cs typeface="2  Lotus" panose="00000400000000000000" pitchFamily="2" charset="-78"/>
              </a:rPr>
              <a:t>طرح پرسش </a:t>
            </a:r>
          </a:p>
          <a:p>
            <a:pPr marL="0" indent="0" algn="ctr" rtl="1">
              <a:buNone/>
            </a:pPr>
            <a:endParaRPr lang="fa-IR" dirty="0" smtClean="0">
              <a:latin typeface="2  Barcode" pitchFamily="2" charset="0"/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 smtClean="0">
                <a:latin typeface="2  Barcode" pitchFamily="2" charset="0"/>
                <a:cs typeface="2  Lotus" panose="00000400000000000000" pitchFamily="2" charset="-78"/>
              </a:rPr>
              <a:t>فرضیه سازی</a:t>
            </a:r>
          </a:p>
          <a:p>
            <a:pPr marL="0" indent="0" algn="ctr" rtl="1">
              <a:buNone/>
            </a:pPr>
            <a:endParaRPr lang="fa-IR" dirty="0" smtClean="0">
              <a:latin typeface="2  Barcode" pitchFamily="2" charset="0"/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 smtClean="0">
                <a:latin typeface="2  Barcode" pitchFamily="2" charset="0"/>
                <a:cs typeface="2  Lotus" panose="00000400000000000000" pitchFamily="2" charset="-78"/>
              </a:rPr>
              <a:t>آزمایش کردن </a:t>
            </a:r>
          </a:p>
          <a:p>
            <a:pPr marL="0" indent="0" algn="ctr" rtl="1">
              <a:buNone/>
            </a:pPr>
            <a:endParaRPr lang="fa-IR" dirty="0" smtClean="0">
              <a:latin typeface="2  Barcode" pitchFamily="2" charset="0"/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 smtClean="0">
                <a:latin typeface="2  Barcode" pitchFamily="2" charset="0"/>
                <a:cs typeface="2  Lotus" panose="00000400000000000000" pitchFamily="2" charset="-78"/>
              </a:rPr>
              <a:t>یادداشت‌برداری، رسم جدول و نمودار </a:t>
            </a:r>
          </a:p>
          <a:p>
            <a:pPr marL="0" indent="0" algn="ctr" rtl="1">
              <a:buNone/>
            </a:pPr>
            <a:endParaRPr lang="fa-IR" dirty="0" smtClean="0">
              <a:latin typeface="2  Barcode" pitchFamily="2" charset="0"/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 smtClean="0">
                <a:latin typeface="2  Barcode" pitchFamily="2" charset="0"/>
                <a:cs typeface="2  Lotus" panose="00000400000000000000" pitchFamily="2" charset="-78"/>
              </a:rPr>
              <a:t>نتیجه‌گیری و نظریه‌سازی </a:t>
            </a:r>
            <a:endParaRPr lang="en-US" dirty="0">
              <a:latin typeface="2  Barcode" pitchFamily="2" charset="0"/>
              <a:cs typeface="2  Lotus" panose="00000400000000000000" pitchFamily="2" charset="-78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857593" y="460568"/>
            <a:ext cx="235842" cy="552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091" y="1458380"/>
            <a:ext cx="274344" cy="566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091" y="2406672"/>
            <a:ext cx="274344" cy="566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974" y="3533841"/>
            <a:ext cx="274344" cy="5669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974" y="4580331"/>
            <a:ext cx="274344" cy="56697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6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02"/>
    </mc:Choice>
    <mc:Fallback>
      <p:transition spd="slow" advTm="5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just" rtl="1" fontAlgn="base">
              <a:buNone/>
            </a:pPr>
            <a:endParaRPr lang="fa-IR" dirty="0" smtClean="0">
              <a:solidFill>
                <a:srgbClr val="FF0000"/>
              </a:solidFill>
              <a:cs typeface="2  Lotus" panose="00000400000000000000" pitchFamily="2" charset="-78"/>
            </a:endParaRPr>
          </a:p>
          <a:p>
            <a:pPr marL="0" indent="0" algn="just" rtl="1" fontAlgn="base">
              <a:buNone/>
            </a:pPr>
            <a:r>
              <a:rPr lang="fa-IR" sz="28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الگوی </a:t>
            </a:r>
            <a:r>
              <a:rPr lang="fa-IR" sz="2800" b="1" dirty="0">
                <a:solidFill>
                  <a:srgbClr val="FF0000"/>
                </a:solidFill>
                <a:cs typeface="2  Lotus" panose="00000400000000000000" pitchFamily="2" charset="-78"/>
              </a:rPr>
              <a:t>کاوشگری </a:t>
            </a:r>
            <a:r>
              <a:rPr lang="fa-IR" dirty="0">
                <a:cs typeface="2  Lotus" panose="00000400000000000000" pitchFamily="2" charset="-78"/>
              </a:rPr>
              <a:t> </a:t>
            </a:r>
          </a:p>
          <a:p>
            <a:pPr marL="0" indent="0" algn="just" rtl="1" fontAlgn="base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حس کاوشگری </a:t>
            </a:r>
            <a:r>
              <a:rPr lang="fa-IR" sz="2000" dirty="0">
                <a:cs typeface="2  Lotus" panose="00000400000000000000" pitchFamily="2" charset="-78"/>
              </a:rPr>
              <a:t>به </a:t>
            </a:r>
            <a:r>
              <a:rPr lang="fa-IR" sz="2000" dirty="0" smtClean="0">
                <a:cs typeface="2  Lotus" panose="00000400000000000000" pitchFamily="2" charset="-78"/>
              </a:rPr>
              <a:t>طور طبیعی در وجود تمامی اشخاص حتی کودکان نیز وجود دارد. اگر دانش‌آموزان با یک </a:t>
            </a:r>
            <a:r>
              <a:rPr lang="fa-IR" sz="2000" dirty="0">
                <a:cs typeface="2  Lotus" panose="00000400000000000000" pitchFamily="2" charset="-78"/>
              </a:rPr>
              <a:t>موقعیت </a:t>
            </a:r>
            <a:r>
              <a:rPr lang="fa-IR" sz="2000" dirty="0" smtClean="0">
                <a:cs typeface="2  Lotus" panose="00000400000000000000" pitchFamily="2" charset="-78"/>
              </a:rPr>
              <a:t>مبهم، غیره منتظره، ناشناخته و سؤال </a:t>
            </a:r>
            <a:r>
              <a:rPr lang="fa-IR" sz="2000" dirty="0">
                <a:cs typeface="2  Lotus" panose="00000400000000000000" pitchFamily="2" charset="-78"/>
              </a:rPr>
              <a:t>برانگیز روبرو شوند</a:t>
            </a:r>
            <a:r>
              <a:rPr lang="fa-IR" sz="2000" dirty="0" smtClean="0">
                <a:cs typeface="2  Lotus" panose="00000400000000000000" pitchFamily="2" charset="-78"/>
              </a:rPr>
              <a:t>، درباره </a:t>
            </a:r>
            <a:r>
              <a:rPr lang="fa-IR" sz="2000" dirty="0">
                <a:cs typeface="2  Lotus" panose="00000400000000000000" pitchFamily="2" charset="-78"/>
              </a:rPr>
              <a:t>آن به کاوش </a:t>
            </a:r>
            <a:r>
              <a:rPr lang="fa-IR" sz="2000" dirty="0" smtClean="0">
                <a:cs typeface="2  Lotus" panose="00000400000000000000" pitchFamily="2" charset="-78"/>
              </a:rPr>
              <a:t>خواهند پرداخت.الگوی کاوشگری یادگیرندگان را در موقعیتی قرار می دهد که آنها مسائل خودرا از طریق اندیشه، کاوش و پژوهش به کمک شواهد موجود یا جمع آوری شده بیازمایند و شخصا از آنها نتیجه گیری کنند.با چنین رویکردی آن‌ها علاوه بر یادگیری حقایق علمی ، روش و نگرش علمی را نیز کسب می کنند.</a:t>
            </a:r>
            <a:endParaRPr lang="en-US" sz="2000" dirty="0" smtClean="0">
              <a:cs typeface="2  Lotus" panose="00000400000000000000" pitchFamily="2" charset="-78"/>
            </a:endParaRPr>
          </a:p>
          <a:p>
            <a:pPr marL="0" indent="0" algn="just" rtl="1" fontAlgn="base">
              <a:buNone/>
            </a:pPr>
            <a:r>
              <a:rPr lang="fa-IR" dirty="0" smtClean="0">
                <a:cs typeface="2  Lotus" panose="00000400000000000000" pitchFamily="2" charset="-78"/>
              </a:rPr>
              <a:t> </a:t>
            </a:r>
          </a:p>
          <a:p>
            <a:pPr marL="0" indent="0" algn="just" rtl="1" fontAlgn="base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هدف </a:t>
            </a:r>
            <a:r>
              <a:rPr lang="fa-IR" sz="2000" dirty="0">
                <a:cs typeface="2  Lotus" panose="00000400000000000000" pitchFamily="2" charset="-78"/>
              </a:rPr>
              <a:t>نهایی الگوی کاوشگری تشویق </a:t>
            </a:r>
            <a:r>
              <a:rPr lang="fa-IR" sz="2000" dirty="0" smtClean="0">
                <a:cs typeface="2  Lotus" panose="00000400000000000000" pitchFamily="2" charset="-78"/>
              </a:rPr>
              <a:t>دانش‌آموزان </a:t>
            </a:r>
            <a:r>
              <a:rPr lang="fa-IR" sz="2000" dirty="0">
                <a:cs typeface="2  Lotus" panose="00000400000000000000" pitchFamily="2" charset="-78"/>
              </a:rPr>
              <a:t>به </a:t>
            </a:r>
            <a:r>
              <a:rPr lang="fa-IR" sz="2000" dirty="0">
                <a:solidFill>
                  <a:srgbClr val="FF0000"/>
                </a:solidFill>
                <a:cs typeface="2  Lotus" panose="00000400000000000000" pitchFamily="2" charset="-78"/>
              </a:rPr>
              <a:t>تجربه</a:t>
            </a:r>
            <a:r>
              <a:rPr lang="fa-IR" sz="2000" dirty="0">
                <a:cs typeface="2  Lotus" panose="00000400000000000000" pitchFamily="2" charset="-78"/>
              </a:rPr>
              <a:t> </a:t>
            </a:r>
            <a:r>
              <a:rPr lang="fa-IR" sz="2000" dirty="0" smtClean="0">
                <a:cs typeface="2  Lotus" panose="00000400000000000000" pitchFamily="2" charset="-78"/>
              </a:rPr>
              <a:t>و </a:t>
            </a:r>
            <a:r>
              <a:rPr lang="fa-IR" sz="2000" dirty="0" smtClean="0">
                <a:solidFill>
                  <a:srgbClr val="FF0000"/>
                </a:solidFill>
                <a:cs typeface="2  Lotus" panose="00000400000000000000" pitchFamily="2" charset="-78"/>
              </a:rPr>
              <a:t>تولید دانش </a:t>
            </a:r>
            <a:r>
              <a:rPr lang="fa-IR" sz="2000" dirty="0">
                <a:solidFill>
                  <a:srgbClr val="FF0000"/>
                </a:solidFill>
                <a:cs typeface="2  Lotus" panose="00000400000000000000" pitchFamily="2" charset="-78"/>
              </a:rPr>
              <a:t>جدید </a:t>
            </a:r>
            <a:r>
              <a:rPr lang="fa-IR" sz="2000" dirty="0" smtClean="0">
                <a:cs typeface="2  Lotus" panose="00000400000000000000" pitchFamily="2" charset="-78"/>
              </a:rPr>
              <a:t>است. (آقازاده، 1394، صص172ـ176 و شعبانی، 1392، ج2، ص304)</a:t>
            </a:r>
            <a:endParaRPr lang="fa-IR" sz="2000" dirty="0">
              <a:cs typeface="2  Lotus" panose="00000400000000000000" pitchFamily="2" charset="-78"/>
            </a:endParaRPr>
          </a:p>
          <a:p>
            <a:pPr marL="0" indent="0" algn="just" rtl="1" fontAlgn="base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just" rtl="1" fontAlgn="base">
              <a:buNone/>
            </a:pPr>
            <a:r>
              <a:rPr lang="fa-IR" sz="28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ساختار الگوی </a:t>
            </a:r>
            <a:r>
              <a:rPr lang="ar-SA" sz="28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کاوشگری</a:t>
            </a:r>
            <a:endParaRPr lang="en-US" sz="2800" b="1" dirty="0">
              <a:solidFill>
                <a:srgbClr val="FF0000"/>
              </a:solidFill>
              <a:cs typeface="2  Lotus" panose="00000400000000000000" pitchFamily="2" charset="-78"/>
            </a:endParaRPr>
          </a:p>
          <a:p>
            <a:pPr marL="0" indent="0" algn="just" rtl="1" fontAlgn="base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الگوی کاوشگری از روش‌های پژوهش علمی نشأت گرفته است، یعنی در این الگو یادگیرندگان هم‌چون پژوهشگران با مسئله‌ای مواجه می‌شوند، دربارۀ آن اطلاعات جمع‌آوری می‌کنند، آن‌ها را تنظیم، طبقه‌بندی و بر اساس آن‌ها فرضیه سازی می‌کنند، سپس فرضیه‌های خود را آزمایش می‌کنند. در نهایت نتیجه می‌گیرند و از نتایج به دست آمده برای تجزیه و تحلیل سایر رویدادهای مشابه استفاده می‌کنند.</a:t>
            </a:r>
            <a:endParaRPr lang="en-US" sz="2000" dirty="0">
              <a:cs typeface="2  Lotus" panose="00000400000000000000" pitchFamily="2" charset="-78"/>
            </a:endParaRPr>
          </a:p>
          <a:p>
            <a:pPr marL="0" indent="0" algn="just" rtl="1" fontAlgn="base">
              <a:buNone/>
            </a:pPr>
            <a:r>
              <a:rPr lang="ar-SA" sz="2000" dirty="0">
                <a:cs typeface="2  Lotus" panose="00000400000000000000" pitchFamily="2" charset="-78"/>
              </a:rPr>
              <a:t>معلم در این روش نقش راهنما را در تدریس ایفا می‌کند و به جای ارائه دادن مستقیم اطلاعات، موقعیتی را فراهم می‌کند تا دانش‌آموزان کاوشگرانه به مطالب لازم دست یابند و </a:t>
            </a:r>
            <a:r>
              <a:rPr lang="ar-SA" sz="2000" dirty="0" smtClean="0">
                <a:cs typeface="2  Lotus" panose="00000400000000000000" pitchFamily="2" charset="-78"/>
              </a:rPr>
              <a:t>آن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ها </a:t>
            </a:r>
            <a:r>
              <a:rPr lang="ar-SA" sz="2000" dirty="0">
                <a:cs typeface="2  Lotus" panose="00000400000000000000" pitchFamily="2" charset="-78"/>
              </a:rPr>
              <a:t>را </a:t>
            </a:r>
            <a:r>
              <a:rPr lang="ar-SA" sz="2000" dirty="0" smtClean="0">
                <a:cs typeface="2  Lotus" panose="00000400000000000000" pitchFamily="2" charset="-78"/>
              </a:rPr>
              <a:t>فرا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گیرند</a:t>
            </a:r>
            <a:r>
              <a:rPr lang="ar-SA" sz="2000" dirty="0">
                <a:cs typeface="2  Lotus" panose="00000400000000000000" pitchFamily="2" charset="-78"/>
              </a:rPr>
              <a:t>. معلم می‌تواند با طرح سؤال و ایجاد مسأله، کاوشگری دانش‌آموزان را استمرار بخشد.</a:t>
            </a:r>
            <a:endParaRPr lang="en-US" sz="2000" dirty="0">
              <a:cs typeface="2  Lotus" panose="00000400000000000000" pitchFamily="2" charset="-78"/>
            </a:endParaRPr>
          </a:p>
          <a:p>
            <a:pPr algn="just" rtl="1"/>
            <a:endParaRPr lang="en-US" sz="2000" dirty="0">
              <a:cs typeface="2  Lotus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6524204"/>
      </p:ext>
    </p:extLst>
  </p:cSld>
  <p:clrMapOvr>
    <a:masterClrMapping/>
  </p:clrMapOvr>
  <p:transition spd="slow" advTm="17658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justLow" rtl="1">
              <a:buNone/>
            </a:pPr>
            <a:endParaRPr lang="fa-IR" dirty="0" smtClean="0">
              <a:solidFill>
                <a:srgbClr val="FF0000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dirty="0" smtClean="0">
                <a:solidFill>
                  <a:srgbClr val="FF0000"/>
                </a:solidFill>
                <a:cs typeface="2  Lotus" panose="00000400000000000000" pitchFamily="2" charset="-78"/>
              </a:rPr>
              <a:t>م</a:t>
            </a:r>
            <a:r>
              <a:rPr lang="ar-SA" dirty="0" smtClean="0">
                <a:solidFill>
                  <a:srgbClr val="FF0000"/>
                </a:solidFill>
                <a:cs typeface="2  Lotus" panose="00000400000000000000" pitchFamily="2" charset="-78"/>
              </a:rPr>
              <a:t>راحل </a:t>
            </a:r>
            <a:r>
              <a:rPr lang="ar-SA" dirty="0">
                <a:solidFill>
                  <a:srgbClr val="FF0000"/>
                </a:solidFill>
                <a:cs typeface="2  Lotus" panose="00000400000000000000" pitchFamily="2" charset="-78"/>
              </a:rPr>
              <a:t>اجرای </a:t>
            </a:r>
            <a:r>
              <a:rPr lang="fa-IR" dirty="0" smtClean="0">
                <a:solidFill>
                  <a:srgbClr val="FF0000"/>
                </a:solidFill>
                <a:cs typeface="2  Lotus" panose="00000400000000000000" pitchFamily="2" charset="-78"/>
              </a:rPr>
              <a:t>الگوی </a:t>
            </a:r>
            <a:r>
              <a:rPr lang="ar-SA" dirty="0" smtClean="0">
                <a:solidFill>
                  <a:srgbClr val="FF0000"/>
                </a:solidFill>
                <a:cs typeface="2  Lotus" panose="00000400000000000000" pitchFamily="2" charset="-78"/>
              </a:rPr>
              <a:t>کاوشگری</a:t>
            </a:r>
            <a:endParaRPr lang="fa-IR" dirty="0" smtClean="0">
              <a:solidFill>
                <a:srgbClr val="FF0000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dirty="0">
              <a:solidFill>
                <a:srgbClr val="FF0000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dirty="0" smtClean="0">
                <a:cs typeface="2  Lotus" panose="00000400000000000000" pitchFamily="2" charset="-78"/>
              </a:rPr>
              <a:t>1ـ</a:t>
            </a:r>
            <a:r>
              <a:rPr lang="fa-IR" dirty="0" smtClean="0">
                <a:solidFill>
                  <a:srgbClr val="FF0000"/>
                </a:solidFill>
                <a:cs typeface="2  Lotus" panose="00000400000000000000" pitchFamily="2" charset="-78"/>
              </a:rPr>
              <a:t> </a:t>
            </a:r>
            <a:r>
              <a:rPr lang="ar-SA" dirty="0" smtClean="0">
                <a:cs typeface="2  Lotus" panose="00000400000000000000" pitchFamily="2" charset="-78"/>
              </a:rPr>
              <a:t>مواجه </a:t>
            </a:r>
            <a:r>
              <a:rPr lang="ar-SA" dirty="0">
                <a:cs typeface="2  Lotus" panose="00000400000000000000" pitchFamily="2" charset="-78"/>
              </a:rPr>
              <a:t>کردن فراگیر </a:t>
            </a:r>
            <a:r>
              <a:rPr lang="ar-SA" dirty="0" smtClean="0">
                <a:cs typeface="2  Lotus" panose="00000400000000000000" pitchFamily="2" charset="-78"/>
              </a:rPr>
              <a:t>با</a:t>
            </a:r>
            <a:r>
              <a:rPr lang="fa-IR" dirty="0" smtClean="0">
                <a:cs typeface="2  Lotus" panose="00000400000000000000" pitchFamily="2" charset="-78"/>
              </a:rPr>
              <a:t> </a:t>
            </a:r>
            <a:r>
              <a:rPr lang="ar-SA" dirty="0" smtClean="0">
                <a:cs typeface="2  Lotus" panose="00000400000000000000" pitchFamily="2" charset="-78"/>
              </a:rPr>
              <a:t>مسأله</a:t>
            </a:r>
            <a:r>
              <a:rPr lang="fa-IR" dirty="0" smtClean="0">
                <a:cs typeface="2  Lotus" panose="00000400000000000000" pitchFamily="2" charset="-78"/>
              </a:rPr>
              <a:t> یا موقعیت مسئله‌دار </a:t>
            </a:r>
            <a:r>
              <a:rPr lang="ar-SA" dirty="0" smtClean="0">
                <a:cs typeface="2  Lotus" panose="00000400000000000000" pitchFamily="2" charset="-78"/>
              </a:rPr>
              <a:t>(</a:t>
            </a:r>
            <a:r>
              <a:rPr lang="fa-IR" dirty="0" smtClean="0">
                <a:cs typeface="2  Lotus" panose="00000400000000000000" pitchFamily="2" charset="-78"/>
              </a:rPr>
              <a:t>در این مرحله </a:t>
            </a:r>
            <a:r>
              <a:rPr lang="ar-SA" dirty="0" smtClean="0">
                <a:cs typeface="2  Lotus" panose="00000400000000000000" pitchFamily="2" charset="-78"/>
              </a:rPr>
              <a:t>معلم </a:t>
            </a:r>
            <a:r>
              <a:rPr lang="fa-IR" dirty="0" smtClean="0">
                <a:cs typeface="2  Lotus" panose="00000400000000000000" pitchFamily="2" charset="-78"/>
              </a:rPr>
              <a:t>موقعیت مسئله‌دار یا </a:t>
            </a:r>
            <a:r>
              <a:rPr lang="ar-SA" dirty="0" smtClean="0">
                <a:cs typeface="2  Lotus" panose="00000400000000000000" pitchFamily="2" charset="-78"/>
              </a:rPr>
              <a:t>یک </a:t>
            </a:r>
            <a:r>
              <a:rPr lang="ar-SA" dirty="0">
                <a:cs typeface="2  Lotus" panose="00000400000000000000" pitchFamily="2" charset="-78"/>
              </a:rPr>
              <a:t>سؤال </a:t>
            </a:r>
            <a:r>
              <a:rPr lang="fa-IR" dirty="0" smtClean="0">
                <a:cs typeface="2  Lotus" panose="00000400000000000000" pitchFamily="2" charset="-78"/>
              </a:rPr>
              <a:t>طرح می‌کند</a:t>
            </a:r>
            <a:r>
              <a:rPr lang="ar-SA" dirty="0" smtClean="0">
                <a:cs typeface="2  Lotus" panose="00000400000000000000" pitchFamily="2" charset="-78"/>
              </a:rPr>
              <a:t> </a:t>
            </a:r>
            <a:r>
              <a:rPr lang="fa-IR" dirty="0" smtClean="0">
                <a:cs typeface="2  Lotus" panose="00000400000000000000" pitchFamily="2" charset="-78"/>
              </a:rPr>
              <a:t>و روش‌های کاوشگری را برای دانش‌آموزان توضیح دهد. پس</a:t>
            </a:r>
            <a:r>
              <a:rPr lang="ar-SA" dirty="0" smtClean="0">
                <a:cs typeface="2  Lotus" panose="00000400000000000000" pitchFamily="2" charset="-78"/>
              </a:rPr>
              <a:t> </a:t>
            </a:r>
            <a:r>
              <a:rPr lang="ar-SA" dirty="0">
                <a:cs typeface="2  Lotus" panose="00000400000000000000" pitchFamily="2" charset="-78"/>
              </a:rPr>
              <a:t>گام اول </a:t>
            </a:r>
            <a:r>
              <a:rPr lang="ar-SA" dirty="0" smtClean="0">
                <a:cs typeface="2  Lotus" panose="00000400000000000000" pitchFamily="2" charset="-78"/>
              </a:rPr>
              <a:t>در</a:t>
            </a:r>
            <a:r>
              <a:rPr lang="fa-IR" dirty="0" smtClean="0">
                <a:cs typeface="2  Lotus" panose="00000400000000000000" pitchFamily="2" charset="-78"/>
              </a:rPr>
              <a:t> </a:t>
            </a:r>
            <a:r>
              <a:rPr lang="ar-SA" dirty="0" smtClean="0">
                <a:cs typeface="2  Lotus" panose="00000400000000000000" pitchFamily="2" charset="-78"/>
              </a:rPr>
              <a:t>تحقیق</a:t>
            </a:r>
            <a:r>
              <a:rPr lang="fa-IR" dirty="0" smtClean="0">
                <a:cs typeface="2  Lotus" panose="00000400000000000000" pitchFamily="2" charset="-78"/>
              </a:rPr>
              <a:t>، طرح</a:t>
            </a:r>
            <a:r>
              <a:rPr lang="ar-SA" dirty="0" smtClean="0">
                <a:cs typeface="2  Lotus" panose="00000400000000000000" pitchFamily="2" charset="-78"/>
              </a:rPr>
              <a:t> </a:t>
            </a:r>
            <a:r>
              <a:rPr lang="ar-SA" dirty="0">
                <a:cs typeface="2  Lotus" panose="00000400000000000000" pitchFamily="2" charset="-78"/>
              </a:rPr>
              <a:t>سؤال است</a:t>
            </a:r>
            <a:r>
              <a:rPr lang="ar-SA" dirty="0" smtClean="0">
                <a:cs typeface="2  Lotus" panose="00000400000000000000" pitchFamily="2" charset="-78"/>
              </a:rPr>
              <a:t>)</a:t>
            </a:r>
            <a:endParaRPr lang="fa-IR" dirty="0" smtClean="0"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ar-SA" dirty="0" smtClean="0">
                <a:cs typeface="2  Lotus" panose="00000400000000000000" pitchFamily="2" charset="-78"/>
              </a:rPr>
              <a:t>2</a:t>
            </a:r>
            <a:r>
              <a:rPr lang="fa-IR" dirty="0" smtClean="0">
                <a:cs typeface="2  Lotus" panose="00000400000000000000" pitchFamily="2" charset="-78"/>
              </a:rPr>
              <a:t>ـ </a:t>
            </a:r>
            <a:r>
              <a:rPr lang="ar-SA" dirty="0" smtClean="0">
                <a:cs typeface="2  Lotus" panose="00000400000000000000" pitchFamily="2" charset="-78"/>
              </a:rPr>
              <a:t>وادارکردن </a:t>
            </a:r>
            <a:r>
              <a:rPr lang="ar-SA" dirty="0">
                <a:cs typeface="2  Lotus" panose="00000400000000000000" pitchFamily="2" charset="-78"/>
              </a:rPr>
              <a:t>فراگیران برای </a:t>
            </a:r>
            <a:r>
              <a:rPr lang="ar-SA" dirty="0" smtClean="0">
                <a:cs typeface="2  Lotus" panose="00000400000000000000" pitchFamily="2" charset="-78"/>
              </a:rPr>
              <a:t>جمع</a:t>
            </a:r>
            <a:r>
              <a:rPr lang="fa-IR" dirty="0" smtClean="0">
                <a:cs typeface="2  Lotus" panose="00000400000000000000" pitchFamily="2" charset="-78"/>
              </a:rPr>
              <a:t>‌</a:t>
            </a:r>
            <a:r>
              <a:rPr lang="ar-SA" dirty="0" smtClean="0">
                <a:cs typeface="2  Lotus" panose="00000400000000000000" pitchFamily="2" charset="-78"/>
              </a:rPr>
              <a:t>آوری اطلاعات</a:t>
            </a:r>
            <a:r>
              <a:rPr lang="fa-IR" dirty="0" smtClean="0">
                <a:cs typeface="2  Lotus" panose="00000400000000000000" pitchFamily="2" charset="-78"/>
              </a:rPr>
              <a:t> </a:t>
            </a:r>
            <a:r>
              <a:rPr lang="ar-SA" dirty="0" smtClean="0">
                <a:cs typeface="2  Lotus" panose="00000400000000000000" pitchFamily="2" charset="-78"/>
              </a:rPr>
              <a:t>(با</a:t>
            </a:r>
            <a:r>
              <a:rPr lang="fa-IR" dirty="0" smtClean="0">
                <a:cs typeface="2  Lotus" panose="00000400000000000000" pitchFamily="2" charset="-78"/>
              </a:rPr>
              <a:t> </a:t>
            </a:r>
            <a:r>
              <a:rPr lang="ar-SA" dirty="0" smtClean="0">
                <a:cs typeface="2  Lotus" panose="00000400000000000000" pitchFamily="2" charset="-78"/>
              </a:rPr>
              <a:t>معرفی </a:t>
            </a:r>
            <a:r>
              <a:rPr lang="ar-SA" dirty="0">
                <a:cs typeface="2  Lotus" panose="00000400000000000000" pitchFamily="2" charset="-78"/>
              </a:rPr>
              <a:t>منابع مختلف اطلاعاتی</a:t>
            </a:r>
            <a:r>
              <a:rPr lang="ar-SA" dirty="0" smtClean="0">
                <a:cs typeface="2  Lotus" panose="00000400000000000000" pitchFamily="2" charset="-78"/>
              </a:rPr>
              <a:t>،</a:t>
            </a:r>
            <a:r>
              <a:rPr lang="fa-IR" dirty="0" smtClean="0">
                <a:cs typeface="2  Lotus" panose="00000400000000000000" pitchFamily="2" charset="-78"/>
              </a:rPr>
              <a:t> </a:t>
            </a:r>
            <a:r>
              <a:rPr lang="ar-SA" dirty="0" smtClean="0">
                <a:cs typeface="2  Lotus" panose="00000400000000000000" pitchFamily="2" charset="-78"/>
              </a:rPr>
              <a:t>بچه</a:t>
            </a:r>
            <a:r>
              <a:rPr lang="fa-IR" dirty="0" smtClean="0">
                <a:cs typeface="2  Lotus" panose="00000400000000000000" pitchFamily="2" charset="-78"/>
              </a:rPr>
              <a:t>‌</a:t>
            </a:r>
            <a:r>
              <a:rPr lang="ar-SA" dirty="0" smtClean="0">
                <a:cs typeface="2  Lotus" panose="00000400000000000000" pitchFamily="2" charset="-78"/>
              </a:rPr>
              <a:t>ها</a:t>
            </a:r>
            <a:r>
              <a:rPr lang="fa-IR" dirty="0" smtClean="0">
                <a:cs typeface="2  Lotus" panose="00000400000000000000" pitchFamily="2" charset="-78"/>
              </a:rPr>
              <a:t> </a:t>
            </a:r>
            <a:r>
              <a:rPr lang="ar-SA" dirty="0" smtClean="0">
                <a:cs typeface="2  Lotus" panose="00000400000000000000" pitchFamily="2" charset="-78"/>
              </a:rPr>
              <a:t>تشویق می</a:t>
            </a:r>
            <a:r>
              <a:rPr lang="fa-IR" dirty="0" smtClean="0">
                <a:cs typeface="2  Lotus" panose="00000400000000000000" pitchFamily="2" charset="-78"/>
              </a:rPr>
              <a:t>‌</a:t>
            </a:r>
            <a:r>
              <a:rPr lang="ar-SA" dirty="0" smtClean="0">
                <a:cs typeface="2  Lotus" panose="00000400000000000000" pitchFamily="2" charset="-78"/>
              </a:rPr>
              <a:t>شوند)</a:t>
            </a:r>
            <a:endParaRPr lang="fa-IR" dirty="0" smtClean="0"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dirty="0" smtClean="0">
                <a:cs typeface="2  Lotus" panose="00000400000000000000" pitchFamily="2" charset="-78"/>
              </a:rPr>
              <a:t>3- فرضیه‌سازی (منظور از فرضیه‌سازی، پیش‌بینی راه‌حل‌های احتمالی برای پرسش‌های مطرح شده است)</a:t>
            </a:r>
          </a:p>
          <a:p>
            <a:pPr marL="0" indent="0" algn="justLow" rtl="1">
              <a:buNone/>
            </a:pPr>
            <a:r>
              <a:rPr lang="fa-IR" dirty="0" smtClean="0">
                <a:cs typeface="2  Lotus" panose="00000400000000000000" pitchFamily="2" charset="-78"/>
              </a:rPr>
              <a:t>4</a:t>
            </a:r>
            <a:r>
              <a:rPr lang="ar-SA" dirty="0" smtClean="0">
                <a:cs typeface="2  Lotus" panose="00000400000000000000" pitchFamily="2" charset="-78"/>
              </a:rPr>
              <a:t>-آزمایش کردن</a:t>
            </a:r>
            <a:r>
              <a:rPr lang="fa-IR" dirty="0" smtClean="0">
                <a:cs typeface="2  Lotus" panose="00000400000000000000" pitchFamily="2" charset="-78"/>
              </a:rPr>
              <a:t> </a:t>
            </a:r>
            <a:r>
              <a:rPr lang="ar-SA" dirty="0" smtClean="0">
                <a:cs typeface="2  Lotus" panose="00000400000000000000" pitchFamily="2" charset="-78"/>
              </a:rPr>
              <a:t>(</a:t>
            </a:r>
            <a:r>
              <a:rPr lang="fa-IR" dirty="0" smtClean="0">
                <a:cs typeface="2  Lotus" panose="00000400000000000000" pitchFamily="2" charset="-78"/>
              </a:rPr>
              <a:t>برای رد یا قبول فرضیه باید آن را آزمایش کرد</a:t>
            </a:r>
            <a:r>
              <a:rPr lang="ar-SA" dirty="0" smtClean="0">
                <a:cs typeface="2  Lotus" panose="00000400000000000000" pitchFamily="2" charset="-78"/>
              </a:rPr>
              <a:t>)</a:t>
            </a:r>
            <a:endParaRPr lang="fa-IR" dirty="0" smtClean="0"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dirty="0" smtClean="0">
                <a:cs typeface="2  Lotus" panose="00000400000000000000" pitchFamily="2" charset="-78"/>
              </a:rPr>
              <a:t>5ـ سازماندهی اطلاعات و نتایج آزمایش </a:t>
            </a:r>
            <a:r>
              <a:rPr lang="ar-SA" dirty="0" smtClean="0">
                <a:cs typeface="2  Lotus" panose="00000400000000000000" pitchFamily="2" charset="-78"/>
              </a:rPr>
              <a:t>(</a:t>
            </a:r>
            <a:r>
              <a:rPr lang="fa-IR" dirty="0" smtClean="0">
                <a:cs typeface="2  Lotus" panose="00000400000000000000" pitchFamily="2" charset="-78"/>
              </a:rPr>
              <a:t>در این مرحله معلم یادگیرندگان را به سازماندهی داده‌ها و دسته‌بندی توضیحات فرا می‌خواند. به عبارت بهتر، نتایج آزمایش باید آگاهانه تحلیل، ترکیب و ارزشیابی شوند تا نتایج دقیقی از آن‌ها حاصل شود</a:t>
            </a:r>
            <a:r>
              <a:rPr lang="ar-SA" dirty="0" smtClean="0">
                <a:cs typeface="2  Lotus" panose="00000400000000000000" pitchFamily="2" charset="-78"/>
              </a:rPr>
              <a:t>)</a:t>
            </a:r>
            <a:endParaRPr lang="fa-IR" dirty="0" smtClean="0"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dirty="0" smtClean="0">
                <a:cs typeface="2  Lotus" panose="00000400000000000000" pitchFamily="2" charset="-78"/>
              </a:rPr>
              <a:t>6</a:t>
            </a:r>
            <a:r>
              <a:rPr lang="ar-SA" dirty="0" smtClean="0">
                <a:cs typeface="2  Lotus" panose="00000400000000000000" pitchFamily="2" charset="-78"/>
              </a:rPr>
              <a:t>- </a:t>
            </a:r>
            <a:r>
              <a:rPr lang="fa-IR" dirty="0" smtClean="0">
                <a:cs typeface="2  Lotus" panose="00000400000000000000" pitchFamily="2" charset="-78"/>
              </a:rPr>
              <a:t>تحلیل، نتیجه‌گیری و تعمیم </a:t>
            </a:r>
            <a:r>
              <a:rPr lang="ar-SA" dirty="0" smtClean="0">
                <a:cs typeface="2  Lotus" panose="00000400000000000000" pitchFamily="2" charset="-78"/>
              </a:rPr>
              <a:t>(</a:t>
            </a:r>
            <a:r>
              <a:rPr lang="fa-IR" smtClean="0">
                <a:cs typeface="2  Lotus" panose="00000400000000000000" pitchFamily="2" charset="-78"/>
              </a:rPr>
              <a:t>فرایند </a:t>
            </a:r>
            <a:r>
              <a:rPr lang="fa-IR" smtClean="0">
                <a:cs typeface="2  Lotus" panose="00000400000000000000" pitchFamily="2" charset="-78"/>
              </a:rPr>
              <a:t>کاوشگری </a:t>
            </a:r>
            <a:r>
              <a:rPr lang="fa-IR" dirty="0" smtClean="0">
                <a:cs typeface="2  Lotus" panose="00000400000000000000" pitchFamily="2" charset="-78"/>
              </a:rPr>
              <a:t>باید به نتیجه منتهی شود. اساس این الگو آن است که فراگیران مشکلی را که با آن مواجه هستند به نحوی قابل قبول برای خود </a:t>
            </a:r>
            <a:r>
              <a:rPr lang="fa-IR" dirty="0">
                <a:cs typeface="2  Lotus" panose="00000400000000000000" pitchFamily="2" charset="-78"/>
              </a:rPr>
              <a:t>حل </a:t>
            </a:r>
            <a:r>
              <a:rPr lang="fa-IR" dirty="0" smtClean="0">
                <a:cs typeface="2  Lotus" panose="00000400000000000000" pitchFamily="2" charset="-78"/>
              </a:rPr>
              <a:t>کنند. وقتی </a:t>
            </a:r>
            <a:r>
              <a:rPr lang="fa-IR" dirty="0">
                <a:cs typeface="2  Lotus" panose="00000400000000000000" pitchFamily="2" charset="-78"/>
              </a:rPr>
              <a:t>درستی فرضیه‌ای با آزمایش‌های فراوان به اثبات برسد، نتیجه‌گیری صورت می‌گیرد و آن فرضیه تبدیل به یک نظریه می‌شود</a:t>
            </a:r>
            <a:r>
              <a:rPr lang="fa-IR" dirty="0" smtClean="0">
                <a:cs typeface="2  Lotus" panose="00000400000000000000" pitchFamily="2" charset="-78"/>
              </a:rPr>
              <a:t>.)</a:t>
            </a:r>
          </a:p>
          <a:p>
            <a:pPr marL="0" indent="0" algn="justLow" rtl="1">
              <a:buNone/>
            </a:pPr>
            <a:endParaRPr lang="en-US" dirty="0">
              <a:cs typeface="2  Lotus" panose="00000400000000000000" pitchFamily="2" charset="-78"/>
            </a:endParaRPr>
          </a:p>
          <a:p>
            <a:pPr algn="justLow"/>
            <a:endParaRPr lang="en-US" dirty="0">
              <a:cs typeface="2 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22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49"/>
    </mc:Choice>
    <mc:Fallback>
      <p:transition spd="slow" advTm="130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fa-IR" dirty="0" smtClean="0">
              <a:solidFill>
                <a:srgbClr val="FF0000"/>
              </a:solidFill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8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محاسن روش کاوشگری</a:t>
            </a:r>
          </a:p>
          <a:p>
            <a:pPr marL="0" indent="0" algn="r" rtl="1">
              <a:buNone/>
            </a:pPr>
            <a:r>
              <a:rPr lang="fa-IR" dirty="0" smtClean="0">
                <a:cs typeface="2  Lotus" panose="00000400000000000000" pitchFamily="2" charset="-78"/>
              </a:rPr>
              <a:t>1</a:t>
            </a:r>
            <a:r>
              <a:rPr lang="fa-IR" sz="2000" dirty="0">
                <a:cs typeface="2  Lotus" panose="00000400000000000000" pitchFamily="2" charset="-78"/>
              </a:rPr>
              <a:t>_</a:t>
            </a:r>
            <a:r>
              <a:rPr lang="ar-SA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>
                <a:cs typeface="2  Lotus" panose="00000400000000000000" pitchFamily="2" charset="-78"/>
              </a:rPr>
              <a:t>این </a:t>
            </a:r>
            <a:r>
              <a:rPr lang="ar-SA" sz="2000" dirty="0" smtClean="0">
                <a:cs typeface="2  Lotus" panose="00000400000000000000" pitchFamily="2" charset="-78"/>
              </a:rPr>
              <a:t>الگو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برای دانش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آموزان در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هر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سن 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سطوحی کاربرد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دارد</a:t>
            </a:r>
            <a:r>
              <a:rPr lang="fa-IR" sz="2000" dirty="0" smtClean="0">
                <a:cs typeface="2  Lotus" panose="00000400000000000000" pitchFamily="2" charset="-78"/>
              </a:rPr>
              <a:t>.</a:t>
            </a:r>
            <a:endParaRPr lang="en-US" sz="2000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2ـ </a:t>
            </a:r>
            <a:r>
              <a:rPr lang="ar-SA" sz="2000" dirty="0" smtClean="0">
                <a:cs typeface="2  Lotus" panose="00000400000000000000" pitchFamily="2" charset="-78"/>
              </a:rPr>
              <a:t>روش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ها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نگرش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هایی را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که </a:t>
            </a:r>
            <a:r>
              <a:rPr lang="ar-SA" sz="2000" dirty="0">
                <a:cs typeface="2  Lotus" panose="00000400000000000000" pitchFamily="2" charset="-78"/>
              </a:rPr>
              <a:t>برای یک ذهن کاوشگری ضروری است</a:t>
            </a:r>
            <a:r>
              <a:rPr lang="ar-SA" sz="2000" dirty="0" smtClean="0">
                <a:cs typeface="2  Lotus" panose="00000400000000000000" pitchFamily="2" charset="-78"/>
              </a:rPr>
              <a:t>،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تقویت می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کند</a:t>
            </a:r>
            <a:r>
              <a:rPr lang="fa-IR" sz="2000" dirty="0" smtClean="0">
                <a:cs typeface="2  Lotus" panose="00000400000000000000" pitchFamily="2" charset="-78"/>
              </a:rPr>
              <a:t>.</a:t>
            </a:r>
            <a:endParaRPr lang="en-US" sz="2000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3ـ </a:t>
            </a:r>
            <a:r>
              <a:rPr lang="ar-SA" sz="2000" dirty="0" smtClean="0">
                <a:cs typeface="2  Lotus" panose="00000400000000000000" pitchFamily="2" charset="-78"/>
              </a:rPr>
              <a:t>سبب </a:t>
            </a:r>
            <a:r>
              <a:rPr lang="ar-SA" sz="2000" dirty="0">
                <a:cs typeface="2  Lotus" panose="00000400000000000000" pitchFamily="2" charset="-78"/>
              </a:rPr>
              <a:t>استقلال </a:t>
            </a:r>
            <a:r>
              <a:rPr lang="ar-SA" sz="2000" dirty="0" smtClean="0">
                <a:cs typeface="2  Lotus" panose="00000400000000000000" pitchFamily="2" charset="-78"/>
              </a:rPr>
              <a:t>در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یادگیری 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حل </a:t>
            </a:r>
            <a:r>
              <a:rPr lang="ar-SA" sz="2000" dirty="0">
                <a:cs typeface="2  Lotus" panose="00000400000000000000" pitchFamily="2" charset="-78"/>
              </a:rPr>
              <a:t>مسأله </a:t>
            </a:r>
            <a:r>
              <a:rPr lang="ar-SA" sz="2000" dirty="0" smtClean="0">
                <a:cs typeface="2  Lotus" panose="00000400000000000000" pitchFamily="2" charset="-78"/>
              </a:rPr>
              <a:t>می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شود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در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نهایت </a:t>
            </a:r>
            <a:r>
              <a:rPr lang="ar-SA" sz="2000" dirty="0">
                <a:cs typeface="2  Lotus" panose="00000400000000000000" pitchFamily="2" charset="-78"/>
              </a:rPr>
              <a:t>موجب تقویت </a:t>
            </a:r>
            <a:r>
              <a:rPr lang="ar-SA" sz="2000" dirty="0" smtClean="0">
                <a:cs typeface="2  Lotus" panose="00000400000000000000" pitchFamily="2" charset="-78"/>
              </a:rPr>
              <a:t>خود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اتکایی 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خود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کنترلی می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گردد</a:t>
            </a:r>
            <a:r>
              <a:rPr lang="fa-IR" sz="2000" dirty="0" smtClean="0">
                <a:cs typeface="2  Lotus" panose="00000400000000000000" pitchFamily="2" charset="-78"/>
              </a:rPr>
              <a:t>.</a:t>
            </a:r>
            <a:endParaRPr lang="en-US" sz="2000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4ـ </a:t>
            </a:r>
            <a:r>
              <a:rPr lang="ar-SA" sz="2000" dirty="0" smtClean="0">
                <a:cs typeface="2  Lotus" panose="00000400000000000000" pitchFamily="2" charset="-78"/>
              </a:rPr>
              <a:t>باعث </a:t>
            </a:r>
            <a:r>
              <a:rPr lang="ar-SA" sz="2000" dirty="0">
                <a:cs typeface="2  Lotus" panose="00000400000000000000" pitchFamily="2" charset="-78"/>
              </a:rPr>
              <a:t>برانگیختن علایق طبیعی </a:t>
            </a:r>
            <a:r>
              <a:rPr lang="ar-SA" sz="2000" dirty="0" smtClean="0">
                <a:cs typeface="2  Lotus" panose="00000400000000000000" pitchFamily="2" charset="-78"/>
              </a:rPr>
              <a:t>دانش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آموزان می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شود</a:t>
            </a:r>
            <a:r>
              <a:rPr lang="fa-IR" sz="2000" dirty="0" smtClean="0">
                <a:cs typeface="2  Lotus" panose="00000400000000000000" pitchFamily="2" charset="-78"/>
              </a:rPr>
              <a:t>.</a:t>
            </a:r>
            <a:endParaRPr lang="fa-IR" sz="2000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5ـ </a:t>
            </a:r>
            <a:r>
              <a:rPr lang="ar-SA" sz="2000" dirty="0" smtClean="0">
                <a:cs typeface="2  Lotus" panose="00000400000000000000" pitchFamily="2" charset="-78"/>
              </a:rPr>
              <a:t>موجب </a:t>
            </a:r>
            <a:r>
              <a:rPr lang="ar-SA" sz="2000" dirty="0">
                <a:cs typeface="2  Lotus" panose="00000400000000000000" pitchFamily="2" charset="-78"/>
              </a:rPr>
              <a:t>ارتباط </a:t>
            </a:r>
            <a:r>
              <a:rPr lang="ar-SA" sz="2000" dirty="0" smtClean="0">
                <a:cs typeface="2  Lotus" panose="00000400000000000000" pitchFamily="2" charset="-78"/>
              </a:rPr>
              <a:t>فعالیت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های </a:t>
            </a:r>
            <a:r>
              <a:rPr lang="ar-SA" sz="2000" dirty="0">
                <a:cs typeface="2  Lotus" panose="00000400000000000000" pitchFamily="2" charset="-78"/>
              </a:rPr>
              <a:t>مدرسه </a:t>
            </a:r>
            <a:r>
              <a:rPr lang="ar-SA" sz="2000" dirty="0" smtClean="0">
                <a:cs typeface="2  Lotus" panose="00000400000000000000" pitchFamily="2" charset="-78"/>
              </a:rPr>
              <a:t>با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زندگی </a:t>
            </a:r>
            <a:r>
              <a:rPr lang="ar-SA" sz="2000" dirty="0">
                <a:cs typeface="2  Lotus" panose="00000400000000000000" pitchFamily="2" charset="-78"/>
              </a:rPr>
              <a:t>واقعی </a:t>
            </a:r>
            <a:r>
              <a:rPr lang="ar-SA" sz="2000" dirty="0" smtClean="0">
                <a:cs typeface="2  Lotus" panose="00000400000000000000" pitchFamily="2" charset="-78"/>
              </a:rPr>
              <a:t>دانش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آموزان می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شود</a:t>
            </a:r>
            <a:r>
              <a:rPr lang="fa-IR" sz="2000" dirty="0" smtClean="0">
                <a:cs typeface="2  Lotus" panose="00000400000000000000" pitchFamily="2" charset="-78"/>
              </a:rPr>
              <a:t>.</a:t>
            </a:r>
            <a:endParaRPr lang="en-US" sz="2000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6ـ </a:t>
            </a:r>
            <a:r>
              <a:rPr lang="ar-SA" sz="2000" dirty="0" smtClean="0">
                <a:cs typeface="2  Lotus" panose="00000400000000000000" pitchFamily="2" charset="-78"/>
              </a:rPr>
              <a:t>روح </a:t>
            </a:r>
            <a:r>
              <a:rPr lang="ar-SA" sz="2000" dirty="0">
                <a:cs typeface="2  Lotus" panose="00000400000000000000" pitchFamily="2" charset="-78"/>
              </a:rPr>
              <a:t>همکاری </a:t>
            </a:r>
            <a:r>
              <a:rPr lang="ar-SA" sz="2000" dirty="0" smtClean="0">
                <a:cs typeface="2  Lotus" panose="00000400000000000000" pitchFamily="2" charset="-78"/>
              </a:rPr>
              <a:t>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توانایی کار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کردن با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دیگران را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تقویت می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کند</a:t>
            </a:r>
            <a:r>
              <a:rPr lang="fa-IR" sz="2000" dirty="0" smtClean="0">
                <a:cs typeface="2  Lotus" panose="00000400000000000000" pitchFamily="2" charset="-78"/>
              </a:rPr>
              <a:t>.</a:t>
            </a:r>
            <a:endParaRPr lang="en-US" sz="2000" dirty="0">
              <a:cs typeface="2 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7ـ </a:t>
            </a:r>
            <a:r>
              <a:rPr lang="ar-SA" sz="2000" dirty="0" smtClean="0">
                <a:cs typeface="2  Lotus" panose="00000400000000000000" pitchFamily="2" charset="-78"/>
              </a:rPr>
              <a:t>موجب </a:t>
            </a:r>
            <a:r>
              <a:rPr lang="ar-SA" sz="2000" dirty="0">
                <a:cs typeface="2  Lotus" panose="00000400000000000000" pitchFamily="2" charset="-78"/>
              </a:rPr>
              <a:t>فراخ اندیشی </a:t>
            </a:r>
            <a:r>
              <a:rPr lang="ar-SA" sz="2000" dirty="0" smtClean="0">
                <a:cs typeface="2  Lotus" panose="00000400000000000000" pitchFamily="2" charset="-78"/>
              </a:rPr>
              <a:t>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عجله </a:t>
            </a:r>
            <a:r>
              <a:rPr lang="ar-SA" sz="2000" dirty="0">
                <a:cs typeface="2  Lotus" panose="00000400000000000000" pitchFamily="2" charset="-78"/>
              </a:rPr>
              <a:t>نکردن </a:t>
            </a:r>
            <a:r>
              <a:rPr lang="ar-SA" sz="2000" dirty="0" smtClean="0">
                <a:cs typeface="2  Lotus" panose="00000400000000000000" pitchFamily="2" charset="-78"/>
              </a:rPr>
              <a:t>در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قضاوت می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شود</a:t>
            </a:r>
            <a:r>
              <a:rPr lang="fa-IR" sz="2000" dirty="0" smtClean="0">
                <a:cs typeface="2  Lotus" panose="00000400000000000000" pitchFamily="2" charset="-78"/>
              </a:rPr>
              <a:t>. </a:t>
            </a:r>
            <a:r>
              <a:rPr lang="ar-SA" sz="2000" dirty="0" smtClean="0">
                <a:cs typeface="2  Lotus" panose="00000400000000000000" pitchFamily="2" charset="-78"/>
              </a:rPr>
              <a:t>(</a:t>
            </a:r>
            <a:r>
              <a:rPr lang="fa-IR" sz="2000" dirty="0" smtClean="0">
                <a:cs typeface="2  Lotus" panose="00000400000000000000" pitchFamily="2" charset="-78"/>
              </a:rPr>
              <a:t>آقازاده، 1394، ص174 و </a:t>
            </a:r>
            <a:r>
              <a:rPr lang="ar-SA" sz="2000" dirty="0" smtClean="0">
                <a:cs typeface="2  Lotus" panose="00000400000000000000" pitchFamily="2" charset="-78"/>
              </a:rPr>
              <a:t>شعبانی</a:t>
            </a:r>
            <a:r>
              <a:rPr lang="fa-IR" sz="2000" dirty="0" smtClean="0">
                <a:cs typeface="2  Lotus" panose="00000400000000000000" pitchFamily="2" charset="-78"/>
              </a:rPr>
              <a:t>، </a:t>
            </a:r>
            <a:r>
              <a:rPr lang="ar-SA" sz="2000" dirty="0" smtClean="0">
                <a:cs typeface="2  Lotus" panose="00000400000000000000" pitchFamily="2" charset="-78"/>
              </a:rPr>
              <a:t>13</a:t>
            </a:r>
            <a:r>
              <a:rPr lang="fa-IR" sz="2000" dirty="0" smtClean="0">
                <a:cs typeface="2  Lotus" panose="00000400000000000000" pitchFamily="2" charset="-78"/>
              </a:rPr>
              <a:t>92</a:t>
            </a:r>
            <a:r>
              <a:rPr lang="ar-SA" sz="2000" dirty="0" smtClean="0">
                <a:cs typeface="2  Lotus" panose="00000400000000000000" pitchFamily="2" charset="-78"/>
              </a:rPr>
              <a:t>، </a:t>
            </a:r>
            <a:r>
              <a:rPr lang="fa-IR" sz="2000" dirty="0" smtClean="0">
                <a:cs typeface="2  Lotus" panose="00000400000000000000" pitchFamily="2" charset="-78"/>
              </a:rPr>
              <a:t>ج2، ص</a:t>
            </a:r>
            <a:r>
              <a:rPr lang="ar-SA" sz="2000" dirty="0" smtClean="0">
                <a:cs typeface="2  Lotus" panose="00000400000000000000" pitchFamily="2" charset="-78"/>
              </a:rPr>
              <a:t>ص3</a:t>
            </a:r>
            <a:r>
              <a:rPr lang="fa-IR" sz="2000" dirty="0" smtClean="0">
                <a:cs typeface="2  Lotus" panose="00000400000000000000" pitchFamily="2" charset="-78"/>
              </a:rPr>
              <a:t>02ـ 317)</a:t>
            </a:r>
          </a:p>
          <a:p>
            <a:pPr marL="0" indent="0" algn="r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8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نت</a:t>
            </a:r>
            <a:r>
              <a:rPr lang="ar-SA" sz="28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یجه</a:t>
            </a:r>
            <a:r>
              <a:rPr lang="fa-IR" sz="28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‌</a:t>
            </a:r>
            <a:r>
              <a:rPr lang="ar-SA" sz="28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گیری</a:t>
            </a:r>
            <a:r>
              <a:rPr lang="ar-SA" sz="2800" b="1" dirty="0">
                <a:solidFill>
                  <a:srgbClr val="FF0000"/>
                </a:solidFill>
                <a:cs typeface="2  Lotus" panose="00000400000000000000" pitchFamily="2" charset="-78"/>
              </a:rPr>
              <a:t>:</a:t>
            </a:r>
            <a:endParaRPr lang="en-US" sz="2800" b="1" dirty="0">
              <a:solidFill>
                <a:srgbClr val="FF0000"/>
              </a:solidFill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ar-SA" sz="2000" dirty="0">
                <a:cs typeface="2  Lotus" panose="00000400000000000000" pitchFamily="2" charset="-78"/>
              </a:rPr>
              <a:t>اساس الگوی </a:t>
            </a:r>
            <a:r>
              <a:rPr lang="ar-SA" sz="2000" dirty="0" smtClean="0">
                <a:cs typeface="2  Lotus" panose="00000400000000000000" pitchFamily="2" charset="-78"/>
              </a:rPr>
              <a:t>کاوشگری،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آموزش </a:t>
            </a:r>
            <a:r>
              <a:rPr lang="ar-SA" sz="2000" dirty="0">
                <a:cs typeface="2  Lotus" panose="00000400000000000000" pitchFamily="2" charset="-78"/>
              </a:rPr>
              <a:t>برای درک این </a:t>
            </a:r>
            <a:r>
              <a:rPr lang="ar-SA" sz="2000" dirty="0" smtClean="0">
                <a:cs typeface="2  Lotus" panose="00000400000000000000" pitchFamily="2" charset="-78"/>
              </a:rPr>
              <a:t>مطلب</a:t>
            </a:r>
            <a:r>
              <a:rPr lang="fa-IR" sz="2000" dirty="0" smtClean="0">
                <a:cs typeface="2  Lotus" panose="00000400000000000000" pitchFamily="2" charset="-78"/>
              </a:rPr>
              <a:t> است</a:t>
            </a:r>
            <a:r>
              <a:rPr lang="ar-SA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>
                <a:cs typeface="2  Lotus" panose="00000400000000000000" pitchFamily="2" charset="-78"/>
              </a:rPr>
              <a:t>که </a:t>
            </a:r>
            <a:r>
              <a:rPr lang="ar-SA" sz="2000" dirty="0" smtClean="0">
                <a:cs typeface="2  Lotus" panose="00000400000000000000" pitchFamily="2" charset="-78"/>
              </a:rPr>
              <a:t>ماهیت </a:t>
            </a:r>
            <a:r>
              <a:rPr lang="ar-SA" sz="2000" dirty="0">
                <a:cs typeface="2  Lotus" panose="00000400000000000000" pitchFamily="2" charset="-78"/>
              </a:rPr>
              <a:t>علم آزمایشی بوده </a:t>
            </a:r>
            <a:r>
              <a:rPr lang="ar-SA" sz="2000" dirty="0" smtClean="0">
                <a:cs typeface="2  Lotus" panose="00000400000000000000" pitchFamily="2" charset="-78"/>
              </a:rPr>
              <a:t>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سعی </a:t>
            </a:r>
            <a:r>
              <a:rPr lang="ar-SA" sz="2000" dirty="0">
                <a:cs typeface="2  Lotus" panose="00000400000000000000" pitchFamily="2" charset="-78"/>
              </a:rPr>
              <a:t>دارد به جای ارائه یافته </a:t>
            </a:r>
            <a:r>
              <a:rPr lang="ar-SA" sz="2000" dirty="0" smtClean="0">
                <a:cs typeface="2  Lotus" panose="00000400000000000000" pitchFamily="2" charset="-78"/>
              </a:rPr>
              <a:t>قطعی، </a:t>
            </a:r>
            <a:r>
              <a:rPr lang="ar-SA" sz="2000" dirty="0">
                <a:cs typeface="2  Lotus" panose="00000400000000000000" pitchFamily="2" charset="-78"/>
              </a:rPr>
              <a:t>روایت کاوشگری را به کار </a:t>
            </a:r>
            <a:r>
              <a:rPr lang="ar-SA" sz="2000" dirty="0" smtClean="0">
                <a:cs typeface="2  Lotus" panose="00000400000000000000" pitchFamily="2" charset="-78"/>
              </a:rPr>
              <a:t>گیرد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دانش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آموز با </a:t>
            </a:r>
            <a:r>
              <a:rPr lang="ar-SA" sz="2000" dirty="0">
                <a:cs typeface="2  Lotus" panose="00000400000000000000" pitchFamily="2" charset="-78"/>
              </a:rPr>
              <a:t>بررسی </a:t>
            </a:r>
            <a:r>
              <a:rPr lang="ar-SA" sz="2000" dirty="0" smtClean="0">
                <a:cs typeface="2  Lotus" panose="00000400000000000000" pitchFamily="2" charset="-78"/>
              </a:rPr>
              <a:t>تاریخچ</a:t>
            </a:r>
            <a:r>
              <a:rPr lang="fa-IR" sz="2000" dirty="0" smtClean="0">
                <a:cs typeface="2  Lotus" panose="00000400000000000000" pitchFamily="2" charset="-78"/>
              </a:rPr>
              <a:t>ۀ </a:t>
            </a:r>
            <a:r>
              <a:rPr lang="ar-SA" sz="2000" dirty="0" smtClean="0">
                <a:cs typeface="2  Lotus" panose="00000400000000000000" pitchFamily="2" charset="-78"/>
              </a:rPr>
              <a:t>موضوع 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پی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گیری </a:t>
            </a:r>
            <a:r>
              <a:rPr lang="ar-SA" sz="2000" dirty="0">
                <a:cs typeface="2  Lotus" panose="00000400000000000000" pitchFamily="2" charset="-78"/>
              </a:rPr>
              <a:t>مطالب مربوط به آن </a:t>
            </a:r>
            <a:r>
              <a:rPr lang="ar-SA" sz="2000" dirty="0" smtClean="0">
                <a:cs typeface="2  Lotus" panose="00000400000000000000" pitchFamily="2" charset="-78"/>
              </a:rPr>
              <a:t>کاوشگری </a:t>
            </a:r>
            <a:r>
              <a:rPr lang="ar-SA" sz="2000" dirty="0">
                <a:cs typeface="2  Lotus" panose="00000400000000000000" pitchFamily="2" charset="-78"/>
              </a:rPr>
              <a:t>را بیاموزد </a:t>
            </a:r>
            <a:r>
              <a:rPr lang="ar-SA" sz="2000" dirty="0" smtClean="0">
                <a:cs typeface="2  Lotus" panose="00000400000000000000" pitchFamily="2" charset="-78"/>
              </a:rPr>
              <a:t>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از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طریق ادراک، </a:t>
            </a:r>
            <a:r>
              <a:rPr lang="ar-SA" sz="2000" dirty="0">
                <a:cs typeface="2  Lotus" panose="00000400000000000000" pitchFamily="2" charset="-78"/>
              </a:rPr>
              <a:t>آزمایش </a:t>
            </a:r>
            <a:r>
              <a:rPr lang="ar-SA" sz="2000" dirty="0" smtClean="0">
                <a:cs typeface="2  Lotus" panose="00000400000000000000" pitchFamily="2" charset="-78"/>
              </a:rPr>
              <a:t>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ب</a:t>
            </a:r>
            <a:r>
              <a:rPr lang="fa-IR" sz="2000" dirty="0">
                <a:cs typeface="2  Lotus" panose="00000400000000000000" pitchFamily="2" charset="-78"/>
              </a:rPr>
              <a:t>ر</a:t>
            </a:r>
            <a:r>
              <a:rPr lang="ar-SA" sz="2000" dirty="0" smtClean="0">
                <a:cs typeface="2  Lotus" panose="00000400000000000000" pitchFamily="2" charset="-78"/>
              </a:rPr>
              <a:t>رسی </a:t>
            </a:r>
            <a:r>
              <a:rPr lang="ar-SA" sz="2000" dirty="0">
                <a:cs typeface="2  Lotus" panose="00000400000000000000" pitchFamily="2" charset="-78"/>
              </a:rPr>
              <a:t>علمی </a:t>
            </a:r>
            <a:r>
              <a:rPr lang="ar-SA" sz="2000" dirty="0" smtClean="0">
                <a:cs typeface="2  Lotus" panose="00000400000000000000" pitchFamily="2" charset="-78"/>
              </a:rPr>
              <a:t>و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نهایتاً بر</a:t>
            </a:r>
            <a:r>
              <a:rPr lang="fa-IR" sz="2000" dirty="0" smtClean="0">
                <a:cs typeface="2  Lotus" panose="00000400000000000000" pitchFamily="2" charset="-78"/>
              </a:rPr>
              <a:t>ر</a:t>
            </a:r>
            <a:r>
              <a:rPr lang="ar-SA" sz="2000" dirty="0" smtClean="0">
                <a:cs typeface="2  Lotus" panose="00000400000000000000" pitchFamily="2" charset="-78"/>
              </a:rPr>
              <a:t>سی نمونه</a:t>
            </a:r>
            <a:r>
              <a:rPr lang="fa-IR" sz="2000" dirty="0" smtClean="0">
                <a:cs typeface="2  Lotus" panose="00000400000000000000" pitchFamily="2" charset="-78"/>
              </a:rPr>
              <a:t>‌</a:t>
            </a:r>
            <a:r>
              <a:rPr lang="ar-SA" sz="2000" dirty="0" smtClean="0">
                <a:cs typeface="2  Lotus" panose="00000400000000000000" pitchFamily="2" charset="-78"/>
              </a:rPr>
              <a:t>های </a:t>
            </a:r>
            <a:r>
              <a:rPr lang="ar-SA" sz="2000" dirty="0">
                <a:cs typeface="2  Lotus" panose="00000400000000000000" pitchFamily="2" charset="-78"/>
              </a:rPr>
              <a:t>کاوشگری پاسخ موضوع </a:t>
            </a:r>
            <a:r>
              <a:rPr lang="ar-SA" sz="2000" dirty="0" smtClean="0">
                <a:cs typeface="2  Lotus" panose="00000400000000000000" pitchFamily="2" charset="-78"/>
              </a:rPr>
              <a:t>را</a:t>
            </a:r>
            <a:r>
              <a:rPr lang="fa-IR" sz="2000" dirty="0" smtClean="0">
                <a:cs typeface="2  Lotus" panose="00000400000000000000" pitchFamily="2" charset="-78"/>
              </a:rPr>
              <a:t> </a:t>
            </a:r>
            <a:r>
              <a:rPr lang="ar-SA" sz="2000" dirty="0" smtClean="0">
                <a:cs typeface="2  Lotus" panose="00000400000000000000" pitchFamily="2" charset="-78"/>
              </a:rPr>
              <a:t>بیابد</a:t>
            </a:r>
            <a:r>
              <a:rPr lang="ar-SA" sz="2000" dirty="0">
                <a:cs typeface="2  Lotus" panose="00000400000000000000" pitchFamily="2" charset="-78"/>
              </a:rPr>
              <a:t>.</a:t>
            </a:r>
            <a:endParaRPr lang="en-US" sz="2000" dirty="0">
              <a:cs typeface="2  Lotus" panose="00000400000000000000" pitchFamily="2" charset="-78"/>
            </a:endParaRPr>
          </a:p>
          <a:p>
            <a:pPr algn="r" rtl="1"/>
            <a:endParaRPr lang="en-US" dirty="0">
              <a:cs typeface="2 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79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82"/>
    </mc:Choice>
    <mc:Fallback>
      <p:transition spd="slow" advTm="8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ctr" rtl="1">
              <a:buNone/>
            </a:pPr>
            <a:endParaRPr lang="fa-IR" sz="3600" b="1" dirty="0" smtClean="0">
              <a:solidFill>
                <a:srgbClr val="FF0000"/>
              </a:solidFill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endParaRPr lang="fa-IR" sz="3600" dirty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پرسیدن </a:t>
            </a:r>
            <a:r>
              <a:rPr lang="fa-IR" sz="2000" dirty="0">
                <a:cs typeface="2  Lotus" panose="00000400000000000000" pitchFamily="2" charset="-78"/>
              </a:rPr>
              <a:t>سوال خوب و پاسخ دادن به </a:t>
            </a:r>
            <a:r>
              <a:rPr lang="fa-IR" sz="2000" dirty="0" smtClean="0">
                <a:cs typeface="2  Lotus" panose="00000400000000000000" pitchFamily="2" charset="-78"/>
              </a:rPr>
              <a:t>آن‌ها </a:t>
            </a:r>
            <a:r>
              <a:rPr lang="fa-IR" sz="2000" dirty="0">
                <a:cs typeface="2  Lotus" panose="00000400000000000000" pitchFamily="2" charset="-78"/>
              </a:rPr>
              <a:t>از طریق روش </a:t>
            </a:r>
            <a:r>
              <a:rPr lang="fa-IR" sz="2000" dirty="0" smtClean="0">
                <a:cs typeface="2  Lotus" panose="00000400000000000000" pitchFamily="2" charset="-78"/>
              </a:rPr>
              <a:t>علمی </a:t>
            </a:r>
            <a:r>
              <a:rPr lang="fa-IR" sz="2000" dirty="0" smtClean="0">
                <a:solidFill>
                  <a:srgbClr val="FF0000"/>
                </a:solidFill>
                <a:cs typeface="2  Lotus" panose="00000400000000000000" pitchFamily="2" charset="-78"/>
              </a:rPr>
              <a:t>روش کاوشگری </a:t>
            </a:r>
            <a:r>
              <a:rPr lang="fa-IR" sz="2000" dirty="0" smtClean="0">
                <a:cs typeface="2  Lotus" panose="00000400000000000000" pitchFamily="2" charset="-78"/>
              </a:rPr>
              <a:t>است. به عبارتی، روشی </a:t>
            </a:r>
            <a:r>
              <a:rPr lang="fa-IR" sz="2000" dirty="0">
                <a:cs typeface="2  Lotus" panose="00000400000000000000" pitchFamily="2" charset="-78"/>
              </a:rPr>
              <a:t>برای پاسخگویی به </a:t>
            </a:r>
            <a:r>
              <a:rPr lang="fa-IR" sz="2000" dirty="0" smtClean="0">
                <a:cs typeface="2  Lotus" panose="00000400000000000000" pitchFamily="2" charset="-78"/>
              </a:rPr>
              <a:t>پرسش‌ها </a:t>
            </a:r>
            <a:r>
              <a:rPr lang="fa-IR" sz="2000" dirty="0">
                <a:cs typeface="2  Lotus" panose="00000400000000000000" pitchFamily="2" charset="-78"/>
              </a:rPr>
              <a:t>و حل مسائل است</a:t>
            </a:r>
            <a:r>
              <a:rPr lang="fa-IR" sz="2000" dirty="0" smtClean="0">
                <a:cs typeface="2  Lotus" panose="00000400000000000000" pitchFamily="2" charset="-78"/>
              </a:rPr>
              <a:t>.</a:t>
            </a:r>
          </a:p>
          <a:p>
            <a:pPr marL="0" indent="0" algn="just" rtl="1">
              <a:buNone/>
            </a:pPr>
            <a:endParaRPr lang="fa-IR" sz="2000" dirty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در </a:t>
            </a:r>
            <a:r>
              <a:rPr lang="fa-IR" sz="2000" dirty="0">
                <a:cs typeface="2  Lotus" panose="00000400000000000000" pitchFamily="2" charset="-78"/>
              </a:rPr>
              <a:t>کاوشگری، در مورد موضوع مورد نظر، مسئله یا </a:t>
            </a:r>
            <a:r>
              <a:rPr lang="fa-IR" sz="2000" dirty="0" smtClean="0">
                <a:cs typeface="2  Lotus" panose="00000400000000000000" pitchFamily="2" charset="-78"/>
              </a:rPr>
              <a:t>مسئله‌هایی </a:t>
            </a:r>
            <a:r>
              <a:rPr lang="fa-IR" sz="2000" dirty="0">
                <a:cs typeface="2  Lotus" panose="00000400000000000000" pitchFamily="2" charset="-78"/>
              </a:rPr>
              <a:t>مطرح </a:t>
            </a:r>
            <a:r>
              <a:rPr lang="fa-IR" sz="2000" dirty="0" smtClean="0">
                <a:cs typeface="2  Lotus" panose="00000400000000000000" pitchFamily="2" charset="-78"/>
              </a:rPr>
              <a:t>می‌شود </a:t>
            </a:r>
            <a:r>
              <a:rPr lang="fa-IR" sz="2000" dirty="0">
                <a:cs typeface="2  Lotus" panose="00000400000000000000" pitchFamily="2" charset="-78"/>
              </a:rPr>
              <a:t>که کاوشگر برای رسیدن به پاسخ </a:t>
            </a:r>
            <a:r>
              <a:rPr lang="fa-IR" sz="2000" dirty="0" smtClean="0">
                <a:cs typeface="2  Lotus" panose="00000400000000000000" pitchFamily="2" charset="-78"/>
              </a:rPr>
              <a:t>آن‌ها </a:t>
            </a:r>
            <a:r>
              <a:rPr lang="fa-IR" sz="2000" dirty="0">
                <a:cs typeface="2  Lotus" panose="00000400000000000000" pitchFamily="2" charset="-78"/>
              </a:rPr>
              <a:t>از مشاهده، فرضیه سازی، </a:t>
            </a:r>
            <a:r>
              <a:rPr lang="fa-IR" sz="2000" dirty="0" smtClean="0">
                <a:cs typeface="2  Lotus" panose="00000400000000000000" pitchFamily="2" charset="-78"/>
              </a:rPr>
              <a:t>آزمایش، تکرار آزمایش و </a:t>
            </a:r>
            <a:r>
              <a:rPr lang="fa-IR" sz="2000" dirty="0">
                <a:cs typeface="2  Lotus" panose="00000400000000000000" pitchFamily="2" charset="-78"/>
              </a:rPr>
              <a:t>نظریه استفاده </a:t>
            </a:r>
            <a:r>
              <a:rPr lang="fa-IR" sz="2000" dirty="0" smtClean="0">
                <a:cs typeface="2  Lotus" panose="00000400000000000000" pitchFamily="2" charset="-78"/>
              </a:rPr>
              <a:t>می‌کند</a:t>
            </a:r>
            <a:r>
              <a:rPr lang="fa-IR" sz="2000" dirty="0">
                <a:cs typeface="2  Lotus" panose="00000400000000000000" pitchFamily="2" charset="-78"/>
              </a:rPr>
              <a:t>.</a:t>
            </a:r>
          </a:p>
          <a:p>
            <a:pPr marL="0" indent="0" algn="just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endParaRPr lang="fa-IR" dirty="0">
              <a:cs typeface="2 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86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86"/>
    </mc:Choice>
    <mc:Fallback>
      <p:transition spd="slow" advTm="2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59897" y="1657647"/>
            <a:ext cx="7847522" cy="51344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1219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800" b="1" dirty="0">
                <a:solidFill>
                  <a:srgbClr val="FF0000"/>
                </a:solidFill>
                <a:cs typeface="2  Lotus" panose="00000400000000000000" pitchFamily="2" charset="-78"/>
              </a:rPr>
              <a:t>تصویر </a:t>
            </a:r>
            <a:r>
              <a:rPr lang="fa-IR" sz="28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عنوانی</a:t>
            </a:r>
            <a:r>
              <a:rPr lang="fa-IR" sz="2800" dirty="0" smtClean="0">
                <a:solidFill>
                  <a:srgbClr val="FF0000"/>
                </a:solidFill>
                <a:cs typeface="2  Lotus" panose="00000400000000000000" pitchFamily="2" charset="-78"/>
              </a:rPr>
              <a:t>: </a:t>
            </a:r>
            <a:r>
              <a:rPr lang="fa-IR" sz="2000" dirty="0">
                <a:cs typeface="2  Lotus" panose="00000400000000000000" pitchFamily="2" charset="-78"/>
              </a:rPr>
              <a:t>هر درس بایک </a:t>
            </a:r>
            <a:r>
              <a:rPr lang="fa-IR" sz="2000" dirty="0" smtClean="0">
                <a:cs typeface="2  Lotus" panose="00000400000000000000" pitchFamily="2" charset="-78"/>
              </a:rPr>
              <a:t>تصویر، </a:t>
            </a:r>
            <a:r>
              <a:rPr lang="fa-IR" sz="2000" dirty="0">
                <a:cs typeface="2  Lotus" panose="00000400000000000000" pitchFamily="2" charset="-78"/>
              </a:rPr>
              <a:t>مرتبط با موضوع درس که تصویر عنوانی نامیده </a:t>
            </a:r>
            <a:r>
              <a:rPr lang="fa-IR" sz="2000" dirty="0" smtClean="0">
                <a:cs typeface="2  Lotus" panose="00000400000000000000" pitchFamily="2" charset="-78"/>
              </a:rPr>
              <a:t>می‌شوند </a:t>
            </a:r>
            <a:r>
              <a:rPr lang="fa-IR" sz="2000" dirty="0">
                <a:cs typeface="2  Lotus" panose="00000400000000000000" pitchFamily="2" charset="-78"/>
              </a:rPr>
              <a:t>شروع شده است. هدف این صفحه ایجاد </a:t>
            </a:r>
            <a:r>
              <a:rPr lang="fa-IR" sz="2000" dirty="0" smtClean="0">
                <a:cs typeface="2  Lotus" panose="00000400000000000000" pitchFamily="2" charset="-78"/>
              </a:rPr>
              <a:t>زمینه‌ای </a:t>
            </a:r>
            <a:r>
              <a:rPr lang="fa-IR" sz="2000" dirty="0">
                <a:cs typeface="2  Lotus" panose="00000400000000000000" pitchFamily="2" charset="-78"/>
              </a:rPr>
              <a:t>برای </a:t>
            </a:r>
            <a:r>
              <a:rPr lang="fa-IR" sz="2000" dirty="0" smtClean="0">
                <a:cs typeface="2  Lotus" panose="00000400000000000000" pitchFamily="2" charset="-78"/>
              </a:rPr>
              <a:t>گفت‌و‌گو </a:t>
            </a:r>
            <a:r>
              <a:rPr lang="fa-IR" sz="2000" dirty="0">
                <a:cs typeface="2  Lotus" panose="00000400000000000000" pitchFamily="2" charset="-78"/>
              </a:rPr>
              <a:t>در موضوع درس </a:t>
            </a:r>
            <a:r>
              <a:rPr lang="fa-IR" sz="2000" dirty="0" smtClean="0">
                <a:cs typeface="2  Lotus" panose="00000400000000000000" pitchFamily="2" charset="-78"/>
              </a:rPr>
              <a:t>است. </a:t>
            </a:r>
            <a:r>
              <a:rPr lang="fa-IR" sz="2000" dirty="0">
                <a:cs typeface="2  Lotus" panose="00000400000000000000" pitchFamily="2" charset="-78"/>
              </a:rPr>
              <a:t>در این صفحه آموزش مفهوم خاصی مورد نظر نیست </a:t>
            </a:r>
            <a:r>
              <a:rPr lang="fa-IR" sz="2000" dirty="0" smtClean="0">
                <a:cs typeface="2  Lotus" panose="00000400000000000000" pitchFamily="2" charset="-78"/>
              </a:rPr>
              <a:t>و فقط </a:t>
            </a:r>
            <a:r>
              <a:rPr lang="fa-IR" sz="2000" dirty="0">
                <a:cs typeface="2  Lotus" panose="00000400000000000000" pitchFamily="2" charset="-78"/>
              </a:rPr>
              <a:t>با استفاده از آن معلم تا حد </a:t>
            </a:r>
            <a:r>
              <a:rPr lang="fa-IR" sz="2000" dirty="0" smtClean="0">
                <a:cs typeface="2  Lotus" panose="00000400000000000000" pitchFamily="2" charset="-78"/>
              </a:rPr>
              <a:t>امکان، دانش‌آموزان </a:t>
            </a:r>
            <a:r>
              <a:rPr lang="fa-IR" sz="2000" dirty="0">
                <a:cs typeface="2  Lotus" panose="00000400000000000000" pitchFamily="2" charset="-78"/>
              </a:rPr>
              <a:t>را به گفتگو در مورد موضوع تشویق </a:t>
            </a:r>
            <a:r>
              <a:rPr lang="fa-IR" sz="2000" dirty="0" smtClean="0">
                <a:cs typeface="2  Lotus" panose="00000400000000000000" pitchFamily="2" charset="-78"/>
              </a:rPr>
              <a:t>می‌کند </a:t>
            </a:r>
            <a:r>
              <a:rPr lang="fa-IR" sz="2000" dirty="0">
                <a:cs typeface="2  Lotus" panose="00000400000000000000" pitchFamily="2" charset="-78"/>
              </a:rPr>
              <a:t>تا </a:t>
            </a:r>
            <a:r>
              <a:rPr lang="fa-IR" sz="2000" dirty="0" smtClean="0">
                <a:cs typeface="2  Lotus" panose="00000400000000000000" pitchFamily="2" charset="-78"/>
              </a:rPr>
              <a:t>علاقۀ بیش‌تر </a:t>
            </a:r>
            <a:r>
              <a:rPr lang="fa-IR" sz="2000" dirty="0">
                <a:cs typeface="2  Lotus" panose="00000400000000000000" pitchFamily="2" charset="-78"/>
              </a:rPr>
              <a:t>دانستن در </a:t>
            </a:r>
            <a:r>
              <a:rPr lang="fa-IR" sz="2000" dirty="0" smtClean="0">
                <a:cs typeface="2  Lotus" panose="00000400000000000000" pitchFamily="2" charset="-78"/>
              </a:rPr>
              <a:t>آن‌ها </a:t>
            </a:r>
            <a:r>
              <a:rPr lang="fa-IR" sz="2000" dirty="0">
                <a:cs typeface="2  Lotus" panose="00000400000000000000" pitchFamily="2" charset="-78"/>
              </a:rPr>
              <a:t>ایجاد </a:t>
            </a:r>
            <a:r>
              <a:rPr lang="fa-IR" sz="2000" dirty="0" smtClean="0">
                <a:cs typeface="2  Lotus" panose="00000400000000000000" pitchFamily="2" charset="-78"/>
              </a:rPr>
              <a:t>شود.</a:t>
            </a:r>
            <a:endParaRPr lang="en-US" sz="2000" dirty="0">
              <a:cs typeface="2 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4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41"/>
    </mc:Choice>
    <mc:Fallback>
      <p:transition spd="slow" advTm="39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مبین </a:t>
            </a:r>
            <a:r>
              <a:rPr lang="fa-IR" sz="2000" dirty="0">
                <a:cs typeface="2  Lotus" panose="00000400000000000000" pitchFamily="2" charset="-78"/>
              </a:rPr>
              <a:t>و هم </a:t>
            </a:r>
            <a:r>
              <a:rPr lang="fa-IR" sz="2000" dirty="0" smtClean="0">
                <a:cs typeface="2  Lotus" panose="00000400000000000000" pitchFamily="2" charset="-78"/>
              </a:rPr>
              <a:t>کلاسی‌هایش </a:t>
            </a:r>
            <a:r>
              <a:rPr lang="fa-IR" sz="2000" dirty="0">
                <a:cs typeface="2  Lotus" panose="00000400000000000000" pitchFamily="2" charset="-78"/>
              </a:rPr>
              <a:t>قرار بود در </a:t>
            </a:r>
            <a:r>
              <a:rPr lang="fa-IR" sz="2000" dirty="0" smtClean="0">
                <a:cs typeface="2  Lotus" panose="00000400000000000000" pitchFamily="2" charset="-78"/>
              </a:rPr>
              <a:t>مسابقۀ </a:t>
            </a:r>
            <a:r>
              <a:rPr lang="fa-IR" sz="2000" dirty="0">
                <a:cs typeface="2  Lotus" panose="00000400000000000000" pitchFamily="2" charset="-78"/>
              </a:rPr>
              <a:t>«فرفره چرخان» شرکت کنند. </a:t>
            </a:r>
            <a:r>
              <a:rPr lang="fa-IR" sz="2000" dirty="0" smtClean="0">
                <a:cs typeface="2  Lotus" panose="00000400000000000000" pitchFamily="2" charset="-78"/>
              </a:rPr>
              <a:t>آن‌ها </a:t>
            </a:r>
            <a:r>
              <a:rPr lang="fa-IR" sz="2000" dirty="0">
                <a:cs typeface="2  Lotus" panose="00000400000000000000" pitchFamily="2" charset="-78"/>
              </a:rPr>
              <a:t>چند </a:t>
            </a:r>
            <a:r>
              <a:rPr lang="fa-IR" sz="2000" dirty="0" smtClean="0">
                <a:cs typeface="2  Lotus" panose="00000400000000000000" pitchFamily="2" charset="-78"/>
              </a:rPr>
              <a:t>فرفرۀ چرخان </a:t>
            </a:r>
            <a:r>
              <a:rPr lang="fa-IR" sz="2000" dirty="0">
                <a:cs typeface="2  Lotus" panose="00000400000000000000" pitchFamily="2" charset="-78"/>
              </a:rPr>
              <a:t>درست </a:t>
            </a:r>
            <a:r>
              <a:rPr lang="fa-IR" sz="2000" dirty="0" smtClean="0">
                <a:cs typeface="2  Lotus" panose="00000400000000000000" pitchFamily="2" charset="-78"/>
              </a:rPr>
              <a:t>کرده و </a:t>
            </a:r>
            <a:r>
              <a:rPr lang="fa-IR" sz="2000" dirty="0">
                <a:cs typeface="2  Lotus" panose="00000400000000000000" pitchFamily="2" charset="-78"/>
              </a:rPr>
              <a:t>در حیاط مدرسه به </a:t>
            </a:r>
            <a:r>
              <a:rPr lang="fa-IR" sz="2000" dirty="0" smtClean="0">
                <a:cs typeface="2  Lotus" panose="00000400000000000000" pitchFamily="2" charset="-78"/>
              </a:rPr>
              <a:t>مسابقه </a:t>
            </a:r>
            <a:r>
              <a:rPr lang="fa-IR" sz="2000" dirty="0">
                <a:cs typeface="2  Lotus" panose="00000400000000000000" pitchFamily="2" charset="-78"/>
              </a:rPr>
              <a:t>مشغول شدند. در هنگام مسابقه متوجه شدند که </a:t>
            </a:r>
            <a:r>
              <a:rPr lang="fa-IR" sz="2000" dirty="0" smtClean="0">
                <a:cs typeface="2  Lotus" panose="00000400000000000000" pitchFamily="2" charset="-78"/>
              </a:rPr>
              <a:t>همۀ فرفره‌ها </a:t>
            </a:r>
            <a:r>
              <a:rPr lang="fa-IR" sz="2000" dirty="0">
                <a:cs typeface="2  Lotus" panose="00000400000000000000" pitchFamily="2" charset="-78"/>
              </a:rPr>
              <a:t>با هم به زمین </a:t>
            </a:r>
            <a:r>
              <a:rPr lang="fa-IR" sz="2000" dirty="0" smtClean="0">
                <a:cs typeface="2  Lotus" panose="00000400000000000000" pitchFamily="2" charset="-78"/>
              </a:rPr>
              <a:t>نمی‌رسند</a:t>
            </a:r>
            <a:r>
              <a:rPr lang="fa-IR" sz="2000" dirty="0">
                <a:cs typeface="2  Lotus" panose="00000400000000000000" pitchFamily="2" charset="-78"/>
              </a:rPr>
              <a:t>. </a:t>
            </a:r>
            <a:r>
              <a:rPr lang="fa-IR" sz="2000" dirty="0" smtClean="0">
                <a:cs typeface="2  Lotus" panose="00000400000000000000" pitchFamily="2" charset="-78"/>
              </a:rPr>
              <a:t>آن‌ها می‌خواستند </a:t>
            </a:r>
            <a:r>
              <a:rPr lang="fa-IR" sz="2000" dirty="0">
                <a:cs typeface="2  Lotus" panose="00000400000000000000" pitchFamily="2" charset="-78"/>
              </a:rPr>
              <a:t>بدانند که «چرا برخی </a:t>
            </a:r>
            <a:r>
              <a:rPr lang="fa-IR" sz="2000" dirty="0" smtClean="0">
                <a:cs typeface="2  Lotus" panose="00000400000000000000" pitchFamily="2" charset="-78"/>
              </a:rPr>
              <a:t>فرفره‌های </a:t>
            </a:r>
            <a:r>
              <a:rPr lang="fa-IR" sz="2000" dirty="0">
                <a:cs typeface="2  Lotus" panose="00000400000000000000" pitchFamily="2" charset="-78"/>
              </a:rPr>
              <a:t>چرخان دیرتر به زمین </a:t>
            </a:r>
            <a:r>
              <a:rPr lang="fa-IR" sz="2000" dirty="0" smtClean="0">
                <a:cs typeface="2  Lotus" panose="00000400000000000000" pitchFamily="2" charset="-78"/>
              </a:rPr>
              <a:t>می‌رسند؟»</a:t>
            </a:r>
          </a:p>
          <a:p>
            <a:pPr marL="0" indent="0" algn="ctr" rtl="1">
              <a:buNone/>
            </a:pPr>
            <a:endParaRPr lang="fa-IR" sz="2000" dirty="0" smtClean="0"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گروه </a:t>
            </a:r>
            <a:r>
              <a:rPr lang="fa-IR" sz="2000" dirty="0">
                <a:cs typeface="2  Lotus" panose="00000400000000000000" pitchFamily="2" charset="-78"/>
              </a:rPr>
              <a:t>مبین اولین قدم را برای یک تحقیق علمی برداشته بود. </a:t>
            </a:r>
            <a:r>
              <a:rPr lang="fa-IR" sz="2000" dirty="0" smtClean="0">
                <a:cs typeface="2  Lotus" panose="00000400000000000000" pitchFamily="2" charset="-78"/>
              </a:rPr>
              <a:t>آن‌ها </a:t>
            </a:r>
            <a:r>
              <a:rPr lang="fa-IR" sz="2000" dirty="0">
                <a:cs typeface="2  Lotus" panose="00000400000000000000" pitchFamily="2" charset="-78"/>
              </a:rPr>
              <a:t>افتادن </a:t>
            </a:r>
            <a:r>
              <a:rPr lang="fa-IR" sz="2000" dirty="0" smtClean="0">
                <a:cs typeface="2  Lotus" panose="00000400000000000000" pitchFamily="2" charset="-78"/>
              </a:rPr>
              <a:t>فرفره‌ها </a:t>
            </a:r>
            <a:r>
              <a:rPr lang="fa-IR" sz="2000" dirty="0">
                <a:cs typeface="2  Lotus" panose="00000400000000000000" pitchFamily="2" charset="-78"/>
              </a:rPr>
              <a:t>را </a:t>
            </a:r>
            <a:r>
              <a:rPr lang="fa-IR" sz="2000" dirty="0">
                <a:solidFill>
                  <a:srgbClr val="FF0000"/>
                </a:solidFill>
                <a:cs typeface="2  Lotus" panose="00000400000000000000" pitchFamily="2" charset="-78"/>
              </a:rPr>
              <a:t>مشاهده</a:t>
            </a:r>
            <a:r>
              <a:rPr lang="fa-IR" sz="2000" dirty="0">
                <a:cs typeface="2  Lotus" panose="00000400000000000000" pitchFamily="2" charset="-78"/>
              </a:rPr>
              <a:t> کرده بودند.</a:t>
            </a:r>
          </a:p>
          <a:p>
            <a:pPr marL="0" indent="0" algn="r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اولین </a:t>
            </a:r>
            <a:r>
              <a:rPr lang="fa-IR" sz="2000" dirty="0">
                <a:cs typeface="2  Lotus" panose="00000400000000000000" pitchFamily="2" charset="-78"/>
              </a:rPr>
              <a:t>قدم در یک تحقیق علمی، </a:t>
            </a:r>
            <a:r>
              <a:rPr lang="fa-IR" sz="2000" dirty="0">
                <a:solidFill>
                  <a:srgbClr val="FF0000"/>
                </a:solidFill>
                <a:cs typeface="2  Lotus" panose="00000400000000000000" pitchFamily="2" charset="-78"/>
              </a:rPr>
              <a:t>مشاهدۀ دقیق </a:t>
            </a:r>
            <a:r>
              <a:rPr lang="fa-IR" sz="2000" dirty="0">
                <a:cs typeface="2  Lotus" panose="00000400000000000000" pitchFamily="2" charset="-78"/>
              </a:rPr>
              <a:t>است. مشاهده یعنی، جمع آوری اطلاعات مختلف دربارۀ محیط با استفاده از حواس پنجگانه (بینایی، شنوایی، بویایی، چشایی و لامسه) </a:t>
            </a:r>
          </a:p>
          <a:p>
            <a:pPr marL="0" indent="0" algn="just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en-US" dirty="0">
              <a:cs typeface="2  Lotus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29" y="150654"/>
            <a:ext cx="2518342" cy="272627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5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71"/>
    </mc:Choice>
    <mc:Fallback>
      <p:transition spd="slow" advTm="47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just" rtl="1">
              <a:buNone/>
            </a:pPr>
            <a:endParaRPr lang="fa-IR" b="1" dirty="0" smtClean="0">
              <a:solidFill>
                <a:srgbClr val="FF0000"/>
              </a:solidFill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8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فرضیه سازی</a:t>
            </a:r>
            <a:r>
              <a:rPr lang="fa-IR" sz="20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: </a:t>
            </a:r>
            <a:r>
              <a:rPr lang="fa-IR" sz="2000" dirty="0" smtClean="0">
                <a:cs typeface="2  Lotus" panose="00000400000000000000" pitchFamily="2" charset="-78"/>
              </a:rPr>
              <a:t>فرضیه </a:t>
            </a:r>
            <a:r>
              <a:rPr lang="fa-IR" sz="2000" dirty="0">
                <a:cs typeface="2  Lotus" panose="00000400000000000000" pitchFamily="2" charset="-78"/>
              </a:rPr>
              <a:t>نوعی پاسخ احتمالی به پرسش مورد نظر است. فرضیه باید قابل آزمایش باشد. </a:t>
            </a:r>
            <a:r>
              <a:rPr lang="fa-IR" sz="2000" dirty="0" smtClean="0">
                <a:cs typeface="2  Lotus" panose="00000400000000000000" pitchFamily="2" charset="-78"/>
              </a:rPr>
              <a:t>فرضیه‌هایی </a:t>
            </a:r>
            <a:r>
              <a:rPr lang="fa-IR" sz="2000" dirty="0">
                <a:cs typeface="2  Lotus" panose="00000400000000000000" pitchFamily="2" charset="-78"/>
              </a:rPr>
              <a:t>که درست نبودن </a:t>
            </a:r>
            <a:r>
              <a:rPr lang="fa-IR" sz="2000" dirty="0" smtClean="0">
                <a:cs typeface="2  Lotus" panose="00000400000000000000" pitchFamily="2" charset="-78"/>
              </a:rPr>
              <a:t>آن‌ها </a:t>
            </a:r>
            <a:r>
              <a:rPr lang="fa-IR" sz="2000" dirty="0">
                <a:cs typeface="2  Lotus" panose="00000400000000000000" pitchFamily="2" charset="-78"/>
              </a:rPr>
              <a:t>به اثبات </a:t>
            </a:r>
            <a:r>
              <a:rPr lang="fa-IR" sz="2000" dirty="0" smtClean="0">
                <a:cs typeface="2  Lotus" panose="00000400000000000000" pitchFamily="2" charset="-78"/>
              </a:rPr>
              <a:t>می‌رسد </a:t>
            </a:r>
            <a:r>
              <a:rPr lang="fa-IR" sz="2000" dirty="0">
                <a:cs typeface="2  Lotus" panose="00000400000000000000" pitchFamily="2" charset="-78"/>
              </a:rPr>
              <a:t>به زودی کنار گذاشته </a:t>
            </a:r>
            <a:r>
              <a:rPr lang="fa-IR" sz="2000" dirty="0" smtClean="0">
                <a:cs typeface="2  Lotus" panose="00000400000000000000" pitchFamily="2" charset="-78"/>
              </a:rPr>
              <a:t>شده و فرضیه‌های </a:t>
            </a:r>
            <a:r>
              <a:rPr lang="fa-IR" sz="2000" dirty="0">
                <a:cs typeface="2  Lotus" panose="00000400000000000000" pitchFamily="2" charset="-78"/>
              </a:rPr>
              <a:t>جدید جانشین </a:t>
            </a:r>
            <a:r>
              <a:rPr lang="fa-IR" sz="2000" dirty="0" smtClean="0">
                <a:cs typeface="2  Lotus" panose="00000400000000000000" pitchFamily="2" charset="-78"/>
              </a:rPr>
              <a:t>آن‌ها می‌شوند</a:t>
            </a:r>
            <a:r>
              <a:rPr lang="fa-IR" sz="2000" dirty="0">
                <a:cs typeface="2  Lotus" panose="00000400000000000000" pitchFamily="2" charset="-78"/>
              </a:rPr>
              <a:t>. </a:t>
            </a:r>
          </a:p>
          <a:p>
            <a:pPr marL="0" indent="0" algn="just" rtl="1">
              <a:buNone/>
            </a:pPr>
            <a:endParaRPr lang="fa-IR" sz="2000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>
                <a:cs typeface="2  Lotus" panose="00000400000000000000" pitchFamily="2" charset="-78"/>
              </a:rPr>
              <a:t>گروه مبین </a:t>
            </a:r>
            <a:r>
              <a:rPr lang="fa-IR" sz="2000" dirty="0" smtClean="0">
                <a:cs typeface="2  Lotus" panose="00000400000000000000" pitchFamily="2" charset="-78"/>
              </a:rPr>
              <a:t>پاسخ‌های </a:t>
            </a:r>
            <a:r>
              <a:rPr lang="fa-IR" sz="2000" dirty="0">
                <a:cs typeface="2  Lotus" panose="00000400000000000000" pitchFamily="2" charset="-78"/>
              </a:rPr>
              <a:t>احتمالی خود را چنین ارائه دادند: </a:t>
            </a:r>
            <a:endParaRPr lang="fa-IR" sz="2000" dirty="0" smtClean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endParaRPr lang="fa-IR" sz="2000" dirty="0">
              <a:cs typeface="2 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 smtClean="0">
                <a:solidFill>
                  <a:srgbClr val="FF0000"/>
                </a:solidFill>
                <a:cs typeface="2  Lotus" panose="00000400000000000000" pitchFamily="2" charset="-78"/>
              </a:rPr>
              <a:t>1ـ شکل فرفره‌ها</a:t>
            </a:r>
            <a:r>
              <a:rPr lang="fa-IR" sz="2000" dirty="0">
                <a:solidFill>
                  <a:srgbClr val="FF0000"/>
                </a:solidFill>
                <a:cs typeface="2  Lotus" panose="00000400000000000000" pitchFamily="2" charset="-78"/>
              </a:rPr>
              <a:t>: </a:t>
            </a:r>
            <a:r>
              <a:rPr lang="fa-IR" sz="2000" dirty="0">
                <a:cs typeface="2  Lotus" panose="00000400000000000000" pitchFamily="2" charset="-78"/>
              </a:rPr>
              <a:t>هر چه پهنای بال فرفره چرخان </a:t>
            </a:r>
            <a:r>
              <a:rPr lang="fa-IR" sz="2000" dirty="0" smtClean="0">
                <a:cs typeface="2  Lotus" panose="00000400000000000000" pitchFamily="2" charset="-78"/>
              </a:rPr>
              <a:t>بیش‌تر </a:t>
            </a:r>
            <a:r>
              <a:rPr lang="fa-IR" sz="2000" dirty="0">
                <a:cs typeface="2  Lotus" panose="00000400000000000000" pitchFamily="2" charset="-78"/>
              </a:rPr>
              <a:t>باشد، فرفره دیرتر به سطح زمین </a:t>
            </a:r>
            <a:r>
              <a:rPr lang="fa-IR" sz="2000" dirty="0" smtClean="0">
                <a:cs typeface="2  Lotus" panose="00000400000000000000" pitchFamily="2" charset="-78"/>
              </a:rPr>
              <a:t>می‌رسد</a:t>
            </a:r>
            <a:r>
              <a:rPr lang="fa-IR" sz="2000" dirty="0">
                <a:cs typeface="2  Lotus" panose="00000400000000000000" pitchFamily="2" charset="-78"/>
              </a:rPr>
              <a:t>.</a:t>
            </a:r>
          </a:p>
          <a:p>
            <a:pPr marL="0" indent="0" algn="just" rtl="1">
              <a:buNone/>
            </a:pPr>
            <a:r>
              <a:rPr lang="fa-IR" sz="2000" dirty="0" smtClean="0">
                <a:solidFill>
                  <a:srgbClr val="FF0000"/>
                </a:solidFill>
                <a:cs typeface="2  Lotus" panose="00000400000000000000" pitchFamily="2" charset="-78"/>
              </a:rPr>
              <a:t>2ـ وزن فرفره‌ها</a:t>
            </a:r>
            <a:r>
              <a:rPr lang="fa-IR" sz="2000" dirty="0">
                <a:solidFill>
                  <a:srgbClr val="FF0000"/>
                </a:solidFill>
                <a:cs typeface="2  Lotus" panose="00000400000000000000" pitchFamily="2" charset="-78"/>
              </a:rPr>
              <a:t>: </a:t>
            </a:r>
            <a:r>
              <a:rPr lang="fa-IR" sz="2000" dirty="0">
                <a:cs typeface="2  Lotus" panose="00000400000000000000" pitchFamily="2" charset="-78"/>
              </a:rPr>
              <a:t>هر چه تعداد </a:t>
            </a:r>
            <a:r>
              <a:rPr lang="fa-IR" sz="2000" dirty="0" smtClean="0">
                <a:cs typeface="2  Lotus" panose="00000400000000000000" pitchFamily="2" charset="-78"/>
              </a:rPr>
              <a:t>گیره‌ها بیش‌تر </a:t>
            </a:r>
            <a:r>
              <a:rPr lang="fa-IR" sz="2000" dirty="0">
                <a:cs typeface="2  Lotus" panose="00000400000000000000" pitchFamily="2" charset="-78"/>
              </a:rPr>
              <a:t>باشد، فرفره زودتر به زمین </a:t>
            </a:r>
            <a:r>
              <a:rPr lang="fa-IR" sz="2000" dirty="0" smtClean="0">
                <a:cs typeface="2  Lotus" panose="00000400000000000000" pitchFamily="2" charset="-78"/>
              </a:rPr>
              <a:t>می‌رسد</a:t>
            </a:r>
            <a:r>
              <a:rPr lang="fa-IR" sz="2000" dirty="0">
                <a:cs typeface="2  Lotus" panose="00000400000000000000" pitchFamily="2" charset="-78"/>
              </a:rPr>
              <a:t>.</a:t>
            </a:r>
          </a:p>
          <a:p>
            <a:pPr marL="0" indent="0" algn="just" rtl="1">
              <a:buNone/>
            </a:pPr>
            <a:r>
              <a:rPr lang="fa-IR" sz="2000" dirty="0">
                <a:cs typeface="2  Lotus" panose="00000400000000000000" pitchFamily="2" charset="-78"/>
              </a:rPr>
              <a:t>دو پاسخ فوق، </a:t>
            </a:r>
            <a:r>
              <a:rPr lang="fa-IR" sz="2000" dirty="0" smtClean="0">
                <a:cs typeface="2  Lotus" panose="00000400000000000000" pitchFamily="2" charset="-78"/>
              </a:rPr>
              <a:t>فرضیه‌های </a:t>
            </a:r>
            <a:r>
              <a:rPr lang="fa-IR" sz="2000" dirty="0">
                <a:cs typeface="2  Lotus" panose="00000400000000000000" pitchFamily="2" charset="-78"/>
              </a:rPr>
              <a:t>دانش آموزان است.</a:t>
            </a:r>
            <a:endParaRPr lang="en-US" sz="2000" dirty="0">
              <a:cs typeface="2  Lotus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78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02"/>
    </mc:Choice>
    <mc:Fallback>
      <p:transition spd="slow" advTm="57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just" rtl="1">
              <a:buNone/>
            </a:pPr>
            <a:r>
              <a:rPr lang="fa-IR" sz="2800" b="1" dirty="0" smtClean="0">
                <a:solidFill>
                  <a:srgbClr val="FF0000"/>
                </a:solidFill>
                <a:cs typeface="2  Lotus" panose="00000400000000000000" pitchFamily="2" charset="-78"/>
              </a:rPr>
              <a:t>طراحی آزمایش: </a:t>
            </a:r>
          </a:p>
          <a:p>
            <a:pPr marL="0" indent="0" algn="just" rtl="1">
              <a:buNone/>
            </a:pPr>
            <a:r>
              <a:rPr lang="fa-IR" sz="2000" dirty="0">
                <a:cs typeface="2  Lotus" panose="00000400000000000000" pitchFamily="2" charset="-78"/>
              </a:rPr>
              <a:t>گروه مبین برای بررسی </a:t>
            </a:r>
            <a:r>
              <a:rPr lang="fa-IR" sz="2000" dirty="0" smtClean="0">
                <a:cs typeface="2  Lotus" panose="00000400000000000000" pitchFamily="2" charset="-78"/>
              </a:rPr>
              <a:t>پیش‌بینی </a:t>
            </a:r>
            <a:r>
              <a:rPr lang="fa-IR" sz="2000" dirty="0">
                <a:cs typeface="2  Lotus" panose="00000400000000000000" pitchFamily="2" charset="-78"/>
              </a:rPr>
              <a:t>یا </a:t>
            </a:r>
            <a:r>
              <a:rPr lang="fa-IR" sz="2000" dirty="0" smtClean="0">
                <a:cs typeface="2  Lotus" panose="00000400000000000000" pitchFamily="2" charset="-78"/>
              </a:rPr>
              <a:t>فرضیه‌شان </a:t>
            </a:r>
            <a:r>
              <a:rPr lang="fa-IR" sz="2000" dirty="0">
                <a:cs typeface="2  Lotus" panose="00000400000000000000" pitchFamily="2" charset="-78"/>
              </a:rPr>
              <a:t>به صورت زیر کاوش کردند: </a:t>
            </a:r>
          </a:p>
          <a:p>
            <a:pPr marL="0" indent="0" algn="just" rtl="1">
              <a:buNone/>
            </a:pPr>
            <a:r>
              <a:rPr lang="fa-IR" sz="2000" dirty="0" smtClean="0">
                <a:cs typeface="2  Lotus" panose="00000400000000000000" pitchFamily="2" charset="-78"/>
              </a:rPr>
              <a:t>آن‌ها </a:t>
            </a:r>
            <a:r>
              <a:rPr lang="fa-IR" sz="2000" dirty="0">
                <a:cs typeface="2  Lotus" panose="00000400000000000000" pitchFamily="2" charset="-78"/>
              </a:rPr>
              <a:t>با کمک کاغذ و </a:t>
            </a:r>
            <a:r>
              <a:rPr lang="fa-IR" sz="2000" dirty="0" smtClean="0">
                <a:cs typeface="2  Lotus" panose="00000400000000000000" pitchFamily="2" charset="-78"/>
              </a:rPr>
              <a:t>گیرۀ فلزی، فرفره‌هایی </a:t>
            </a:r>
            <a:r>
              <a:rPr lang="fa-IR" sz="2000" dirty="0">
                <a:cs typeface="2  Lotus" panose="00000400000000000000" pitchFamily="2" charset="-78"/>
              </a:rPr>
              <a:t>را ساختند. </a:t>
            </a:r>
            <a:r>
              <a:rPr lang="fa-IR" sz="2000" dirty="0" smtClean="0">
                <a:cs typeface="2  Lotus" panose="00000400000000000000" pitchFamily="2" charset="-78"/>
              </a:rPr>
              <a:t>آن‌ها </a:t>
            </a:r>
            <a:r>
              <a:rPr lang="fa-IR" sz="2000" dirty="0">
                <a:cs typeface="2  Lotus" panose="00000400000000000000" pitchFamily="2" charset="-78"/>
              </a:rPr>
              <a:t>کاغذهایی با </a:t>
            </a:r>
            <a:r>
              <a:rPr lang="fa-IR" sz="2000" dirty="0" smtClean="0">
                <a:cs typeface="2  Lotus" panose="00000400000000000000" pitchFamily="2" charset="-78"/>
              </a:rPr>
              <a:t>اندازۀ «6 × 16» سانتی‌متر </a:t>
            </a:r>
            <a:r>
              <a:rPr lang="fa-IR" sz="2000" dirty="0">
                <a:cs typeface="2  Lotus" panose="00000400000000000000" pitchFamily="2" charset="-78"/>
              </a:rPr>
              <a:t>را برای آزمایش خود در </a:t>
            </a:r>
            <a:r>
              <a:rPr lang="fa-IR" sz="2000" dirty="0" smtClean="0">
                <a:cs typeface="2  Lotus" panose="00000400000000000000" pitchFamily="2" charset="-78"/>
              </a:rPr>
              <a:t>نظر گرفتند</a:t>
            </a:r>
            <a:r>
              <a:rPr lang="fa-IR" sz="2000" dirty="0">
                <a:cs typeface="2  Lotus" panose="00000400000000000000" pitchFamily="2" charset="-78"/>
              </a:rPr>
              <a:t>. </a:t>
            </a:r>
          </a:p>
          <a:p>
            <a:pPr marL="0" indent="0" algn="just" rtl="1">
              <a:buNone/>
            </a:pPr>
            <a:endParaRPr lang="en-US" sz="2000" dirty="0">
              <a:cs typeface="2  Lotus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 l="36324" t="18431" r="34853" b="10850"/>
          <a:stretch>
            <a:fillRect/>
          </a:stretch>
        </p:blipFill>
        <p:spPr bwMode="auto">
          <a:xfrm>
            <a:off x="3145325" y="1631092"/>
            <a:ext cx="5908059" cy="448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7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00"/>
    </mc:Choice>
    <mc:Fallback>
      <p:transition spd="slow" advTm="2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8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8|27.1|17.6|16|14.1|2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9.1|2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7.5|1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</TotalTime>
  <Words>1192</Words>
  <Application>Microsoft Office PowerPoint</Application>
  <PresentationFormat>Widescreen</PresentationFormat>
  <Paragraphs>128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2  Barcode</vt:lpstr>
      <vt:lpstr>2  Lotus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58</cp:revision>
  <dcterms:created xsi:type="dcterms:W3CDTF">2020-04-24T15:34:31Z</dcterms:created>
  <dcterms:modified xsi:type="dcterms:W3CDTF">2020-04-25T20:30:16Z</dcterms:modified>
</cp:coreProperties>
</file>