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notesMasterIdLst>
    <p:notesMasterId r:id="rId20"/>
  </p:notesMasterIdLst>
  <p:sldIdLst>
    <p:sldId id="256" r:id="rId2"/>
    <p:sldId id="257" r:id="rId3"/>
    <p:sldId id="266" r:id="rId4"/>
    <p:sldId id="267" r:id="rId5"/>
    <p:sldId id="268" r:id="rId6"/>
    <p:sldId id="269" r:id="rId7"/>
    <p:sldId id="270" r:id="rId8"/>
    <p:sldId id="271" r:id="rId9"/>
    <p:sldId id="272" r:id="rId10"/>
    <p:sldId id="273" r:id="rId11"/>
    <p:sldId id="258" r:id="rId12"/>
    <p:sldId id="259" r:id="rId13"/>
    <p:sldId id="260" r:id="rId14"/>
    <p:sldId id="261" r:id="rId15"/>
    <p:sldId id="262" r:id="rId16"/>
    <p:sldId id="263" r:id="rId17"/>
    <p:sldId id="264" r:id="rId18"/>
    <p:sldId id="265" r:id="rId19"/>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B9F37E5-296F-404E-AFFD-8DDB06D8C11A}" type="datetimeFigureOut">
              <a:rPr lang="fa-IR" smtClean="0"/>
              <a:t>09/01/1441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AF7F5DC-15C8-4777-B9DA-A494B24CCC58}" type="slidenum">
              <a:rPr lang="fa-IR" smtClean="0"/>
              <a:t>‹#›</a:t>
            </a:fld>
            <a:endParaRPr lang="fa-IR"/>
          </a:p>
        </p:txBody>
      </p:sp>
    </p:spTree>
    <p:extLst>
      <p:ext uri="{BB962C8B-B14F-4D97-AF65-F5344CB8AC3E}">
        <p14:creationId xmlns:p14="http://schemas.microsoft.com/office/powerpoint/2010/main" val="420031894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DAF7F5DC-15C8-4777-B9DA-A494B24CCC58}" type="slidenum">
              <a:rPr lang="fa-IR" smtClean="0"/>
              <a:t>1</a:t>
            </a:fld>
            <a:endParaRPr lang="fa-IR"/>
          </a:p>
        </p:txBody>
      </p:sp>
    </p:spTree>
    <p:extLst>
      <p:ext uri="{BB962C8B-B14F-4D97-AF65-F5344CB8AC3E}">
        <p14:creationId xmlns:p14="http://schemas.microsoft.com/office/powerpoint/2010/main" val="38923261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682DE38-4242-4097-8326-3E61CD69C74C}" type="datetimeFigureOut">
              <a:rPr lang="fa-IR" smtClean="0"/>
              <a:t>09/01/1441</a:t>
            </a:fld>
            <a:endParaRPr lang="fa-I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fa-I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B1A9D9-A653-4817-882F-EE1113E00B58}"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682DE38-4242-4097-8326-3E61CD69C74C}" type="datetimeFigureOut">
              <a:rPr lang="fa-IR" smtClean="0"/>
              <a:t>09/01/1441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B6B1A9D9-A653-4817-882F-EE1113E00B58}"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682DE38-4242-4097-8326-3E61CD69C74C}" type="datetimeFigureOut">
              <a:rPr lang="fa-IR" smtClean="0"/>
              <a:t>09/01/1441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B6B1A9D9-A653-4817-882F-EE1113E00B58}"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682DE38-4242-4097-8326-3E61CD69C74C}" type="datetimeFigureOut">
              <a:rPr lang="fa-IR" smtClean="0"/>
              <a:t>09/01/1441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B6B1A9D9-A653-4817-882F-EE1113E00B58}" type="slidenum">
              <a:rPr lang="fa-IR" smtClean="0"/>
              <a:t>‹#›</a:t>
            </a:fld>
            <a:endParaRPr lang="fa-IR"/>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682DE38-4242-4097-8326-3E61CD69C74C}" type="datetimeFigureOut">
              <a:rPr lang="fa-IR" smtClean="0"/>
              <a:t>09/01/1441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B6B1A9D9-A653-4817-882F-EE1113E00B58}" type="slidenum">
              <a:rPr lang="fa-IR" smtClean="0"/>
              <a:t>‹#›</a:t>
            </a:fld>
            <a:endParaRPr lang="fa-I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682DE38-4242-4097-8326-3E61CD69C74C}" type="datetimeFigureOut">
              <a:rPr lang="fa-IR" smtClean="0"/>
              <a:t>09/01/1441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B6B1A9D9-A653-4817-882F-EE1113E00B58}" type="slidenum">
              <a:rPr lang="fa-IR" smtClean="0"/>
              <a:t>‹#›</a:t>
            </a:fld>
            <a:endParaRPr lang="fa-I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682DE38-4242-4097-8326-3E61CD69C74C}" type="datetimeFigureOut">
              <a:rPr lang="fa-IR" smtClean="0"/>
              <a:t>09/01/1441</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B6B1A9D9-A653-4817-882F-EE1113E00B58}" type="slidenum">
              <a:rPr lang="fa-IR" smtClean="0"/>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682DE38-4242-4097-8326-3E61CD69C74C}" type="datetimeFigureOut">
              <a:rPr lang="fa-IR" smtClean="0"/>
              <a:t>09/01/1441</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B6B1A9D9-A653-4817-882F-EE1113E00B58}" type="slidenum">
              <a:rPr lang="fa-IR" smtClean="0"/>
              <a:t>‹#›</a:t>
            </a:fld>
            <a:endParaRPr lang="fa-I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682DE38-4242-4097-8326-3E61CD69C74C}" type="datetimeFigureOut">
              <a:rPr lang="fa-IR" smtClean="0"/>
              <a:t>09/01/1441</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B6B1A9D9-A653-4817-882F-EE1113E00B58}"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682DE38-4242-4097-8326-3E61CD69C74C}" type="datetimeFigureOut">
              <a:rPr lang="fa-IR" smtClean="0"/>
              <a:t>09/01/1441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B6B1A9D9-A653-4817-882F-EE1113E00B58}" type="slidenum">
              <a:rPr lang="fa-IR" smtClean="0"/>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682DE38-4242-4097-8326-3E61CD69C74C}" type="datetimeFigureOut">
              <a:rPr lang="fa-IR" smtClean="0"/>
              <a:t>09/01/1441</a:t>
            </a:fld>
            <a:endParaRPr lang="fa-I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a-I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B1A9D9-A653-4817-882F-EE1113E00B58}" type="slidenum">
              <a:rPr lang="fa-IR" smtClean="0"/>
              <a:t>‹#›</a:t>
            </a:fld>
            <a:endParaRPr lang="fa-I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682DE38-4242-4097-8326-3E61CD69C74C}" type="datetimeFigureOut">
              <a:rPr lang="fa-IR" smtClean="0"/>
              <a:t>09/01/1441</a:t>
            </a:fld>
            <a:endParaRPr lang="fa-I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a-I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B1A9D9-A653-4817-882F-EE1113E00B58}" type="slidenum">
              <a:rPr lang="fa-IR" smtClean="0"/>
              <a:t>‹#›</a:t>
            </a:fld>
            <a:endParaRPr lang="fa-I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fa.wikipedia.org/wiki/%DA%A9%D9%81%D8%A7%D8%B1" TargetMode="External"/><Relationship Id="rId2" Type="http://schemas.openxmlformats.org/officeDocument/2006/relationships/hyperlink" Target="https://fa.wikipedia.org/wiki/%D8%A7%D8%B3%D9%84%D8%A7%D9%85%DB%8C" TargetMode="External"/><Relationship Id="rId1" Type="http://schemas.openxmlformats.org/officeDocument/2006/relationships/slideLayout" Target="../slideLayouts/slideLayout2.xml"/><Relationship Id="rId4" Type="http://schemas.openxmlformats.org/officeDocument/2006/relationships/hyperlink" Target="https://fa.wikipedia.org/wiki/%D9%85%D8%B3%D9%84%D9%85%D8%A7%D9%86%D8%A7%D9%86"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fa.wikipedia.org/wiki/%D8%A2%D9%85%D8%B1%DB%8C%DA%A9%D8%A7" TargetMode="External"/><Relationship Id="rId13" Type="http://schemas.openxmlformats.org/officeDocument/2006/relationships/hyperlink" Target="https://fa.wikipedia.org/w/index.php?title=%D8%AC%D8%AF%D8%A7%DB%8C%DB%8C_%D8%AF%DB%8C%D9%86_%D8%A7%D8%B2%D8%B3%DB%8C%D8%A7%D8%B3%D8%AA&amp;action=edit&amp;redlink=1" TargetMode="External"/><Relationship Id="rId3" Type="http://schemas.openxmlformats.org/officeDocument/2006/relationships/hyperlink" Target="https://fa.wikipedia.org/wiki/%D8%A2%D8%B2%D8%A7%D8%AF%DB%8C_%D8%A7%D8%AF%DB%8C%D8%A7%D9%86" TargetMode="External"/><Relationship Id="rId7" Type="http://schemas.openxmlformats.org/officeDocument/2006/relationships/hyperlink" Target="https://fa.wikipedia.org/wiki/%D8%AC%D8%AF%D8%A7%DB%8C%DB%8C_%D8%AF%DB%8C%D9%86_%D8%A7%D8%B2_%D8%B3%DB%8C%D8%A7%D8%B3%D8%AA" TargetMode="External"/><Relationship Id="rId12" Type="http://schemas.openxmlformats.org/officeDocument/2006/relationships/hyperlink" Target="https://fa.wikipedia.org/wiki/%D8%B9%D8%B1%D8%A8%D8%B3%D8%AA%D8%A7%D9%86" TargetMode="External"/><Relationship Id="rId2" Type="http://schemas.openxmlformats.org/officeDocument/2006/relationships/hyperlink" Target="https://fa.wikipedia.org/wiki/%D8%B2%D8%A8%D8%A7%D9%86_%D8%A7%D9%86%DA%AF%D9%84%DB%8C%D8%B3%DB%8C" TargetMode="External"/><Relationship Id="rId1" Type="http://schemas.openxmlformats.org/officeDocument/2006/relationships/slideLayout" Target="../slideLayouts/slideLayout2.xml"/><Relationship Id="rId6" Type="http://schemas.openxmlformats.org/officeDocument/2006/relationships/hyperlink" Target="https://fa.wikipedia.org/wiki/%D8%B9%D8%B5%D8%B1_%D8%B1%D9%88%D8%B4%D9%86%DA%AF%D8%B1%DB%8C" TargetMode="External"/><Relationship Id="rId11" Type="http://schemas.openxmlformats.org/officeDocument/2006/relationships/hyperlink" Target="https://fa.wikipedia.org/wiki/%D8%A7%DB%8C%D8%B1%D8%A7%D9%86" TargetMode="External"/><Relationship Id="rId5" Type="http://schemas.openxmlformats.org/officeDocument/2006/relationships/hyperlink" Target="https://fa.wikipedia.org/wiki/%D8%A8%DB%8C%E2%80%8C%D8%AE%D8%AF%D8%A7" TargetMode="External"/><Relationship Id="rId10" Type="http://schemas.openxmlformats.org/officeDocument/2006/relationships/hyperlink" Target="https://fa.wikipedia.org/wiki/%D9%81%D8%B1%D8%A7%D9%86%D8%B3%D9%87" TargetMode="External"/><Relationship Id="rId4" Type="http://schemas.openxmlformats.org/officeDocument/2006/relationships/hyperlink" Target="https://fa.wikipedia.org/wiki/%D8%B3%DA%A9%D9%88%D9%84%D8%A7%D8%B1%DB%8C%D8%B3%D9%85" TargetMode="External"/><Relationship Id="rId9" Type="http://schemas.openxmlformats.org/officeDocument/2006/relationships/hyperlink" Target="https://fa.wikipedia.org/wiki/%D9%84%D8%A7%D8%A6%DB%8C%D8%B3%DB%8C%D8%AA%D9%87"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fa.wikipedia.org/wiki/%D9%84%D8%A7%D8%A6%DB%8C%D8%B3%DB%8C%D8%AA%D9%87" TargetMode="External"/><Relationship Id="rId3" Type="http://schemas.openxmlformats.org/officeDocument/2006/relationships/hyperlink" Target="https://fa.wikipedia.org/wiki/%D8%B3%DA%A9%D9%88%D9%84%D8%A7%D8%B1%DB%8C%D8%B3%D9%85" TargetMode="External"/><Relationship Id="rId7" Type="http://schemas.openxmlformats.org/officeDocument/2006/relationships/hyperlink" Target="https://fa.wikipedia.org/wiki/%D8%A2%D9%85%D8%B1%DB%8C%DA%A9%D8%A7" TargetMode="External"/><Relationship Id="rId12" Type="http://schemas.openxmlformats.org/officeDocument/2006/relationships/hyperlink" Target="https://fa.wikipedia.org/w/index.php?title=%D8%AC%D8%AF%D8%A7%DB%8C%DB%8C_%D8%AF%DB%8C%D9%86_%D8%A7%D8%B2%D8%B3%DB%8C%D8%A7%D8%B3%D8%AA&amp;action=edit&amp;redlink=1" TargetMode="External"/><Relationship Id="rId2" Type="http://schemas.openxmlformats.org/officeDocument/2006/relationships/hyperlink" Target="https://fa.wikipedia.org/wiki/%D8%A2%D8%B2%D8%A7%D8%AF%DB%8C_%D8%A7%D8%AF%DB%8C%D8%A7%D9%86" TargetMode="External"/><Relationship Id="rId1" Type="http://schemas.openxmlformats.org/officeDocument/2006/relationships/slideLayout" Target="../slideLayouts/slideLayout2.xml"/><Relationship Id="rId6" Type="http://schemas.openxmlformats.org/officeDocument/2006/relationships/hyperlink" Target="https://fa.wikipedia.org/wiki/%D8%AC%D8%AF%D8%A7%DB%8C%DB%8C_%D8%AF%DB%8C%D9%86_%D8%A7%D8%B2_%D8%B3%DB%8C%D8%A7%D8%B3%D8%AA" TargetMode="External"/><Relationship Id="rId11" Type="http://schemas.openxmlformats.org/officeDocument/2006/relationships/hyperlink" Target="https://fa.wikipedia.org/wiki/%D8%B9%D8%B1%D8%A8%D8%B3%D8%AA%D8%A7%D9%86" TargetMode="External"/><Relationship Id="rId5" Type="http://schemas.openxmlformats.org/officeDocument/2006/relationships/hyperlink" Target="https://fa.wikipedia.org/wiki/%D8%B9%D8%B5%D8%B1_%D8%B1%D9%88%D8%B4%D9%86%DA%AF%D8%B1%DB%8C" TargetMode="External"/><Relationship Id="rId10" Type="http://schemas.openxmlformats.org/officeDocument/2006/relationships/hyperlink" Target="https://fa.wikipedia.org/wiki/%D8%A7%DB%8C%D8%B1%D8%A7%D9%86" TargetMode="External"/><Relationship Id="rId4" Type="http://schemas.openxmlformats.org/officeDocument/2006/relationships/hyperlink" Target="https://fa.wikipedia.org/wiki/%D8%A8%DB%8C%E2%80%8C%D8%AE%D8%AF%D8%A7" TargetMode="External"/><Relationship Id="rId9" Type="http://schemas.openxmlformats.org/officeDocument/2006/relationships/hyperlink" Target="https://fa.wikipedia.org/wiki/%D9%81%D8%B1%D8%A7%D9%86%D8%B3%D9%8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7317432"/>
          </a:xfrm>
        </p:spPr>
        <p:txBody>
          <a:bodyPr>
            <a:noAutofit/>
          </a:bodyPr>
          <a:lstStyle/>
          <a:p>
            <a:pPr algn="ctr" rtl="0"/>
            <a:r>
              <a:rPr lang="fa-IR" sz="2400" dirty="0" smtClean="0">
                <a:solidFill>
                  <a:schemeClr val="tx1"/>
                </a:solidFill>
                <a:cs typeface="B Nazanin" pitchFamily="2" charset="-78"/>
              </a:rPr>
              <a:t>به نام برترین تحول آفرین</a:t>
            </a:r>
          </a:p>
          <a:p>
            <a:pPr algn="ctr" rtl="0"/>
            <a:r>
              <a:rPr lang="fa-IR" sz="8000" dirty="0" smtClean="0">
                <a:solidFill>
                  <a:schemeClr val="tx1"/>
                </a:solidFill>
                <a:cs typeface="B Nazanin" pitchFamily="2" charset="-78"/>
              </a:rPr>
              <a:t> فلسفۀ تربیت رسمی و عمومی در جمهوری اسلامی </a:t>
            </a:r>
            <a:endParaRPr lang="en-US" sz="8000" dirty="0" smtClean="0">
              <a:solidFill>
                <a:schemeClr val="tx1"/>
              </a:solidFill>
              <a:cs typeface="B Nazanin" pitchFamily="2" charset="-78"/>
            </a:endParaRPr>
          </a:p>
          <a:p>
            <a:pPr algn="ctr" rtl="0"/>
            <a:r>
              <a:rPr lang="fa-IR" sz="8000" dirty="0" smtClean="0">
                <a:solidFill>
                  <a:schemeClr val="tx1"/>
                </a:solidFill>
                <a:cs typeface="B Nazanin" pitchFamily="2" charset="-78"/>
              </a:rPr>
              <a:t>ایران</a:t>
            </a:r>
          </a:p>
          <a:p>
            <a:pPr algn="ctr" rtl="0"/>
            <a:r>
              <a:rPr lang="fa-IR" sz="2400" b="1" smtClean="0">
                <a:solidFill>
                  <a:schemeClr val="tx1"/>
                </a:solidFill>
                <a:cs typeface="B Nazanin" pitchFamily="2" charset="-78"/>
              </a:rPr>
              <a:t> دکتر سرداری و حسن درستی</a:t>
            </a:r>
            <a:endParaRPr lang="fa-IR" sz="2400" b="1" dirty="0" smtClean="0">
              <a:solidFill>
                <a:schemeClr val="tx1"/>
              </a:solidFill>
              <a:cs typeface="B Nazanin" pitchFamily="2" charset="-78"/>
            </a:endParaRPr>
          </a:p>
          <a:p>
            <a:pPr algn="ctr" rtl="0"/>
            <a:endParaRPr lang="fa-IR" sz="8000" dirty="0">
              <a:solidFill>
                <a:schemeClr val="tx1"/>
              </a:solidFill>
              <a:cs typeface="B Nazanin" pitchFamily="2" charset="-78"/>
            </a:endParaRPr>
          </a:p>
        </p:txBody>
      </p:sp>
    </p:spTree>
    <p:extLst>
      <p:ext uri="{BB962C8B-B14F-4D97-AF65-F5344CB8AC3E}">
        <p14:creationId xmlns:p14="http://schemas.microsoft.com/office/powerpoint/2010/main" val="4639128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2000" b="1" dirty="0" smtClean="0">
                <a:cs typeface="B Nazanin" pitchFamily="2" charset="-78"/>
              </a:rPr>
              <a:t>7.بحث و گفتگو در مورد قاعدۀ نفی سبیل</a:t>
            </a:r>
          </a:p>
          <a:p>
            <a:r>
              <a:rPr lang="fa-IR" sz="2000" b="1" dirty="0" smtClean="0">
                <a:cs typeface="B Nazanin" pitchFamily="2" charset="-78"/>
              </a:rPr>
              <a:t>نفی سبیل</a:t>
            </a:r>
            <a:r>
              <a:rPr lang="fa-IR" sz="2000" dirty="0" smtClean="0">
                <a:cs typeface="B Nazanin" pitchFamily="2" charset="-78"/>
              </a:rPr>
              <a:t> قاعده‌ای </a:t>
            </a:r>
            <a:r>
              <a:rPr lang="fa-IR" sz="2000" u="sng" dirty="0" smtClean="0">
                <a:cs typeface="B Nazanin" pitchFamily="2" charset="-78"/>
                <a:hlinkClick r:id="rId2"/>
              </a:rPr>
              <a:t>اسلامی</a:t>
            </a:r>
            <a:r>
              <a:rPr lang="fa-IR" sz="2000" dirty="0" smtClean="0">
                <a:cs typeface="B Nazanin" pitchFamily="2" charset="-78"/>
              </a:rPr>
              <a:t> است که هرگونه</a:t>
            </a:r>
          </a:p>
          <a:p>
            <a:r>
              <a:rPr lang="fa-IR" sz="2000" dirty="0" smtClean="0">
                <a:cs typeface="B Nazanin" pitchFamily="2" charset="-78"/>
              </a:rPr>
              <a:t>تسلط</a:t>
            </a:r>
            <a:r>
              <a:rPr lang="fa-IR" sz="2000" dirty="0">
                <a:cs typeface="B Nazanin" pitchFamily="2" charset="-78"/>
              </a:rPr>
              <a:t> </a:t>
            </a:r>
            <a:r>
              <a:rPr lang="fa-IR" sz="2000" dirty="0">
                <a:cs typeface="B Nazanin" pitchFamily="2" charset="-78"/>
                <a:hlinkClick r:id="rId3" tooltip="کفار"/>
              </a:rPr>
              <a:t>کفار</a:t>
            </a:r>
            <a:r>
              <a:rPr lang="fa-IR" sz="2000" dirty="0">
                <a:cs typeface="B Nazanin" pitchFamily="2" charset="-78"/>
              </a:rPr>
              <a:t> بر </a:t>
            </a:r>
            <a:r>
              <a:rPr lang="fa-IR" sz="2000" dirty="0">
                <a:cs typeface="B Nazanin" pitchFamily="2" charset="-78"/>
                <a:hlinkClick r:id="rId4" tooltip="مسلمانان"/>
              </a:rPr>
              <a:t>مسلمانان</a:t>
            </a:r>
            <a:r>
              <a:rPr lang="fa-IR" sz="2000" dirty="0">
                <a:cs typeface="B Nazanin" pitchFamily="2" charset="-78"/>
              </a:rPr>
              <a:t> را در هر زمینه‌ای از جمله سیاسی، اجتماعی، فرهنگی، اقتصادی و نظامی، جایز </a:t>
            </a:r>
            <a:r>
              <a:rPr lang="fa-IR" sz="2000" dirty="0" smtClean="0">
                <a:cs typeface="B Nazanin" pitchFamily="2" charset="-78"/>
              </a:rPr>
              <a:t>نمی‌شمارد.از</a:t>
            </a:r>
            <a:r>
              <a:rPr lang="fa-IR" sz="2000" baseline="30000" dirty="0" smtClean="0">
                <a:cs typeface="B Nazanin" pitchFamily="2" charset="-78"/>
              </a:rPr>
              <a:t> </a:t>
            </a:r>
            <a:r>
              <a:rPr lang="fa-IR" sz="2000" dirty="0" smtClean="0">
                <a:cs typeface="B Nazanin" pitchFamily="2" charset="-78"/>
              </a:rPr>
              <a:t>مهم‌ترین </a:t>
            </a:r>
            <a:r>
              <a:rPr lang="fa-IR" sz="2000" dirty="0">
                <a:cs typeface="B Nazanin" pitchFamily="2" charset="-78"/>
              </a:rPr>
              <a:t>آیات قرآنی که بر این اصل دلالت دارد </a:t>
            </a:r>
            <a:r>
              <a:rPr lang="fa-IR" sz="2000" dirty="0" smtClean="0">
                <a:cs typeface="B Nazanin" pitchFamily="2" charset="-78"/>
              </a:rPr>
              <a:t>آیه </a:t>
            </a:r>
            <a:r>
              <a:rPr lang="fa-IR" sz="2000" dirty="0">
                <a:cs typeface="B Nazanin" pitchFamily="2" charset="-78"/>
              </a:rPr>
              <a:t>۱۴۱ </a:t>
            </a:r>
            <a:r>
              <a:rPr lang="fa-IR" sz="2000" dirty="0" smtClean="0">
                <a:cs typeface="B Nazanin" pitchFamily="2" charset="-78"/>
              </a:rPr>
              <a:t>سوره نساء است.</a:t>
            </a:r>
          </a:p>
          <a:p>
            <a:endParaRPr lang="fa-IR" sz="2000" dirty="0">
              <a:cs typeface="B Nazanin" pitchFamily="2" charset="-78"/>
            </a:endParaRPr>
          </a:p>
          <a:p>
            <a:r>
              <a:rPr lang="fa-IR" sz="3200" b="1" dirty="0" smtClean="0">
                <a:cs typeface="B Nazanin" pitchFamily="2" charset="-78"/>
              </a:rPr>
              <a:t>روش شناسی پژوهش(مقصود از فلسفه تربیت رسمی و عمومی در جمهوری اسلامی ایران)</a:t>
            </a:r>
          </a:p>
          <a:p>
            <a:r>
              <a:rPr lang="fa-IR" sz="3200" dirty="0" smtClean="0">
                <a:cs typeface="B Nazanin" pitchFamily="2" charset="-78"/>
              </a:rPr>
              <a:t>مجموعه اي </a:t>
            </a:r>
            <a:r>
              <a:rPr lang="fa-IR" sz="3200" dirty="0">
                <a:cs typeface="B Nazanin" pitchFamily="2" charset="-78"/>
              </a:rPr>
              <a:t>جامع، سازوار، به هم پيوسته، مدلل و مدون، که برپاية "فلسفة تربيت درجمهوري اســلامي ايران" به تبيين چيستي، چرايي و چگونگي تربيت رسمي و عمومي درجمهوري اسلامي ايران </a:t>
            </a:r>
            <a:r>
              <a:rPr lang="fa-IR" sz="3200" dirty="0" smtClean="0">
                <a:cs typeface="B Nazanin" pitchFamily="2" charset="-78"/>
              </a:rPr>
              <a:t>مي پردازد</a:t>
            </a:r>
            <a:r>
              <a:rPr lang="fa-IR" sz="3200" dirty="0">
                <a:cs typeface="B Nazanin" pitchFamily="2" charset="-78"/>
              </a:rPr>
              <a:t>. </a:t>
            </a:r>
            <a:endParaRPr lang="fa-IR" sz="3200" b="1" dirty="0">
              <a:cs typeface="B Nazanin" pitchFamily="2" charset="-78"/>
            </a:endParaRPr>
          </a:p>
          <a:p>
            <a:pPr marL="109728" indent="0">
              <a:buNone/>
            </a:pPr>
            <a:endParaRPr lang="fa-IR" sz="2000" b="1" dirty="0">
              <a:cs typeface="B Nazanin" pitchFamily="2" charset="-78"/>
            </a:endParaRPr>
          </a:p>
        </p:txBody>
      </p:sp>
    </p:spTree>
    <p:extLst>
      <p:ext uri="{BB962C8B-B14F-4D97-AF65-F5344CB8AC3E}">
        <p14:creationId xmlns:p14="http://schemas.microsoft.com/office/powerpoint/2010/main" val="1504914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r>
              <a:rPr lang="fa-IR" sz="3200" dirty="0">
                <a:cs typeface="B Nazanin" pitchFamily="2" charset="-78"/>
              </a:rPr>
              <a:t>بــه </a:t>
            </a:r>
            <a:r>
              <a:rPr lang="fa-IR" sz="3200" dirty="0" smtClean="0">
                <a:cs typeface="B Nazanin" pitchFamily="2" charset="-78"/>
              </a:rPr>
              <a:t>هرحال، </a:t>
            </a:r>
            <a:r>
              <a:rPr lang="fa-IR" sz="3200" dirty="0">
                <a:cs typeface="B Nazanin" pitchFamily="2" charset="-78"/>
              </a:rPr>
              <a:t>مباحث فلســفة تربيت رســمی وعمومی در اينجا ذيل چهار عنوان زير طرح می گردند: </a:t>
            </a:r>
            <a:endParaRPr lang="en-US" sz="3200" dirty="0">
              <a:cs typeface="B Nazanin" pitchFamily="2" charset="-78"/>
            </a:endParaRPr>
          </a:p>
          <a:p>
            <a:r>
              <a:rPr lang="fa-IR" sz="3200" b="1" dirty="0">
                <a:cs typeface="B Nazanin" pitchFamily="2" charset="-78"/>
              </a:rPr>
              <a:t>الف:</a:t>
            </a:r>
            <a:r>
              <a:rPr lang="fa-IR" sz="3200" dirty="0">
                <a:cs typeface="B Nazanin" pitchFamily="2" charset="-78"/>
              </a:rPr>
              <a:t>مبانــي تربيت رســمی وعمومی(مفروضات سياســی، حقوقــی، روان شــناختی و جامعه شناختی</a:t>
            </a:r>
            <a:r>
              <a:rPr lang="fa-IR" sz="3200" dirty="0" smtClean="0">
                <a:cs typeface="B Nazanin" pitchFamily="2" charset="-78"/>
              </a:rPr>
              <a:t>)؛</a:t>
            </a:r>
          </a:p>
          <a:p>
            <a:r>
              <a:rPr lang="fa-IR" sz="3200" dirty="0" smtClean="0">
                <a:cs typeface="B Nazanin" pitchFamily="2" charset="-78"/>
              </a:rPr>
              <a:t> </a:t>
            </a:r>
            <a:r>
              <a:rPr lang="fa-IR" sz="3200" b="1" dirty="0">
                <a:cs typeface="B Nazanin" pitchFamily="2" charset="-78"/>
              </a:rPr>
              <a:t>ب:</a:t>
            </a:r>
            <a:r>
              <a:rPr lang="fa-IR" sz="3200" dirty="0">
                <a:cs typeface="B Nazanin" pitchFamily="2" charset="-78"/>
              </a:rPr>
              <a:t>چيستي تربيت رسمي و عمومي(تعريف و ويژگيها)؛ </a:t>
            </a:r>
            <a:endParaRPr lang="en-US" sz="3200" dirty="0">
              <a:cs typeface="B Nazanin" pitchFamily="2" charset="-78"/>
            </a:endParaRPr>
          </a:p>
          <a:p>
            <a:r>
              <a:rPr lang="fa-IR" sz="3200" b="1" dirty="0">
                <a:cs typeface="B Nazanin" pitchFamily="2" charset="-78"/>
              </a:rPr>
              <a:t>ج:</a:t>
            </a:r>
            <a:r>
              <a:rPr lang="fa-IR" sz="3200" dirty="0">
                <a:cs typeface="B Nazanin" pitchFamily="2" charset="-78"/>
              </a:rPr>
              <a:t>چرايي تربيت رسمي و عمومي (ضرورت، غايت و هدف کلي)؛ </a:t>
            </a:r>
            <a:endParaRPr lang="en-US" sz="3200" dirty="0">
              <a:cs typeface="B Nazanin" pitchFamily="2" charset="-78"/>
            </a:endParaRPr>
          </a:p>
          <a:p>
            <a:r>
              <a:rPr lang="fa-IR" sz="3200" dirty="0">
                <a:cs typeface="B Nazanin" pitchFamily="2" charset="-78"/>
              </a:rPr>
              <a:t> </a:t>
            </a:r>
            <a:r>
              <a:rPr lang="fa-IR" sz="3200" b="1" dirty="0">
                <a:cs typeface="B Nazanin" pitchFamily="2" charset="-78"/>
              </a:rPr>
              <a:t>د:</a:t>
            </a:r>
            <a:r>
              <a:rPr lang="fa-IR" sz="3200" dirty="0">
                <a:cs typeface="B Nazanin" pitchFamily="2" charset="-78"/>
              </a:rPr>
              <a:t>چگونگــي تربيت رســمي و عمومي(اصول کلي، توضيح الگوي نظري ســاحتهاي تربيت وبيان اركان و عوامل سهيم و مؤثر در تربيت رسمی وعمومی).</a:t>
            </a:r>
            <a:endParaRPr lang="en-US" sz="3200" dirty="0">
              <a:cs typeface="B Nazanin" pitchFamily="2" charset="-78"/>
            </a:endParaRPr>
          </a:p>
          <a:p>
            <a:pPr marL="109728" indent="0" algn="ctr">
              <a:buNone/>
            </a:pPr>
            <a:endParaRPr lang="fa-IR" sz="3200" dirty="0">
              <a:cs typeface="B Nazanin" pitchFamily="2" charset="-78"/>
            </a:endParaRPr>
          </a:p>
        </p:txBody>
      </p:sp>
    </p:spTree>
    <p:extLst>
      <p:ext uri="{BB962C8B-B14F-4D97-AF65-F5344CB8AC3E}">
        <p14:creationId xmlns:p14="http://schemas.microsoft.com/office/powerpoint/2010/main" val="30024736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r>
              <a:rPr lang="fa-IR" sz="1600" b="1" i="1" dirty="0">
                <a:cs typeface="B Nazanin" pitchFamily="2" charset="-78"/>
              </a:rPr>
              <a:t>١</a:t>
            </a:r>
            <a:r>
              <a:rPr lang="en-US" sz="1600" b="1" i="1" dirty="0">
                <a:cs typeface="B Nazanin" pitchFamily="2" charset="-78"/>
              </a:rPr>
              <a:t>-</a:t>
            </a:r>
            <a:r>
              <a:rPr lang="fa-IR" sz="1600" b="1" i="1" dirty="0">
                <a:cs typeface="B Nazanin" pitchFamily="2" charset="-78"/>
              </a:rPr>
              <a:t>مباني اساسي تربيت رسمی وعمومی</a:t>
            </a:r>
            <a:endParaRPr lang="en-US" sz="1600" dirty="0">
              <a:cs typeface="B Nazanin" pitchFamily="2" charset="-78"/>
            </a:endParaRPr>
          </a:p>
          <a:p>
            <a:r>
              <a:rPr lang="fa-IR" sz="1600" b="1" i="1" u="sng" dirty="0">
                <a:cs typeface="B Nazanin" pitchFamily="2" charset="-78"/>
              </a:rPr>
              <a:t>۱ـ ۱ . مباني سياسي </a:t>
            </a:r>
            <a:endParaRPr lang="en-US" sz="1600" b="1" i="1" u="sng" dirty="0">
              <a:cs typeface="B Nazanin" pitchFamily="2" charset="-78"/>
            </a:endParaRPr>
          </a:p>
          <a:p>
            <a:r>
              <a:rPr lang="fa-IR" sz="1600" dirty="0">
                <a:cs typeface="B Nazanin" pitchFamily="2" charset="-78"/>
              </a:rPr>
              <a:t>تربيت رسمی و عمومی به دليل قانون مندی، رسميت، عموميت والزام آور بودن حضور متربيان در آن با نظام سياسی حاکم برجامعه نسبت وثيقی بر قرار می کند. از اين رو تدوين فلسفة تربيت هر جامعه نمی تواند نسبت به مقتضيات سياسی آن جامعه بی تفاوت باشد.بنابراین در تبیین الگوی تربيت رسمی و عمومی برای نظام جمهوری اسلامی ايران بايد به ويژگیهای سياسی اين نظام نيز توجه شود. «مبانی سياسی» آن دسته از گزارههای مفروضی هستند که از يک سو جايگاه تربيت را در نظام سياسی کشور جمهوری اسلامی ايران نشان می دهند و از ديگر سو چگونگی دخالت و تأثير نظام سياسی را در حوزة تربيت بيان می کنند. در اينجا به برخی از مهمترين مبانی سياسی تربيت در جمهوری اسلامی ايران، که از اسناد معتبر برگرفته شده اند، اشاره می کنيم</a:t>
            </a:r>
            <a:r>
              <a:rPr lang="en-US" sz="1600" dirty="0">
                <a:cs typeface="B Nazanin" pitchFamily="2" charset="-78"/>
              </a:rPr>
              <a:t>:</a:t>
            </a:r>
          </a:p>
          <a:p>
            <a:r>
              <a:rPr lang="fa-IR" sz="1600" dirty="0">
                <a:cs typeface="B Nazanin" pitchFamily="2" charset="-78"/>
              </a:rPr>
              <a:t> </a:t>
            </a:r>
            <a:endParaRPr lang="en-US" sz="1600" dirty="0">
              <a:cs typeface="B Nazanin" pitchFamily="2" charset="-78"/>
            </a:endParaRPr>
          </a:p>
          <a:p>
            <a:r>
              <a:rPr lang="fa-IR" sz="1600" dirty="0">
                <a:cs typeface="B Nazanin" pitchFamily="2" charset="-78"/>
              </a:rPr>
              <a:t>۱-۱-۱</a:t>
            </a:r>
            <a:r>
              <a:rPr lang="en-US" sz="1600" dirty="0">
                <a:cs typeface="B Nazanin" pitchFamily="2" charset="-78"/>
              </a:rPr>
              <a:t> .</a:t>
            </a:r>
            <a:r>
              <a:rPr lang="fa-IR" sz="1600" dirty="0">
                <a:cs typeface="B Nazanin" pitchFamily="2" charset="-78"/>
              </a:rPr>
              <a:t>هدف حکومت ديني زمينه سازي براي تحقق حيات طيبه است.</a:t>
            </a:r>
            <a:endParaRPr lang="en-US" sz="1600" dirty="0">
              <a:cs typeface="B Nazanin" pitchFamily="2" charset="-78"/>
            </a:endParaRPr>
          </a:p>
          <a:p>
            <a:r>
              <a:rPr lang="fa-IR" sz="1600" dirty="0" smtClean="0">
                <a:cs typeface="B Nazanin" pitchFamily="2" charset="-78"/>
              </a:rPr>
              <a:t>۲-1-1</a:t>
            </a:r>
            <a:r>
              <a:rPr lang="en-US" sz="1600" dirty="0" smtClean="0">
                <a:cs typeface="B Nazanin" pitchFamily="2" charset="-78"/>
              </a:rPr>
              <a:t> </a:t>
            </a:r>
            <a:r>
              <a:rPr lang="en-US" sz="1600" dirty="0">
                <a:cs typeface="B Nazanin" pitchFamily="2" charset="-78"/>
              </a:rPr>
              <a:t>.</a:t>
            </a:r>
            <a:r>
              <a:rPr lang="fa-IR" sz="1600" dirty="0">
                <a:cs typeface="B Nazanin" pitchFamily="2" charset="-78"/>
              </a:rPr>
              <a:t>تربيـت شايسـتة عموم مردم بـه لحاظ حاکميت اصل مردم سـالاري ديني در حکومت اسلامي، هم از جمله اهداف تشکيل حکومت است و هم با توجه به تکية اين نوع حکومت برانتخاب و حضورآگاهانة مردم، راهکار اصلی حفظ وتداوم نظام سياسی مطلوب به شمار می آيد</a:t>
            </a:r>
            <a:r>
              <a:rPr lang="en-US" sz="1600" dirty="0">
                <a:cs typeface="B Nazanin" pitchFamily="2" charset="-78"/>
              </a:rPr>
              <a:t>.</a:t>
            </a:r>
          </a:p>
          <a:p>
            <a:r>
              <a:rPr lang="fa-IR" sz="1600" dirty="0" smtClean="0">
                <a:cs typeface="B Nazanin" pitchFamily="2" charset="-78"/>
              </a:rPr>
              <a:t>۳-1-1</a:t>
            </a:r>
            <a:r>
              <a:rPr lang="en-US" sz="1600" dirty="0" smtClean="0">
                <a:cs typeface="B Nazanin" pitchFamily="2" charset="-78"/>
              </a:rPr>
              <a:t> </a:t>
            </a:r>
            <a:r>
              <a:rPr lang="en-US" sz="1600" dirty="0">
                <a:cs typeface="B Nazanin" pitchFamily="2" charset="-78"/>
              </a:rPr>
              <a:t>.</a:t>
            </a:r>
            <a:r>
              <a:rPr lang="fa-IR" sz="1600" dirty="0">
                <a:cs typeface="B Nazanin" pitchFamily="2" charset="-78"/>
              </a:rPr>
              <a:t>درحکومت اسـلامي پيشرفت جامعه، وسـيله ای براي بسط هماهنگ ومتعادل ظرفيتهای وجودی افرادوتعالی تجارب متراکم جامعه درجهت تحقق حيات طيبه است</a:t>
            </a:r>
            <a:r>
              <a:rPr lang="en-US" sz="1600" dirty="0">
                <a:cs typeface="B Nazanin" pitchFamily="2" charset="-78"/>
              </a:rPr>
              <a:t>.</a:t>
            </a:r>
          </a:p>
          <a:p>
            <a:r>
              <a:rPr lang="fa-IR" sz="1600" dirty="0" smtClean="0">
                <a:cs typeface="B Nazanin" pitchFamily="2" charset="-78"/>
              </a:rPr>
              <a:t>۴-1-1</a:t>
            </a:r>
            <a:r>
              <a:rPr lang="en-US" sz="1600" dirty="0" smtClean="0">
                <a:cs typeface="B Nazanin" pitchFamily="2" charset="-78"/>
              </a:rPr>
              <a:t>.</a:t>
            </a:r>
            <a:r>
              <a:rPr lang="fa-IR" sz="1600" dirty="0">
                <a:cs typeface="B Nazanin" pitchFamily="2" charset="-78"/>
              </a:rPr>
              <a:t>در حکومت اسلامي مجموعة نهادهاي فرهنگي کشور بايد به صورت هماهنگ و در چهارچوب سياستهای کلان کشور و سياستهای کلی بخش فرهنگ (مصوب مقام رهبری )عمل کنند</a:t>
            </a:r>
            <a:r>
              <a:rPr lang="en-US" sz="1600" dirty="0">
                <a:cs typeface="B Nazanin" pitchFamily="2" charset="-78"/>
              </a:rPr>
              <a:t>.</a:t>
            </a:r>
          </a:p>
          <a:p>
            <a:r>
              <a:rPr lang="fa-IR" sz="1600" dirty="0" smtClean="0">
                <a:cs typeface="B Nazanin" pitchFamily="2" charset="-78"/>
              </a:rPr>
              <a:t>۵-1-1</a:t>
            </a:r>
            <a:r>
              <a:rPr lang="en-US" sz="1600" dirty="0" smtClean="0">
                <a:cs typeface="B Nazanin" pitchFamily="2" charset="-78"/>
              </a:rPr>
              <a:t> </a:t>
            </a:r>
            <a:r>
              <a:rPr lang="en-US" sz="1600" dirty="0">
                <a:cs typeface="B Nazanin" pitchFamily="2" charset="-78"/>
              </a:rPr>
              <a:t>.</a:t>
            </a:r>
            <a:r>
              <a:rPr lang="fa-IR" sz="1600" dirty="0">
                <a:cs typeface="B Nazanin" pitchFamily="2" charset="-78"/>
              </a:rPr>
              <a:t>در حکومـت اسـلامي، جهت گيـري تربيتی از جمله اولويتهای اساسـي همة بخشها و نهادهای اجتماعی وسياسی و اقتصادی است</a:t>
            </a:r>
            <a:r>
              <a:rPr lang="en-US" sz="1600" dirty="0">
                <a:cs typeface="B Nazanin" pitchFamily="2" charset="-78"/>
              </a:rPr>
              <a:t>.</a:t>
            </a:r>
          </a:p>
          <a:p>
            <a:r>
              <a:rPr lang="fa-IR" sz="1600" dirty="0" smtClean="0">
                <a:cs typeface="B Nazanin" pitchFamily="2" charset="-78"/>
              </a:rPr>
              <a:t>۶-1-1</a:t>
            </a:r>
            <a:r>
              <a:rPr lang="en-US" sz="1600" dirty="0" smtClean="0">
                <a:cs typeface="B Nazanin" pitchFamily="2" charset="-78"/>
              </a:rPr>
              <a:t>.</a:t>
            </a:r>
            <a:r>
              <a:rPr lang="fa-IR" sz="1600" dirty="0">
                <a:cs typeface="B Nazanin" pitchFamily="2" charset="-78"/>
              </a:rPr>
              <a:t>رويکرد «تمدن سازي» در زمينة مواجهه با مظاهر مدرنيته، جهت گيري مختار و برگزيده است</a:t>
            </a:r>
            <a:r>
              <a:rPr lang="en-US" sz="1600" dirty="0">
                <a:cs typeface="B Nazanin" pitchFamily="2" charset="-78"/>
              </a:rPr>
              <a:t>.</a:t>
            </a:r>
          </a:p>
          <a:p>
            <a:pPr marL="109728" indent="0" algn="ctr">
              <a:buNone/>
            </a:pPr>
            <a:endParaRPr lang="fa-IR" sz="1050" dirty="0">
              <a:cs typeface="B Nazanin" pitchFamily="2" charset="-78"/>
            </a:endParaRPr>
          </a:p>
        </p:txBody>
      </p:sp>
    </p:spTree>
    <p:extLst>
      <p:ext uri="{BB962C8B-B14F-4D97-AF65-F5344CB8AC3E}">
        <p14:creationId xmlns:p14="http://schemas.microsoft.com/office/powerpoint/2010/main" val="20343565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r>
              <a:rPr lang="fa-IR" sz="1600" b="1" i="1" u="sng" dirty="0">
                <a:cs typeface="B Nazanin" pitchFamily="2" charset="-78"/>
              </a:rPr>
              <a:t>2</a:t>
            </a:r>
            <a:r>
              <a:rPr lang="fa-IR" sz="1600" b="1" i="1" u="sng" dirty="0" smtClean="0">
                <a:cs typeface="B Nazanin" pitchFamily="2" charset="-78"/>
              </a:rPr>
              <a:t>-۱</a:t>
            </a:r>
            <a:r>
              <a:rPr lang="en-US" sz="1600" b="1" i="1" u="sng" dirty="0" smtClean="0">
                <a:cs typeface="B Nazanin" pitchFamily="2" charset="-78"/>
              </a:rPr>
              <a:t> </a:t>
            </a:r>
            <a:r>
              <a:rPr lang="en-US" sz="1600" b="1" i="1" u="sng" dirty="0">
                <a:cs typeface="B Nazanin" pitchFamily="2" charset="-78"/>
              </a:rPr>
              <a:t>.</a:t>
            </a:r>
            <a:r>
              <a:rPr lang="fa-IR" sz="1600" b="1" i="1" u="sng" dirty="0">
                <a:cs typeface="B Nazanin" pitchFamily="2" charset="-78"/>
              </a:rPr>
              <a:t>مباني حقوقي</a:t>
            </a:r>
            <a:endParaRPr lang="en-US" sz="1600" b="1" i="1" u="sng" dirty="0">
              <a:cs typeface="B Nazanin" pitchFamily="2" charset="-78"/>
            </a:endParaRPr>
          </a:p>
          <a:p>
            <a:r>
              <a:rPr lang="fa-IR" sz="1600" dirty="0">
                <a:cs typeface="B Nazanin" pitchFamily="2" charset="-78"/>
              </a:rPr>
              <a:t>بر اساس مبانی اسلامی همة انسانها صاحب حق و حقوقی هستندکه بايد توسط همگان رعايت شوند. زيرا به همان اندازه که در نگاه دينی مکلف بودن انسان اهميت دارد صاحب حق بودنش نيز در خورتوجه است و اين دو موضوع، دو روی يک سکه اند. به سخن ديگر، بين حق و تکليف آحاد اجتماع موازنه  برقرار است. اگر در جايی حقی هست تکليفی نيز وجود دارد.</a:t>
            </a:r>
            <a:endParaRPr lang="en-US" sz="1600" dirty="0">
              <a:cs typeface="B Nazanin" pitchFamily="2" charset="-78"/>
            </a:endParaRPr>
          </a:p>
          <a:p>
            <a:r>
              <a:rPr lang="fa-IR" sz="1600" dirty="0">
                <a:cs typeface="B Nazanin" pitchFamily="2" charset="-78"/>
              </a:rPr>
              <a:t>تربيت رســمی و عمومی، به دليل قانونمندی ونيز به ســبب ارتباط عميق با نظام سياسی، لاجرم با نظام حقوقی جامعه نيز ارتباط پيدا می کند؛ از ديگر ســو نظام حقوقی جامعه در نگاهی کلان، مجموعه ای از گزاره های اعتباری وتجويزی است که خرد جمعی جامعة مبتنی بر فلسفة اجتماعی، آنهــا را برای حيات بالندة آحاد خود ضروری می داند. لذا به آنها وجاهت قانونی می دهد و برای آنهــا لوازم ضمانت اجرايی فراهــم می کند. از اين رو نظام های حقوقی نيز با مصالح تربيتی کلان جامعه ارتباط دارند. لذا می توان گفت که فرايند تربيت رســمی و عمومی با نظام حقوقی ارتباطی دوسويه و وثيق برقرار می کند. در اين بخش، متناسب با صبغة مباحث حقوقی به مهمترين مبانی حقوقی تربيت در جامعة اسلامی ايران اشاره می کنيم اين مبانی در قالب حقوق و تکاليف فردی و اجتماعی در قانون اساسی جمهوری اسلامی ايران، قوانين موضوعه ومعاهدات بين المللی پذيرفته شده در جمهوری اسلامی ايران (منطبق با ضوابط فقه وحقوق اسلامی) مورد تأکيد قرار گرفته اند</a:t>
            </a:r>
            <a:r>
              <a:rPr lang="en-US" sz="1600" dirty="0">
                <a:cs typeface="B Nazanin" pitchFamily="2" charset="-78"/>
              </a:rPr>
              <a:t>:</a:t>
            </a:r>
          </a:p>
          <a:p>
            <a:r>
              <a:rPr lang="fa-IR" sz="1800" b="1" i="1" u="sng" dirty="0">
                <a:cs typeface="B Nazanin" pitchFamily="2" charset="-78"/>
              </a:rPr>
              <a:t>حق برتربيت </a:t>
            </a:r>
            <a:endParaRPr lang="en-US" sz="1800" b="1" i="1" u="sng" dirty="0">
              <a:cs typeface="B Nazanin" pitchFamily="2" charset="-78"/>
            </a:endParaRPr>
          </a:p>
          <a:p>
            <a:r>
              <a:rPr lang="fa-IR" sz="1600" dirty="0">
                <a:cs typeface="B Nazanin" pitchFamily="2" charset="-78"/>
              </a:rPr>
              <a:t>حق بر تربيت از جمله موضوعاتی اســت که دو جنبة فردی و اجتماعی دارد که استيفای اين حق با تکليف نهادهای مختلف جامعه همراه است</a:t>
            </a:r>
            <a:r>
              <a:rPr lang="en-US" sz="1600" dirty="0">
                <a:cs typeface="B Nazanin" pitchFamily="2" charset="-78"/>
              </a:rPr>
              <a:t>. </a:t>
            </a:r>
            <a:r>
              <a:rPr lang="fa-IR" sz="1600" dirty="0">
                <a:cs typeface="B Nazanin" pitchFamily="2" charset="-78"/>
              </a:rPr>
              <a:t>در جنبة فردی تربيت، فرد و خانواده صاحب حق و تکليف اند. لذا به طور کلی مسئوليت اوليه و اصلي تربيت كودكان با والدين است و دولت نقش مكمل و ناظر را به عهده دارد. ولی ايفای جنبة اجتماعی حق بر تربيت بايد با مسئوليت ارکان تربيت و همة نهادهای سهيم صورت پذيرد که در تربيت رســمي و عمومي مســئوليت اصلي بر عهدة حاکميت است و والدين نقش مکمل و ناظر را دارند. در عين حال والدين (خانواده) در فرايند تربيت رسمی و عمومی فرزندان خود از حقوق زير برخوردارند</a:t>
            </a:r>
            <a:r>
              <a:rPr lang="en-US" sz="1600" dirty="0" smtClean="0">
                <a:cs typeface="B Nazanin" pitchFamily="2" charset="-78"/>
              </a:rPr>
              <a:t>:</a:t>
            </a:r>
            <a:endParaRPr lang="fa-IR" sz="1600" dirty="0" smtClean="0">
              <a:cs typeface="B Nazanin" pitchFamily="2" charset="-78"/>
            </a:endParaRPr>
          </a:p>
          <a:p>
            <a:r>
              <a:rPr lang="fa-IR" sz="1600" dirty="0">
                <a:cs typeface="B Nazanin" pitchFamily="2" charset="-78"/>
              </a:rPr>
              <a:t>1.حق انتخاب نوع تربيت فرزندان خود (در چهارچوب فلسفة تربيتی جامعه)؛ </a:t>
            </a:r>
            <a:endParaRPr lang="en-US" sz="1600" dirty="0">
              <a:cs typeface="B Nazanin" pitchFamily="2" charset="-78"/>
            </a:endParaRPr>
          </a:p>
          <a:p>
            <a:r>
              <a:rPr lang="fa-IR" sz="1600" dirty="0">
                <a:cs typeface="B Nazanin" pitchFamily="2" charset="-78"/>
              </a:rPr>
              <a:t>2. حق مشاركت در مديريت نظام تربيت رسمي و عمومي در حد توانایی و صلاحیت ؛</a:t>
            </a:r>
            <a:endParaRPr lang="en-US" sz="1600" dirty="0">
              <a:cs typeface="B Nazanin" pitchFamily="2" charset="-78"/>
            </a:endParaRPr>
          </a:p>
          <a:p>
            <a:r>
              <a:rPr lang="fa-IR" sz="1600" dirty="0">
                <a:cs typeface="B Nazanin" pitchFamily="2" charset="-78"/>
              </a:rPr>
              <a:t>3.حق مشاركت در جريان تربيت فرزندان خود؛ </a:t>
            </a:r>
            <a:endParaRPr lang="en-US" sz="1600" dirty="0">
              <a:cs typeface="B Nazanin" pitchFamily="2" charset="-78"/>
            </a:endParaRPr>
          </a:p>
          <a:p>
            <a:r>
              <a:rPr lang="fa-IR" sz="1600" dirty="0">
                <a:cs typeface="B Nazanin" pitchFamily="2" charset="-78"/>
              </a:rPr>
              <a:t>4.حق نظارت بر نظام تربيت رسمي و عمومي</a:t>
            </a:r>
            <a:endParaRPr lang="en-US" sz="1600" dirty="0">
              <a:cs typeface="B Nazanin" pitchFamily="2" charset="-78"/>
            </a:endParaRPr>
          </a:p>
          <a:p>
            <a:endParaRPr lang="en-US" sz="1600" dirty="0">
              <a:cs typeface="B Nazanin" pitchFamily="2" charset="-78"/>
            </a:endParaRPr>
          </a:p>
          <a:p>
            <a:pPr marL="109728" indent="0" algn="ctr">
              <a:buNone/>
            </a:pPr>
            <a:endParaRPr lang="fa-IR" sz="1600" dirty="0">
              <a:cs typeface="B Nazanin" pitchFamily="2" charset="-78"/>
            </a:endParaRPr>
          </a:p>
        </p:txBody>
      </p:sp>
    </p:spTree>
    <p:extLst>
      <p:ext uri="{BB962C8B-B14F-4D97-AF65-F5344CB8AC3E}">
        <p14:creationId xmlns:p14="http://schemas.microsoft.com/office/powerpoint/2010/main" val="32082353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r>
              <a:rPr lang="fa-IR" sz="1400" b="1" dirty="0">
                <a:cs typeface="B Nazanin" pitchFamily="2" charset="-78"/>
              </a:rPr>
              <a:t>در جنبة اجتماعي تربيت، دولت اســلامی (حاکميت) براي تحقق شايستة حقِ بر تربيت نسبت به آحاد افراد جامعه عهده دار سياستگذاري و برنامه ريزي است</a:t>
            </a:r>
            <a:r>
              <a:rPr lang="en-US" sz="1400" b="1" dirty="0">
                <a:cs typeface="B Nazanin" pitchFamily="2" charset="-78"/>
              </a:rPr>
              <a:t>.</a:t>
            </a:r>
          </a:p>
          <a:p>
            <a:r>
              <a:rPr lang="fa-IR" sz="1400" b="1" dirty="0">
                <a:cs typeface="B Nazanin" pitchFamily="2" charset="-78"/>
              </a:rPr>
              <a:t>اما عموم شهروندان جمهوري اسلامي ايران از منظر تربيتي داراي حقوق زيرند</a:t>
            </a:r>
            <a:r>
              <a:rPr lang="en-US" sz="1400" b="1" dirty="0">
                <a:cs typeface="B Nazanin" pitchFamily="2" charset="-78"/>
              </a:rPr>
              <a:t>:</a:t>
            </a:r>
          </a:p>
          <a:p>
            <a:r>
              <a:rPr lang="fa-IR" sz="1400" dirty="0" smtClean="0">
                <a:cs typeface="B Nazanin" pitchFamily="2" charset="-78"/>
              </a:rPr>
              <a:t>1.حق </a:t>
            </a:r>
            <a:r>
              <a:rPr lang="fa-IR" sz="1400" dirty="0">
                <a:cs typeface="B Nazanin" pitchFamily="2" charset="-78"/>
              </a:rPr>
              <a:t>دسترسي برابر به فرصت هاي تربيتي؛</a:t>
            </a:r>
            <a:endParaRPr lang="en-US" sz="1400" dirty="0">
              <a:cs typeface="B Nazanin" pitchFamily="2" charset="-78"/>
            </a:endParaRPr>
          </a:p>
          <a:p>
            <a:r>
              <a:rPr lang="fa-IR" sz="1400" dirty="0">
                <a:cs typeface="B Nazanin" pitchFamily="2" charset="-78"/>
              </a:rPr>
              <a:t>2. حق برخورداري از تربيت منطبق با نيازها و شرايط فردي، خانوادگي، اقتصادي و فرهنگي؛</a:t>
            </a:r>
            <a:endParaRPr lang="en-US" sz="1400" dirty="0">
              <a:cs typeface="B Nazanin" pitchFamily="2" charset="-78"/>
            </a:endParaRPr>
          </a:p>
          <a:p>
            <a:r>
              <a:rPr lang="fa-IR" sz="1400" dirty="0">
                <a:cs typeface="B Nazanin" pitchFamily="2" charset="-78"/>
              </a:rPr>
              <a:t>3. حق برخورداري ازحد نصابي شايسته از تربيت (عمومي) به طور رايگان و الزامي؛</a:t>
            </a:r>
            <a:endParaRPr lang="en-US" sz="1400" dirty="0">
              <a:cs typeface="B Nazanin" pitchFamily="2" charset="-78"/>
            </a:endParaRPr>
          </a:p>
          <a:p>
            <a:r>
              <a:rPr lang="fa-IR" sz="1400" dirty="0">
                <a:cs typeface="B Nazanin" pitchFamily="2" charset="-78"/>
              </a:rPr>
              <a:t>4. حق برخورداري از تربيت اخلاقي و ديني؛</a:t>
            </a:r>
            <a:endParaRPr lang="en-US" sz="1400" dirty="0">
              <a:cs typeface="B Nazanin" pitchFamily="2" charset="-78"/>
            </a:endParaRPr>
          </a:p>
          <a:p>
            <a:r>
              <a:rPr lang="fa-IR" sz="1400" dirty="0">
                <a:cs typeface="B Nazanin" pitchFamily="2" charset="-78"/>
              </a:rPr>
              <a:t>5. حق برخورداري از تربيت تأمين کنندة کرامت انساني؛</a:t>
            </a:r>
            <a:endParaRPr lang="en-US" sz="1400" dirty="0">
              <a:cs typeface="B Nazanin" pitchFamily="2" charset="-78"/>
            </a:endParaRPr>
          </a:p>
          <a:p>
            <a:r>
              <a:rPr lang="fa-IR" sz="1400" dirty="0">
                <a:cs typeface="B Nazanin" pitchFamily="2" charset="-78"/>
              </a:rPr>
              <a:t>6. حق برخورداري از تربيت تأمين کنندة و ارتقا دهندة آزادي انساني؛</a:t>
            </a:r>
            <a:endParaRPr lang="en-US" sz="1400" dirty="0">
              <a:cs typeface="B Nazanin" pitchFamily="2" charset="-78"/>
            </a:endParaRPr>
          </a:p>
          <a:p>
            <a:r>
              <a:rPr lang="fa-IR" sz="1400" dirty="0">
                <a:cs typeface="B Nazanin" pitchFamily="2" charset="-78"/>
              </a:rPr>
              <a:t>7. حق برخورداري از تربيت آگاهي بخش؛</a:t>
            </a:r>
            <a:endParaRPr lang="en-US" sz="1400" dirty="0">
              <a:cs typeface="B Nazanin" pitchFamily="2" charset="-78"/>
            </a:endParaRPr>
          </a:p>
          <a:p>
            <a:r>
              <a:rPr lang="fa-IR" sz="1400" dirty="0">
                <a:cs typeface="B Nazanin" pitchFamily="2" charset="-78"/>
              </a:rPr>
              <a:t>8. حق برخورداري از تربيت تفکر برانگيز و خلاق؛</a:t>
            </a:r>
            <a:endParaRPr lang="en-US" sz="1400" dirty="0">
              <a:cs typeface="B Nazanin" pitchFamily="2" charset="-78"/>
            </a:endParaRPr>
          </a:p>
          <a:p>
            <a:r>
              <a:rPr lang="fa-IR" sz="1400" dirty="0">
                <a:cs typeface="B Nazanin" pitchFamily="2" charset="-78"/>
              </a:rPr>
              <a:t>9. حق برخورداري از تربيت زمينه ساز استقلال ملي و رهايي بخش از انواع سلطه؛</a:t>
            </a:r>
            <a:endParaRPr lang="en-US" sz="1400" dirty="0">
              <a:cs typeface="B Nazanin" pitchFamily="2" charset="-78"/>
            </a:endParaRPr>
          </a:p>
          <a:p>
            <a:r>
              <a:rPr lang="fa-IR" sz="1400" dirty="0">
                <a:cs typeface="B Nazanin" pitchFamily="2" charset="-78"/>
              </a:rPr>
              <a:t>10. حق برخورداري از تربيت زمينه ساز وحدت ملي و انسجام اجتماعي؛</a:t>
            </a:r>
            <a:endParaRPr lang="en-US" sz="1400" dirty="0">
              <a:cs typeface="B Nazanin" pitchFamily="2" charset="-78"/>
            </a:endParaRPr>
          </a:p>
          <a:p>
            <a:r>
              <a:rPr lang="fa-IR" sz="1400" dirty="0">
                <a:cs typeface="B Nazanin" pitchFamily="2" charset="-78"/>
              </a:rPr>
              <a:t>11. حق برخورداري از تربيت مصون از تعرضات جسماني و رواني؛</a:t>
            </a:r>
            <a:endParaRPr lang="en-US" sz="1400" dirty="0">
              <a:cs typeface="B Nazanin" pitchFamily="2" charset="-78"/>
            </a:endParaRPr>
          </a:p>
          <a:p>
            <a:r>
              <a:rPr lang="fa-IR" sz="1400" dirty="0">
                <a:cs typeface="B Nazanin" pitchFamily="2" charset="-78"/>
              </a:rPr>
              <a:t>12. حق برخورداري آحاد اقليتهاي ديني و مذهبي رسمي از تربيت ديني و مذهبي متناسب؛</a:t>
            </a:r>
            <a:endParaRPr lang="en-US" sz="1400" dirty="0">
              <a:cs typeface="B Nazanin" pitchFamily="2" charset="-78"/>
            </a:endParaRPr>
          </a:p>
          <a:p>
            <a:r>
              <a:rPr lang="fa-IR" sz="1400" dirty="0">
                <a:cs typeface="B Nazanin" pitchFamily="2" charset="-78"/>
              </a:rPr>
              <a:t>13. حق مشــارکت فعال و متناســب متربيان با تواناييهاي هر دورة رشــد، در مسائل تربيتي مربوط به خود؛</a:t>
            </a:r>
            <a:endParaRPr lang="en-US" sz="1400" dirty="0">
              <a:cs typeface="B Nazanin" pitchFamily="2" charset="-78"/>
            </a:endParaRPr>
          </a:p>
          <a:p>
            <a:r>
              <a:rPr lang="fa-IR" sz="1400" dirty="0">
                <a:cs typeface="B Nazanin" pitchFamily="2" charset="-78"/>
              </a:rPr>
              <a:t>14. حق برخورداري از تربيت فني و مهارتي متناسب با نيازهاي جامعه؛</a:t>
            </a:r>
            <a:endParaRPr lang="en-US" sz="1400" dirty="0">
              <a:cs typeface="B Nazanin" pitchFamily="2" charset="-78"/>
            </a:endParaRPr>
          </a:p>
          <a:p>
            <a:r>
              <a:rPr lang="fa-IR" sz="1400" dirty="0">
                <a:cs typeface="B Nazanin" pitchFamily="2" charset="-78"/>
              </a:rPr>
              <a:t>15. حق برخورداري از محيط تربيتي سالم و ايمن و بهداشتي؛</a:t>
            </a:r>
            <a:endParaRPr lang="en-US" sz="1400" dirty="0">
              <a:cs typeface="B Nazanin" pitchFamily="2" charset="-78"/>
            </a:endParaRPr>
          </a:p>
          <a:p>
            <a:r>
              <a:rPr lang="fa-IR" sz="1400" dirty="0">
                <a:cs typeface="B Nazanin" pitchFamily="2" charset="-78"/>
              </a:rPr>
              <a:t>16. حق توجه به علائق و استعدادهاي فرهنگي و هنري در فرايند تربيت؛</a:t>
            </a:r>
            <a:endParaRPr lang="en-US" sz="1400" dirty="0">
              <a:cs typeface="B Nazanin" pitchFamily="2" charset="-78"/>
            </a:endParaRPr>
          </a:p>
          <a:p>
            <a:r>
              <a:rPr lang="fa-IR" sz="1400" dirty="0">
                <a:cs typeface="B Nazanin" pitchFamily="2" charset="-78"/>
              </a:rPr>
              <a:t>17. حق انتخاب فعاليت هاي مکمل و جانبي متناسب با علايق و استعدادها؛</a:t>
            </a:r>
            <a:endParaRPr lang="en-US" sz="1400" dirty="0">
              <a:cs typeface="B Nazanin" pitchFamily="2" charset="-78"/>
            </a:endParaRPr>
          </a:p>
          <a:p>
            <a:r>
              <a:rPr lang="fa-IR" sz="1400" dirty="0">
                <a:cs typeface="B Nazanin" pitchFamily="2" charset="-78"/>
              </a:rPr>
              <a:t>18. حق انتخاب نوع تربيت (متناسب با سطح رشد و توانايي متربي)؛</a:t>
            </a:r>
            <a:endParaRPr lang="en-US" sz="1400" dirty="0">
              <a:cs typeface="B Nazanin" pitchFamily="2" charset="-78"/>
            </a:endParaRPr>
          </a:p>
          <a:p>
            <a:r>
              <a:rPr lang="fa-IR" sz="1400" dirty="0">
                <a:cs typeface="B Nazanin" pitchFamily="2" charset="-78"/>
              </a:rPr>
              <a:t>19. حق تشکيل مؤسسات مردم نهاد و نهادهاي مدني براي مشارکت و نظارت برنظام تربيتی؛</a:t>
            </a:r>
            <a:endParaRPr lang="en-US" sz="1400" dirty="0">
              <a:cs typeface="B Nazanin" pitchFamily="2" charset="-78"/>
            </a:endParaRPr>
          </a:p>
          <a:p>
            <a:pPr marL="109728" indent="0" algn="ctr">
              <a:buNone/>
            </a:pPr>
            <a:endParaRPr lang="fa-IR" sz="1400" dirty="0">
              <a:cs typeface="B Nazanin" pitchFamily="2" charset="-78"/>
            </a:endParaRPr>
          </a:p>
        </p:txBody>
      </p:sp>
    </p:spTree>
    <p:extLst>
      <p:ext uri="{BB962C8B-B14F-4D97-AF65-F5344CB8AC3E}">
        <p14:creationId xmlns:p14="http://schemas.microsoft.com/office/powerpoint/2010/main" val="42286792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r>
              <a:rPr lang="fa-IR" sz="1400" b="1" dirty="0">
                <a:cs typeface="B Nazanin" pitchFamily="2" charset="-78"/>
              </a:rPr>
              <a:t>تکاليف و مسئوليت های تربيتی (دولت وخانواده)</a:t>
            </a:r>
            <a:endParaRPr lang="en-US" sz="1400" b="1" dirty="0">
              <a:cs typeface="B Nazanin" pitchFamily="2" charset="-78"/>
            </a:endParaRPr>
          </a:p>
          <a:p>
            <a:r>
              <a:rPr lang="fa-IR" sz="1400" b="1" dirty="0">
                <a:cs typeface="B Nazanin" pitchFamily="2" charset="-78"/>
              </a:rPr>
              <a:t>دولت اســلامی موظف است شــرايط برخورداری از همة حقوق تربيتی را به شيوة منا سب برای عموم شهروندان فراهم آورد. تعهدات دولت نسبت به حقِ بر تربيت به سه شكل است</a:t>
            </a:r>
            <a:r>
              <a:rPr lang="en-US" sz="1400" b="1" dirty="0">
                <a:cs typeface="B Nazanin" pitchFamily="2" charset="-78"/>
              </a:rPr>
              <a:t>: </a:t>
            </a:r>
          </a:p>
          <a:p>
            <a:r>
              <a:rPr lang="fa-IR" sz="1600" dirty="0">
                <a:cs typeface="B Nazanin" pitchFamily="2" charset="-78"/>
              </a:rPr>
              <a:t>1.تعهد به رعايت؛</a:t>
            </a:r>
            <a:endParaRPr lang="en-US" sz="1600" dirty="0">
              <a:cs typeface="B Nazanin" pitchFamily="2" charset="-78"/>
            </a:endParaRPr>
          </a:p>
          <a:p>
            <a:r>
              <a:rPr lang="fa-IR" sz="1600" dirty="0">
                <a:cs typeface="B Nazanin" pitchFamily="2" charset="-78"/>
              </a:rPr>
              <a:t>2. تعهد به حمايت؛ </a:t>
            </a:r>
            <a:endParaRPr lang="en-US" sz="1600" dirty="0">
              <a:cs typeface="B Nazanin" pitchFamily="2" charset="-78"/>
            </a:endParaRPr>
          </a:p>
          <a:p>
            <a:r>
              <a:rPr lang="fa-IR" sz="1600" dirty="0" smtClean="0">
                <a:cs typeface="B Nazanin" pitchFamily="2" charset="-78"/>
              </a:rPr>
              <a:t>3.تعهد </a:t>
            </a:r>
            <a:r>
              <a:rPr lang="fa-IR" sz="1600" dirty="0">
                <a:cs typeface="B Nazanin" pitchFamily="2" charset="-78"/>
              </a:rPr>
              <a:t>به زمينه سازی برای تحقق کامل</a:t>
            </a:r>
            <a:r>
              <a:rPr lang="en-US" sz="1600" dirty="0">
                <a:cs typeface="B Nazanin" pitchFamily="2" charset="-78"/>
              </a:rPr>
              <a:t>.</a:t>
            </a:r>
          </a:p>
          <a:p>
            <a:r>
              <a:rPr lang="fa-IR" sz="1600" dirty="0">
                <a:cs typeface="B Nazanin" pitchFamily="2" charset="-78"/>
              </a:rPr>
              <a:t>4. وظايــف دولت در خصوص حقوق تربيتي افراد نبايد با نقض حقوق ديگر همراه باشــد. به ســخن ديگر، دولت بايد تربيتي ارائه دهد كه موجب ضايع شــدن حقوق ديگر، از جمله «حق بر امنيت» نباشد. يعني نبايد نحوة تحقق حقوق مختلف با همديگر تعارضي داشته باشد.</a:t>
            </a:r>
            <a:endParaRPr lang="en-US" sz="1600" dirty="0">
              <a:cs typeface="B Nazanin" pitchFamily="2" charset="-78"/>
            </a:endParaRPr>
          </a:p>
          <a:p>
            <a:r>
              <a:rPr lang="fa-IR" sz="1600" dirty="0">
                <a:cs typeface="B Nazanin" pitchFamily="2" charset="-78"/>
              </a:rPr>
              <a:t>5. در صورتی که والدين وظيفة تربيتي خود را ايفا نکنند، دولت اســلامی بايد اين وظيفه را بر عهده بگيرد. توضيح اينکه دولت اســلامي در اين گونه موارد وظايف خاص و اضافي بر عهده دارد: كودكاني كه والدين خود را به طور دايم يا موقت از دست داده اند، كودكاني كه خود يا والدين آنها از سلامت جسمي يا رواني برخوردار نيستند، كودكاني كه والدينشان صلاحيــت اخلاقي يا تمكن مالي و امكانات رفاهي لازم براي برخورداري يكســان آنها با (ســاير كودكان از حق بر تربيت) ندارند. زيرا، اصــل برابري فرصتها که يکي از پايه هاي بنيادين عدالت اجتماعي را تشکيل مي دهد، ايجاب مي کند که دولت اسلامی با حمايت از چنين کودکاني، زمينه هاي فعاليت و شکوفايي استعداد آنها را فراهم آورد. دولت اسلامي می توانــد با ايجاد تبعيض مثبت به نفع چنين کودکاني، بســترهاي لازم را براي زندگي و رقابت عادلانة آنها در جامعه فراهم آورد؛ چه اينکه براي رســيدن به عدالت اجتماعی در يک جامعه، می بايست پيشاپيش، بسترها و زمينه هاي برابري فرصتها پديد آمده باشد</a:t>
            </a:r>
            <a:r>
              <a:rPr lang="en-US" sz="1600" dirty="0">
                <a:cs typeface="B Nazanin" pitchFamily="2" charset="-78"/>
              </a:rPr>
              <a:t>.</a:t>
            </a:r>
          </a:p>
          <a:p>
            <a:r>
              <a:rPr lang="fa-IR" sz="1600" dirty="0">
                <a:cs typeface="B Nazanin" pitchFamily="2" charset="-78"/>
              </a:rPr>
              <a:t>6. سياســت گذاري و برنامه ريزي در خصوص تربيت در زمرة اعمال حاكميتي است، اما نحوة ارائة آن قابل واگذاري به بخش غيردولتي اســت؛ مشــروط بر آنكه اصول و سياست های حاكم بر تربيت توسط اين بخش رعايت شود</a:t>
            </a:r>
            <a:r>
              <a:rPr lang="en-US" sz="1600" dirty="0">
                <a:cs typeface="B Nazanin" pitchFamily="2" charset="-78"/>
              </a:rPr>
              <a:t>.</a:t>
            </a:r>
          </a:p>
          <a:p>
            <a:r>
              <a:rPr lang="fa-IR" sz="1600" dirty="0">
                <a:cs typeface="B Nazanin" pitchFamily="2" charset="-78"/>
              </a:rPr>
              <a:t>7. مسئوليت حفاظت از شئون تربيتي كودكان صرفاً به عهدة دولت نيست؛ بلكه والدين نیز در اين امر مسئول اند. </a:t>
            </a:r>
            <a:endParaRPr lang="en-US" sz="1600" dirty="0">
              <a:cs typeface="B Nazanin" pitchFamily="2" charset="-78"/>
            </a:endParaRPr>
          </a:p>
          <a:p>
            <a:pPr marL="109728" indent="0" algn="ctr">
              <a:buNone/>
            </a:pPr>
            <a:endParaRPr lang="fa-IR" sz="1400" dirty="0">
              <a:cs typeface="B Nazanin" pitchFamily="2" charset="-78"/>
            </a:endParaRPr>
          </a:p>
        </p:txBody>
      </p:sp>
    </p:spTree>
    <p:extLst>
      <p:ext uri="{BB962C8B-B14F-4D97-AF65-F5344CB8AC3E}">
        <p14:creationId xmlns:p14="http://schemas.microsoft.com/office/powerpoint/2010/main" val="23657622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r>
              <a:rPr lang="fa-IR" sz="2800" b="1" dirty="0">
                <a:cs typeface="B Nazanin" pitchFamily="2" charset="-78"/>
              </a:rPr>
              <a:t>3</a:t>
            </a:r>
            <a:r>
              <a:rPr lang="fa-IR" sz="2800" b="1" dirty="0" smtClean="0">
                <a:cs typeface="B Nazanin" pitchFamily="2" charset="-78"/>
              </a:rPr>
              <a:t>-۱</a:t>
            </a:r>
            <a:r>
              <a:rPr lang="en-US" sz="2800" b="1" dirty="0" smtClean="0">
                <a:cs typeface="B Nazanin" pitchFamily="2" charset="-78"/>
              </a:rPr>
              <a:t> </a:t>
            </a:r>
            <a:r>
              <a:rPr lang="en-US" sz="2800" b="1" dirty="0">
                <a:cs typeface="B Nazanin" pitchFamily="2" charset="-78"/>
              </a:rPr>
              <a:t>.</a:t>
            </a:r>
            <a:r>
              <a:rPr lang="fa-IR" sz="2800" b="1" dirty="0">
                <a:cs typeface="B Nazanin" pitchFamily="2" charset="-78"/>
              </a:rPr>
              <a:t>مباني روانشناختي</a:t>
            </a:r>
            <a:endParaRPr lang="en-US" sz="2800" b="1" dirty="0">
              <a:cs typeface="B Nazanin" pitchFamily="2" charset="-78"/>
            </a:endParaRPr>
          </a:p>
          <a:p>
            <a:r>
              <a:rPr lang="fa-IR" sz="2800" dirty="0">
                <a:cs typeface="B Nazanin" pitchFamily="2" charset="-78"/>
              </a:rPr>
              <a:t>تربيــت رســمي وعمومی به دليل پوشــش دادن به متربيــان درســنين خاص(دوره های کودکی ونوجوانی) ناگزير اســت با مباحث علمی مربوط به مراحل رشــد وخصوصيات هر دوره ســروکار داشته باشد؛ زيرا شناخت واقعيتهای روان شناختی متربيان موجب تجويز سازو کارهای مناسب و عقلانی در تربيت رســمی و عمومی خواهد شــد. دانش روان شناســی، که دانشی تجربی است، تصوير روشــن تری از چگونگــی حيات آدمی را (در بعد روان شناختی)ارائه می دهد بنا براین در تدوين فلســفة تربيت رســمی و عمومی نمی توانيم به دستاوردهای دانش معاصر روانشناسی بی توجه باشيم.</a:t>
            </a:r>
            <a:endParaRPr lang="en-US" sz="2800" dirty="0">
              <a:cs typeface="B Nazanin" pitchFamily="2" charset="-78"/>
            </a:endParaRPr>
          </a:p>
          <a:p>
            <a:r>
              <a:rPr lang="fa-IR" sz="2800" dirty="0">
                <a:cs typeface="B Nazanin" pitchFamily="2" charset="-78"/>
              </a:rPr>
              <a:t>در اينجا به برخي از مهمترين مباني روان شناختی که به نظر می رسد با مبانی اساسی مقبول تربيت(مندرج در فلسفه تربيت در جمهوري اسلامي ايران) سازگارند، اشاره می کنيم</a:t>
            </a:r>
            <a:r>
              <a:rPr lang="en-US" sz="2800" dirty="0">
                <a:cs typeface="B Nazanin" pitchFamily="2" charset="-78"/>
              </a:rPr>
              <a:t>:</a:t>
            </a:r>
          </a:p>
          <a:p>
            <a:pPr marL="109728" indent="0" algn="ctr">
              <a:buNone/>
            </a:pPr>
            <a:endParaRPr lang="fa-IR" sz="2800" dirty="0">
              <a:cs typeface="B Nazanin" pitchFamily="2" charset="-78"/>
            </a:endParaRPr>
          </a:p>
        </p:txBody>
      </p:sp>
    </p:spTree>
    <p:extLst>
      <p:ext uri="{BB962C8B-B14F-4D97-AF65-F5344CB8AC3E}">
        <p14:creationId xmlns:p14="http://schemas.microsoft.com/office/powerpoint/2010/main" val="611050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2400" dirty="0">
                <a:cs typeface="B Nazanin" pitchFamily="2" charset="-78"/>
              </a:rPr>
              <a:t>۱-۳-۱</a:t>
            </a:r>
            <a:r>
              <a:rPr lang="en-US" sz="2400" dirty="0">
                <a:cs typeface="B Nazanin" pitchFamily="2" charset="-78"/>
              </a:rPr>
              <a:t> .</a:t>
            </a:r>
            <a:r>
              <a:rPr lang="fa-IR" sz="2400" dirty="0">
                <a:cs typeface="B Nazanin" pitchFamily="2" charset="-78"/>
              </a:rPr>
              <a:t>آدمي تحت تأثير تعامل پيچيده وتأثير متقابل عوامل دروني (طبيعت وفطرت</a:t>
            </a:r>
            <a:r>
              <a:rPr lang="fa-IR" sz="2400" dirty="0" smtClean="0">
                <a:cs typeface="B Nazanin" pitchFamily="2" charset="-78"/>
              </a:rPr>
              <a:t>)،</a:t>
            </a:r>
            <a:r>
              <a:rPr lang="fa-IR" sz="2400" dirty="0">
                <a:cs typeface="B Nazanin" pitchFamily="2" charset="-78"/>
              </a:rPr>
              <a:t> عوامل بيروني (محيط) و تجربيات خويش است.</a:t>
            </a:r>
            <a:endParaRPr lang="fa-IR" sz="2400" dirty="0" smtClean="0">
              <a:cs typeface="B Nazanin" pitchFamily="2" charset="-78"/>
            </a:endParaRPr>
          </a:p>
          <a:p>
            <a:pPr marL="109728" indent="0">
              <a:buNone/>
            </a:pPr>
            <a:r>
              <a:rPr lang="fa-IR" sz="2400" dirty="0" smtClean="0">
                <a:cs typeface="B Nazanin" pitchFamily="2" charset="-78"/>
              </a:rPr>
              <a:t>2-3-1.آدمي  </a:t>
            </a:r>
            <a:r>
              <a:rPr lang="fa-IR" sz="2400" dirty="0">
                <a:cs typeface="B Nazanin" pitchFamily="2" charset="-78"/>
              </a:rPr>
              <a:t>اساساً طبيعت فعال دارد</a:t>
            </a:r>
            <a:r>
              <a:rPr lang="en-US" sz="2400" dirty="0">
                <a:cs typeface="B Nazanin" pitchFamily="2" charset="-78"/>
              </a:rPr>
              <a:t>.  </a:t>
            </a:r>
          </a:p>
          <a:p>
            <a:pPr marL="109728" indent="0">
              <a:buNone/>
            </a:pPr>
            <a:r>
              <a:rPr lang="fa-IR" sz="2400" dirty="0" smtClean="0">
                <a:cs typeface="B Nazanin" pitchFamily="2" charset="-78"/>
              </a:rPr>
              <a:t>3-3-1.انسـانها </a:t>
            </a:r>
            <a:r>
              <a:rPr lang="fa-IR" sz="2400" dirty="0">
                <a:cs typeface="B Nazanin" pitchFamily="2" charset="-78"/>
              </a:rPr>
              <a:t>در عين داشـتن اشتراک در بسـياری خصوصيات، تفاوتهاي بين فردي و </a:t>
            </a:r>
            <a:r>
              <a:rPr lang="fa-IR" sz="2400" dirty="0" smtClean="0">
                <a:cs typeface="B Nazanin" pitchFamily="2" charset="-78"/>
              </a:rPr>
              <a:t>درون فرديِ </a:t>
            </a:r>
            <a:r>
              <a:rPr lang="fa-IR" sz="2400" dirty="0">
                <a:cs typeface="B Nazanin" pitchFamily="2" charset="-78"/>
              </a:rPr>
              <a:t>قابل </a:t>
            </a:r>
            <a:r>
              <a:rPr lang="fa-IR" sz="2400" dirty="0" smtClean="0">
                <a:cs typeface="B Nazanin" pitchFamily="2" charset="-78"/>
              </a:rPr>
              <a:t>ملاحظه ای </a:t>
            </a:r>
            <a:r>
              <a:rPr lang="fa-IR" sz="2400" dirty="0">
                <a:cs typeface="B Nazanin" pitchFamily="2" charset="-78"/>
              </a:rPr>
              <a:t>نيز با يكديگر دارند</a:t>
            </a:r>
            <a:r>
              <a:rPr lang="fa-IR" sz="2400" dirty="0" smtClean="0">
                <a:cs typeface="B Nazanin" pitchFamily="2" charset="-78"/>
              </a:rPr>
              <a:t>.</a:t>
            </a:r>
          </a:p>
          <a:p>
            <a:pPr marL="109728" indent="0">
              <a:buNone/>
            </a:pPr>
            <a:r>
              <a:rPr lang="fa-IR" sz="2400" dirty="0" smtClean="0">
                <a:cs typeface="B Nazanin" pitchFamily="2" charset="-78"/>
              </a:rPr>
              <a:t>4-3-1.«رشـد</a:t>
            </a:r>
            <a:r>
              <a:rPr lang="fa-IR" sz="2400" dirty="0">
                <a:cs typeface="B Nazanin" pitchFamily="2" charset="-78"/>
              </a:rPr>
              <a:t>» آدمي </a:t>
            </a:r>
            <a:r>
              <a:rPr lang="fa-IR" sz="2400" dirty="0" smtClean="0">
                <a:cs typeface="B Nazanin" pitchFamily="2" charset="-78"/>
              </a:rPr>
              <a:t>نه صرفاً </a:t>
            </a:r>
            <a:r>
              <a:rPr lang="fa-IR" sz="2400" dirty="0">
                <a:cs typeface="B Nazanin" pitchFamily="2" charset="-78"/>
              </a:rPr>
              <a:t>ناشـي از محيط و نه </a:t>
            </a:r>
            <a:r>
              <a:rPr lang="fa-IR" sz="2400" dirty="0" smtClean="0">
                <a:cs typeface="B Nazanin" pitchFamily="2" charset="-78"/>
              </a:rPr>
              <a:t>صرفاً </a:t>
            </a:r>
            <a:r>
              <a:rPr lang="fa-IR" sz="2400" dirty="0">
                <a:cs typeface="B Nazanin" pitchFamily="2" charset="-78"/>
              </a:rPr>
              <a:t>امري زيستي و تابع الگويي جهان </a:t>
            </a:r>
            <a:r>
              <a:rPr lang="fa-IR" sz="2400" dirty="0" smtClean="0">
                <a:cs typeface="B Nazanin" pitchFamily="2" charset="-78"/>
              </a:rPr>
              <a:t>شمول(کاملاً </a:t>
            </a:r>
            <a:r>
              <a:rPr lang="fa-IR" sz="2400" dirty="0">
                <a:cs typeface="B Nazanin" pitchFamily="2" charset="-78"/>
              </a:rPr>
              <a:t>منطبق بر همه) است، بلکه ماهيتی منعطف و قابل شناسايی دارد</a:t>
            </a:r>
            <a:r>
              <a:rPr lang="fa-IR" sz="2400" dirty="0" smtClean="0">
                <a:cs typeface="B Nazanin" pitchFamily="2" charset="-78"/>
              </a:rPr>
              <a:t>.</a:t>
            </a:r>
          </a:p>
          <a:p>
            <a:pPr marL="109728" indent="0">
              <a:buNone/>
            </a:pPr>
            <a:r>
              <a:rPr lang="fa-IR" sz="2400" dirty="0" smtClean="0">
                <a:cs typeface="B Nazanin" pitchFamily="2" charset="-78"/>
              </a:rPr>
              <a:t>5-3-1.يادگيري </a:t>
            </a:r>
            <a:r>
              <a:rPr lang="fa-IR" sz="2400" dirty="0">
                <a:cs typeface="B Nazanin" pitchFamily="2" charset="-78"/>
              </a:rPr>
              <a:t>يكي از ظرفيتهاي وجودي آدمي و منشـأ اصلي بسياري از تحولات در ابعاد وجودي اوست.   </a:t>
            </a:r>
            <a:endParaRPr lang="fa-IR" sz="2400" dirty="0" smtClean="0">
              <a:cs typeface="B Nazanin" pitchFamily="2" charset="-78"/>
            </a:endParaRPr>
          </a:p>
          <a:p>
            <a:pPr marL="109728" indent="0">
              <a:buNone/>
            </a:pPr>
            <a:r>
              <a:rPr lang="fa-IR" sz="2400" dirty="0" smtClean="0">
                <a:cs typeface="B Nazanin" pitchFamily="2" charset="-78"/>
              </a:rPr>
              <a:t>6-3-1.شـخصيت(هويت</a:t>
            </a:r>
            <a:r>
              <a:rPr lang="fa-IR" sz="2400" dirty="0">
                <a:cs typeface="B Nazanin" pitchFamily="2" charset="-78"/>
              </a:rPr>
              <a:t>)، تركيبـي پيچيده، </a:t>
            </a:r>
            <a:r>
              <a:rPr lang="fa-IR" sz="2400" dirty="0" smtClean="0">
                <a:cs typeface="B Nazanin" pitchFamily="2" charset="-78"/>
              </a:rPr>
              <a:t>پويا و </a:t>
            </a:r>
            <a:r>
              <a:rPr lang="fa-IR" sz="2400" dirty="0">
                <a:cs typeface="B Nazanin" pitchFamily="2" charset="-78"/>
              </a:rPr>
              <a:t>حاصل تعامـل ارادة فرد با عوامل زيستي، اجتماعي، فرهنگي، شناختي و رواني است</a:t>
            </a:r>
            <a:r>
              <a:rPr lang="fa-IR" sz="2400" dirty="0" smtClean="0">
                <a:cs typeface="B Nazanin" pitchFamily="2" charset="-78"/>
              </a:rPr>
              <a:t>.</a:t>
            </a:r>
          </a:p>
          <a:p>
            <a:pPr marL="109728" indent="0">
              <a:buNone/>
            </a:pPr>
            <a:r>
              <a:rPr lang="fa-IR" sz="2400" dirty="0" smtClean="0">
                <a:cs typeface="B Nazanin" pitchFamily="2" charset="-78"/>
              </a:rPr>
              <a:t>7-3-1.رشد </a:t>
            </a:r>
            <a:r>
              <a:rPr lang="fa-IR" sz="2400" dirty="0">
                <a:cs typeface="B Nazanin" pitchFamily="2" charset="-78"/>
              </a:rPr>
              <a:t>آدمی در همة ابعاد رخ </a:t>
            </a:r>
            <a:r>
              <a:rPr lang="fa-IR" sz="2400" dirty="0" smtClean="0">
                <a:cs typeface="B Nazanin" pitchFamily="2" charset="-78"/>
              </a:rPr>
              <a:t>می دهد </a:t>
            </a:r>
            <a:r>
              <a:rPr lang="fa-IR" sz="2400" dirty="0">
                <a:cs typeface="B Nazanin" pitchFamily="2" charset="-78"/>
              </a:rPr>
              <a:t>و محصول تعامل با عوامل متعدد است. </a:t>
            </a:r>
            <a:endParaRPr lang="fa-IR" sz="2400" dirty="0" smtClean="0">
              <a:cs typeface="B Nazanin" pitchFamily="2" charset="-78"/>
            </a:endParaRPr>
          </a:p>
          <a:p>
            <a:pPr marL="109728" indent="0">
              <a:buNone/>
            </a:pPr>
            <a:r>
              <a:rPr lang="fa-IR" sz="2400" dirty="0" smtClean="0">
                <a:cs typeface="B Nazanin" pitchFamily="2" charset="-78"/>
              </a:rPr>
              <a:t>8-3-1.انگيزش </a:t>
            </a:r>
            <a:r>
              <a:rPr lang="fa-IR" sz="2400" dirty="0">
                <a:cs typeface="B Nazanin" pitchFamily="2" charset="-78"/>
              </a:rPr>
              <a:t>وميل درونی برپاية شـناخت و اراده از مبادي مهم عمل آدمی است؛ لذا، توجه مناسب به انگيزة اعمال، جايگاه خاصي در حيات وی دارد. </a:t>
            </a:r>
          </a:p>
        </p:txBody>
      </p:sp>
    </p:spTree>
    <p:extLst>
      <p:ext uri="{BB962C8B-B14F-4D97-AF65-F5344CB8AC3E}">
        <p14:creationId xmlns:p14="http://schemas.microsoft.com/office/powerpoint/2010/main" val="2175939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pPr marL="109728" indent="0">
              <a:buNone/>
            </a:pPr>
            <a:r>
              <a:rPr lang="fa-IR" sz="2000" b="1" dirty="0" smtClean="0">
                <a:cs typeface="B Nazanin" pitchFamily="2" charset="-78"/>
              </a:rPr>
              <a:t>4-1.مباني جامعه شناختي</a:t>
            </a:r>
          </a:p>
          <a:p>
            <a:pPr marL="109728" indent="0">
              <a:buNone/>
            </a:pPr>
            <a:r>
              <a:rPr lang="fa-IR" sz="1800" dirty="0" smtClean="0">
                <a:cs typeface="B Nazanin" pitchFamily="2" charset="-78"/>
              </a:rPr>
              <a:t> </a:t>
            </a:r>
            <a:r>
              <a:rPr lang="fa-IR" sz="1800" dirty="0">
                <a:cs typeface="B Nazanin" pitchFamily="2" charset="-78"/>
              </a:rPr>
              <a:t>تربيت رســمي بيش از هرچيز تابع مقتضيات محيط اجتماعي و شــرايط تاريخي است و وضعيت </a:t>
            </a:r>
            <a:r>
              <a:rPr lang="fa-IR" sz="1800" dirty="0" smtClean="0">
                <a:cs typeface="B Nazanin" pitchFamily="2" charset="-78"/>
              </a:rPr>
              <a:t>جامعه </a:t>
            </a:r>
            <a:r>
              <a:rPr lang="fa-IR" sz="1800" dirty="0">
                <a:cs typeface="B Nazanin" pitchFamily="2" charset="-78"/>
              </a:rPr>
              <a:t>يا دوران، </a:t>
            </a:r>
            <a:r>
              <a:rPr lang="fa-IR" sz="1800" dirty="0" smtClean="0">
                <a:cs typeface="B Nazanin" pitchFamily="2" charset="-78"/>
              </a:rPr>
              <a:t>مي تواند </a:t>
            </a:r>
            <a:r>
              <a:rPr lang="fa-IR" sz="1800" dirty="0">
                <a:cs typeface="B Nazanin" pitchFamily="2" charset="-78"/>
              </a:rPr>
              <a:t>حدود و ثغور و </a:t>
            </a:r>
            <a:r>
              <a:rPr lang="fa-IR" sz="1800" dirty="0" smtClean="0">
                <a:cs typeface="B Nazanin" pitchFamily="2" charset="-78"/>
              </a:rPr>
              <a:t>ويژگي هاي </a:t>
            </a:r>
            <a:r>
              <a:rPr lang="fa-IR" sz="1800" dirty="0">
                <a:cs typeface="B Nazanin" pitchFamily="2" charset="-78"/>
              </a:rPr>
              <a:t>آن را رقم بزند. شــناخت </a:t>
            </a:r>
            <a:r>
              <a:rPr lang="fa-IR" sz="1800" dirty="0" smtClean="0">
                <a:cs typeface="B Nazanin" pitchFamily="2" charset="-78"/>
              </a:rPr>
              <a:t>واقعيت های </a:t>
            </a:r>
            <a:r>
              <a:rPr lang="fa-IR" sz="1800" dirty="0">
                <a:cs typeface="B Nazanin" pitchFamily="2" charset="-78"/>
              </a:rPr>
              <a:t>جامعه موجب تجويز ساز و کارهای مناسب و عقلانی تربيت رسمی و عمومی خواهد شد. بنابراين تدوين فلسفة تربيت رسمی و عمومی </a:t>
            </a:r>
            <a:r>
              <a:rPr lang="fa-IR" sz="1800" dirty="0" smtClean="0">
                <a:cs typeface="B Nazanin" pitchFamily="2" charset="-78"/>
              </a:rPr>
              <a:t>نمی تواند </a:t>
            </a:r>
            <a:r>
              <a:rPr lang="fa-IR" sz="1800" dirty="0">
                <a:cs typeface="B Nazanin" pitchFamily="2" charset="-78"/>
              </a:rPr>
              <a:t>به دستاوردهای دانش </a:t>
            </a:r>
            <a:r>
              <a:rPr lang="fa-IR" sz="1800" dirty="0" smtClean="0">
                <a:cs typeface="B Nazanin" pitchFamily="2" charset="-78"/>
              </a:rPr>
              <a:t>جامعه شناسی </a:t>
            </a:r>
            <a:r>
              <a:rPr lang="fa-IR" sz="1800" dirty="0">
                <a:cs typeface="B Nazanin" pitchFamily="2" charset="-78"/>
              </a:rPr>
              <a:t>بی توجه باشد. در اينجا به برخي از مهمترين مباني </a:t>
            </a:r>
            <a:r>
              <a:rPr lang="fa-IR" sz="1800" dirty="0" smtClean="0">
                <a:cs typeface="B Nazanin" pitchFamily="2" charset="-78"/>
              </a:rPr>
              <a:t>جامعه شناختي </a:t>
            </a:r>
            <a:r>
              <a:rPr lang="fa-IR" sz="1800" dirty="0">
                <a:cs typeface="B Nazanin" pitchFamily="2" charset="-78"/>
              </a:rPr>
              <a:t>منطبق با ديدگاه اسلامي اشاره </a:t>
            </a:r>
            <a:r>
              <a:rPr lang="fa-IR" sz="1800" dirty="0" smtClean="0">
                <a:cs typeface="B Nazanin" pitchFamily="2" charset="-78"/>
              </a:rPr>
              <a:t>مي کنيم</a:t>
            </a:r>
            <a:r>
              <a:rPr lang="fa-IR" sz="1800" dirty="0">
                <a:cs typeface="B Nazanin" pitchFamily="2" charset="-78"/>
              </a:rPr>
              <a:t>: </a:t>
            </a:r>
            <a:endParaRPr lang="fa-IR" sz="1800" dirty="0" smtClean="0">
              <a:cs typeface="B Nazanin" pitchFamily="2" charset="-78"/>
            </a:endParaRPr>
          </a:p>
          <a:p>
            <a:pPr marL="109728" indent="0">
              <a:buNone/>
            </a:pPr>
            <a:r>
              <a:rPr lang="fa-IR" sz="1800" dirty="0">
                <a:cs typeface="B Nazanin" pitchFamily="2" charset="-78"/>
              </a:rPr>
              <a:t>۱-۴-۱ .جامعه حياتی مستقل از حيات فردي آحاد خود دارد. </a:t>
            </a:r>
            <a:endParaRPr lang="fa-IR" sz="1800" dirty="0" smtClean="0">
              <a:cs typeface="B Nazanin" pitchFamily="2" charset="-78"/>
            </a:endParaRPr>
          </a:p>
          <a:p>
            <a:pPr marL="109728" indent="0">
              <a:buNone/>
            </a:pPr>
            <a:r>
              <a:rPr lang="fa-IR" sz="1800" dirty="0" smtClean="0">
                <a:cs typeface="B Nazanin" pitchFamily="2" charset="-78"/>
              </a:rPr>
              <a:t>2-4-1.انسان </a:t>
            </a:r>
            <a:r>
              <a:rPr lang="fa-IR" sz="1800" dirty="0">
                <a:cs typeface="B Nazanin" pitchFamily="2" charset="-78"/>
              </a:rPr>
              <a:t>با محيط(جامعه) و آحاد آن تعامل فعال دارد. </a:t>
            </a:r>
            <a:endParaRPr lang="fa-IR" sz="1800" dirty="0" smtClean="0">
              <a:cs typeface="B Nazanin" pitchFamily="2" charset="-78"/>
            </a:endParaRPr>
          </a:p>
          <a:p>
            <a:pPr marL="109728" indent="0">
              <a:buNone/>
            </a:pPr>
            <a:r>
              <a:rPr lang="fa-IR" sz="1800" dirty="0" smtClean="0">
                <a:cs typeface="B Nazanin" pitchFamily="2" charset="-78"/>
              </a:rPr>
              <a:t>3-4-1.نسبت </a:t>
            </a:r>
            <a:r>
              <a:rPr lang="fa-IR" sz="1800" dirty="0">
                <a:cs typeface="B Nazanin" pitchFamily="2" charset="-78"/>
              </a:rPr>
              <a:t>فرد و جامعه نسبت وحدت و کثرت است. </a:t>
            </a:r>
            <a:endParaRPr lang="fa-IR" sz="1800" dirty="0" smtClean="0">
              <a:cs typeface="B Nazanin" pitchFamily="2" charset="-78"/>
            </a:endParaRPr>
          </a:p>
          <a:p>
            <a:pPr marL="109728" indent="0">
              <a:buNone/>
            </a:pPr>
            <a:r>
              <a:rPr lang="fa-IR" sz="1800" dirty="0" smtClean="0">
                <a:cs typeface="B Nazanin" pitchFamily="2" charset="-78"/>
              </a:rPr>
              <a:t>۴-4-1 </a:t>
            </a:r>
            <a:r>
              <a:rPr lang="fa-IR" sz="1800" dirty="0">
                <a:cs typeface="B Nazanin" pitchFamily="2" charset="-78"/>
              </a:rPr>
              <a:t>.نهـادهــا، سـاختـارهـا و فرايندهـای اجتمـاعی در نحــوة عمل افراد در </a:t>
            </a:r>
            <a:r>
              <a:rPr lang="fa-IR" sz="1800" dirty="0" smtClean="0">
                <a:cs typeface="B Nazanin" pitchFamily="2" charset="-78"/>
              </a:rPr>
              <a:t>موقعيت های </a:t>
            </a:r>
            <a:r>
              <a:rPr lang="fa-IR" sz="1800" dirty="0">
                <a:cs typeface="B Nazanin" pitchFamily="2" charset="-78"/>
              </a:rPr>
              <a:t>زندگی تأثيرگذار است</a:t>
            </a:r>
            <a:r>
              <a:rPr lang="fa-IR" sz="1800" dirty="0" smtClean="0">
                <a:cs typeface="B Nazanin" pitchFamily="2" charset="-78"/>
              </a:rPr>
              <a:t>.</a:t>
            </a:r>
          </a:p>
          <a:p>
            <a:pPr marL="109728" indent="0">
              <a:buNone/>
            </a:pPr>
            <a:r>
              <a:rPr lang="fa-IR" sz="1800" dirty="0" smtClean="0">
                <a:cs typeface="B Nazanin" pitchFamily="2" charset="-78"/>
              </a:rPr>
              <a:t>۵-4-1 </a:t>
            </a:r>
            <a:r>
              <a:rPr lang="fa-IR" sz="1800" dirty="0">
                <a:cs typeface="B Nazanin" pitchFamily="2" charset="-78"/>
              </a:rPr>
              <a:t>.</a:t>
            </a:r>
            <a:r>
              <a:rPr lang="fa-IR" sz="1800" dirty="0" smtClean="0">
                <a:cs typeface="B Nazanin" pitchFamily="2" charset="-78"/>
              </a:rPr>
              <a:t>زمينه سازي </a:t>
            </a:r>
            <a:r>
              <a:rPr lang="fa-IR" sz="1800" dirty="0">
                <a:cs typeface="B Nazanin" pitchFamily="2" charset="-78"/>
              </a:rPr>
              <a:t>براي کسب </a:t>
            </a:r>
            <a:r>
              <a:rPr lang="fa-IR" sz="1800" dirty="0" smtClean="0">
                <a:cs typeface="B Nazanin" pitchFamily="2" charset="-78"/>
              </a:rPr>
              <a:t>شايستگي ها </a:t>
            </a:r>
            <a:r>
              <a:rPr lang="fa-IR" sz="1800" dirty="0">
                <a:cs typeface="B Nazanin" pitchFamily="2" charset="-78"/>
              </a:rPr>
              <a:t>توسط شهروندان جامعـة اسلامي عامل تحرک اجتماعي است</a:t>
            </a:r>
            <a:r>
              <a:rPr lang="fa-IR" sz="1800" dirty="0" smtClean="0">
                <a:cs typeface="B Nazanin" pitchFamily="2" charset="-78"/>
              </a:rPr>
              <a:t>.</a:t>
            </a:r>
          </a:p>
          <a:p>
            <a:pPr marL="109728" indent="0">
              <a:buNone/>
            </a:pPr>
            <a:r>
              <a:rPr lang="fa-IR" sz="1800" dirty="0" smtClean="0">
                <a:cs typeface="B Nazanin" pitchFamily="2" charset="-78"/>
              </a:rPr>
              <a:t>۶-4-1 </a:t>
            </a:r>
            <a:r>
              <a:rPr lang="fa-IR" sz="1800" dirty="0">
                <a:cs typeface="B Nazanin" pitchFamily="2" charset="-78"/>
              </a:rPr>
              <a:t>.نهادهــاي اجتمـاعـي داراي غـايت </a:t>
            </a:r>
            <a:r>
              <a:rPr lang="fa-IR" sz="1800" dirty="0" smtClean="0">
                <a:cs typeface="B Nazanin" pitchFamily="2" charset="-78"/>
              </a:rPr>
              <a:t>مشـتـرک اند </a:t>
            </a:r>
            <a:r>
              <a:rPr lang="fa-IR" sz="1800" dirty="0">
                <a:cs typeface="B Nazanin" pitchFamily="2" charset="-78"/>
              </a:rPr>
              <a:t>و کـارکرد همديگر را در راستاي غايت تکميل </a:t>
            </a:r>
            <a:r>
              <a:rPr lang="fa-IR" sz="1800" dirty="0" smtClean="0">
                <a:cs typeface="B Nazanin" pitchFamily="2" charset="-78"/>
              </a:rPr>
              <a:t>مي کنند.</a:t>
            </a:r>
          </a:p>
          <a:p>
            <a:pPr marL="109728" indent="0">
              <a:buNone/>
            </a:pPr>
            <a:r>
              <a:rPr lang="fa-IR" sz="1800" dirty="0" smtClean="0">
                <a:cs typeface="B Nazanin" pitchFamily="2" charset="-78"/>
              </a:rPr>
              <a:t>۷-4-1 </a:t>
            </a:r>
            <a:r>
              <a:rPr lang="fa-IR" sz="1800" dirty="0">
                <a:cs typeface="B Nazanin" pitchFamily="2" charset="-78"/>
              </a:rPr>
              <a:t>.نهـاد خانـواده، که نقش غيـر قابل انـکاری در تربيت برعهـده دارد، يکي از نهادهای بنيادی جامعه به شمار </a:t>
            </a:r>
            <a:r>
              <a:rPr lang="fa-IR" sz="1800" dirty="0" smtClean="0">
                <a:cs typeface="B Nazanin" pitchFamily="2" charset="-78"/>
              </a:rPr>
              <a:t>می آيد.</a:t>
            </a:r>
          </a:p>
          <a:p>
            <a:pPr marL="109728" indent="0">
              <a:buNone/>
            </a:pPr>
            <a:r>
              <a:rPr lang="fa-IR" sz="1800" dirty="0" smtClean="0">
                <a:cs typeface="B Nazanin" pitchFamily="2" charset="-78"/>
              </a:rPr>
              <a:t>۸-4-1 </a:t>
            </a:r>
            <a:r>
              <a:rPr lang="fa-IR" sz="1800" dirty="0">
                <a:cs typeface="B Nazanin" pitchFamily="2" charset="-78"/>
              </a:rPr>
              <a:t>.در روند </a:t>
            </a:r>
            <a:r>
              <a:rPr lang="fa-IR" sz="1800" dirty="0" smtClean="0">
                <a:cs typeface="B Nazanin" pitchFamily="2" charset="-78"/>
              </a:rPr>
              <a:t>شـکل گيری </a:t>
            </a:r>
            <a:r>
              <a:rPr lang="fa-IR" sz="1800" dirty="0">
                <a:cs typeface="B Nazanin" pitchFamily="2" charset="-78"/>
              </a:rPr>
              <a:t>و تحول جامعه بايد بين فرايند انسـجام اجتماعی(پيوند يافتن واحدهای اجتماعی در راسـتای ايجاد وحدت) و فرايند تمايز يافتگی (تقسيم و تشـخص يافتگی واحدهای اجتماعی به منظور پذيرش کثرت وتنوع)- براسـاس اصل وحدت در کثرت وکثرت در وحدت- جمع نمود. </a:t>
            </a:r>
          </a:p>
        </p:txBody>
      </p:sp>
    </p:spTree>
    <p:extLst>
      <p:ext uri="{BB962C8B-B14F-4D97-AF65-F5344CB8AC3E}">
        <p14:creationId xmlns:p14="http://schemas.microsoft.com/office/powerpoint/2010/main" val="23659591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ctr">
              <a:buNone/>
            </a:pPr>
            <a:r>
              <a:rPr lang="fa-IR" sz="3600" dirty="0" smtClean="0">
                <a:cs typeface="B Nazanin" pitchFamily="2" charset="-78"/>
              </a:rPr>
              <a:t>مقدمه:</a:t>
            </a:r>
          </a:p>
          <a:p>
            <a:pPr marL="0" indent="0" algn="ctr">
              <a:buNone/>
            </a:pPr>
            <a:r>
              <a:rPr lang="fa-IR" sz="3600" dirty="0" smtClean="0">
                <a:cs typeface="B Nazanin" pitchFamily="2" charset="-78"/>
              </a:rPr>
              <a:t>هدايت </a:t>
            </a:r>
            <a:r>
              <a:rPr lang="fa-IR" sz="3600" dirty="0">
                <a:cs typeface="B Nazanin" pitchFamily="2" charset="-78"/>
              </a:rPr>
              <a:t>شايستة بخش «تربيت رسمي و عمومي» از جريان تربيت در هر جامعه، نيازمند آن است كه </a:t>
            </a:r>
            <a:r>
              <a:rPr lang="fa-IR" sz="3600" dirty="0" smtClean="0">
                <a:cs typeface="B Nazanin" pitchFamily="2" charset="-78"/>
              </a:rPr>
              <a:t>مجموعه اي </a:t>
            </a:r>
            <a:r>
              <a:rPr lang="fa-IR" sz="3600" dirty="0">
                <a:cs typeface="B Nazanin" pitchFamily="2" charset="-78"/>
              </a:rPr>
              <a:t>از </a:t>
            </a:r>
            <a:r>
              <a:rPr lang="fa-IR" sz="3600" dirty="0" smtClean="0">
                <a:cs typeface="B Nazanin" pitchFamily="2" charset="-78"/>
              </a:rPr>
              <a:t>گزاره هاي </a:t>
            </a:r>
            <a:r>
              <a:rPr lang="fa-IR" sz="3600" dirty="0">
                <a:cs typeface="B Nazanin" pitchFamily="2" charset="-78"/>
              </a:rPr>
              <a:t>مدلل و مدون، تبيين چيستي، چرايي و چگونگي آن را بر پاية فلسفة تربيتــي خاص آن جامعه، بر عهده گيرد تــا هدايت، جهت دهي و اصلاح مداوم اين بخش مهم از جريان تربيت با توجه و التزام به چنين </a:t>
            </a:r>
            <a:r>
              <a:rPr lang="fa-IR" sz="3600" dirty="0" smtClean="0">
                <a:cs typeface="B Nazanin" pitchFamily="2" charset="-78"/>
              </a:rPr>
              <a:t>مجموعه اي </a:t>
            </a:r>
            <a:r>
              <a:rPr lang="fa-IR" sz="3600" dirty="0">
                <a:cs typeface="B Nazanin" pitchFamily="2" charset="-78"/>
              </a:rPr>
              <a:t>صورت پذيرد. </a:t>
            </a:r>
            <a:endParaRPr lang="fa-IR" sz="3600" dirty="0" smtClean="0">
              <a:cs typeface="B Nazanin" pitchFamily="2" charset="-78"/>
            </a:endParaRPr>
          </a:p>
          <a:p>
            <a:pPr marL="0" indent="0" algn="ctr">
              <a:buNone/>
            </a:pPr>
            <a:endParaRPr lang="fa-IR" sz="3600" dirty="0">
              <a:cs typeface="B Nazanin" pitchFamily="2" charset="-78"/>
            </a:endParaRPr>
          </a:p>
        </p:txBody>
      </p:sp>
    </p:spTree>
    <p:extLst>
      <p:ext uri="{BB962C8B-B14F-4D97-AF65-F5344CB8AC3E}">
        <p14:creationId xmlns:p14="http://schemas.microsoft.com/office/powerpoint/2010/main" val="247817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pPr marL="109728" indent="0">
              <a:buNone/>
            </a:pPr>
            <a:r>
              <a:rPr lang="fa-IR" sz="2000" b="1" dirty="0">
                <a:cs typeface="B Nazanin" pitchFamily="2" charset="-78"/>
              </a:rPr>
              <a:t>ضرورت تدوين «فلســفة تربيت رســمي و عمومي در جمهوري اســلامي ايران» با توجه به چند نكتة ذيل آشكارتر </a:t>
            </a:r>
            <a:r>
              <a:rPr lang="fa-IR" sz="2000" b="1" dirty="0" smtClean="0">
                <a:cs typeface="B Nazanin" pitchFamily="2" charset="-78"/>
              </a:rPr>
              <a:t>مي شود:</a:t>
            </a:r>
          </a:p>
          <a:p>
            <a:pPr marL="109728" indent="0">
              <a:buNone/>
            </a:pPr>
            <a:r>
              <a:rPr lang="fa-IR" sz="2000" b="1" dirty="0" smtClean="0">
                <a:cs typeface="B Nazanin" pitchFamily="2" charset="-78"/>
              </a:rPr>
              <a:t>1</a:t>
            </a:r>
            <a:r>
              <a:rPr lang="fa-IR" sz="2000" dirty="0" smtClean="0">
                <a:cs typeface="B Nazanin" pitchFamily="2" charset="-78"/>
              </a:rPr>
              <a:t>.نباید وابستۀ فرهنگ غربی بود، باید هر کشوری بر اساس مبانی فکری خود فلسفۀ تربیتی خاص خودش را داشته باشد.</a:t>
            </a:r>
            <a:endParaRPr lang="en-US" sz="2000" dirty="0" smtClean="0">
              <a:cs typeface="B Nazanin" pitchFamily="2" charset="-78"/>
            </a:endParaRPr>
          </a:p>
          <a:p>
            <a:pPr marL="109728" indent="0">
              <a:buNone/>
            </a:pPr>
            <a:r>
              <a:rPr lang="fa-IR" sz="2000" b="1" dirty="0" smtClean="0">
                <a:cs typeface="B Nazanin" pitchFamily="2" charset="-78"/>
              </a:rPr>
              <a:t>2</a:t>
            </a:r>
            <a:r>
              <a:rPr lang="fa-IR" sz="2000" dirty="0" smtClean="0">
                <a:cs typeface="B Nazanin" pitchFamily="2" charset="-78"/>
              </a:rPr>
              <a:t>.تربیت رسمی و عمومی با وجود انتقاد هایی که بر آن شده است دارای ویژگی ها و اقتضائات خاصی است که نمی توان بدون توجه به آن ها به تبیین چیستی،چرایی و چگونگی تربیت رسمی و عمومی پرداخت.</a:t>
            </a:r>
          </a:p>
          <a:p>
            <a:pPr marL="109728" indent="0">
              <a:buNone/>
            </a:pPr>
            <a:r>
              <a:rPr lang="fa-IR" sz="2000" b="1" dirty="0" smtClean="0">
                <a:cs typeface="B Nazanin" pitchFamily="2" charset="-78"/>
              </a:rPr>
              <a:t>3</a:t>
            </a:r>
            <a:r>
              <a:rPr lang="fa-IR" sz="2000" dirty="0" smtClean="0">
                <a:cs typeface="B Nazanin" pitchFamily="2" charset="-78"/>
              </a:rPr>
              <a:t>.تدوین فلسفۀ تربیت رسمی و عمومی با الگوی اسلامی و ایرانی پیش نیاز اصلی هر گونه تحول باید باشد.</a:t>
            </a:r>
          </a:p>
          <a:p>
            <a:pPr marL="109728" indent="0">
              <a:buNone/>
            </a:pPr>
            <a:r>
              <a:rPr lang="fa-IR" sz="2000" b="1" dirty="0" smtClean="0">
                <a:cs typeface="B Nazanin" pitchFamily="2" charset="-78"/>
              </a:rPr>
              <a:t>4</a:t>
            </a:r>
            <a:r>
              <a:rPr lang="fa-IR" sz="2000" dirty="0" smtClean="0">
                <a:cs typeface="B Nazanin" pitchFamily="2" charset="-78"/>
              </a:rPr>
              <a:t>.ما با مدرنیته انفعالی بر خورد کردیم و در عرض آن حرکت نمودیم. هم باید با سنت و هم باید با مدرنیته فعالانه سازگاری ایجاد کرد.</a:t>
            </a:r>
          </a:p>
          <a:p>
            <a:pPr marL="109728" indent="0">
              <a:buNone/>
            </a:pPr>
            <a:r>
              <a:rPr lang="fa-IR" sz="2000" b="1" dirty="0" smtClean="0">
                <a:cs typeface="B Nazanin" pitchFamily="2" charset="-78"/>
              </a:rPr>
              <a:t>5</a:t>
            </a:r>
            <a:r>
              <a:rPr lang="fa-IR" sz="2000" dirty="0" smtClean="0">
                <a:cs typeface="B Nazanin" pitchFamily="2" charset="-78"/>
              </a:rPr>
              <a:t>.با توجه به این که در ایران انقلاب اسلامی و اجتماعی فراگیری صورت گرفته و نظام سیاسی جدیدی بر پا شده باید نظام تربیت رسمی و عمومی را به دور ازمدرنیتۀ افراطی ساخته و پرداخته کرد تا رویکردی اسلامی و با دیدگاه رهبران انقلاب اسلامی هماهنگ باشد.</a:t>
            </a:r>
          </a:p>
          <a:p>
            <a:pPr marL="109728" indent="0">
              <a:buNone/>
            </a:pPr>
            <a:r>
              <a:rPr lang="fa-IR" sz="2000" dirty="0" smtClean="0">
                <a:cs typeface="B Nazanin" pitchFamily="2" charset="-78"/>
              </a:rPr>
              <a:t>                                     </a:t>
            </a:r>
            <a:r>
              <a:rPr lang="fa-IR" sz="2000" b="1" i="1" dirty="0" smtClean="0">
                <a:cs typeface="B Nazanin" pitchFamily="2" charset="-78"/>
              </a:rPr>
              <a:t>سازگاری</a:t>
            </a:r>
          </a:p>
          <a:p>
            <a:pPr marL="109728" indent="0">
              <a:buNone/>
            </a:pPr>
            <a:r>
              <a:rPr lang="fa-IR" sz="2000" b="1" dirty="0" smtClean="0">
                <a:cs typeface="B Nazanin" pitchFamily="2" charset="-78"/>
              </a:rPr>
              <a:t>سنت                                                                                        مدرنیته</a:t>
            </a:r>
            <a:endParaRPr lang="fa-IR" sz="2000" b="1" dirty="0">
              <a:cs typeface="B Nazanin" pitchFamily="2" charset="-78"/>
            </a:endParaRPr>
          </a:p>
        </p:txBody>
      </p:sp>
      <p:sp>
        <p:nvSpPr>
          <p:cNvPr id="3" name="Left-Right Arrow 2"/>
          <p:cNvSpPr/>
          <p:nvPr/>
        </p:nvSpPr>
        <p:spPr>
          <a:xfrm>
            <a:off x="3923928" y="4293096"/>
            <a:ext cx="4464496" cy="43204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Tree>
    <p:extLst>
      <p:ext uri="{BB962C8B-B14F-4D97-AF65-F5344CB8AC3E}">
        <p14:creationId xmlns:p14="http://schemas.microsoft.com/office/powerpoint/2010/main" val="34522273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6000" dirty="0" smtClean="0">
                <a:cs typeface="B Nazanin" pitchFamily="2" charset="-78"/>
              </a:rPr>
              <a:t>6.دسته بندی رویکردهای چارۀ حل مسائل مسلمانان</a:t>
            </a:r>
          </a:p>
          <a:p>
            <a:pPr marL="109728" indent="0">
              <a:buNone/>
            </a:pPr>
            <a:r>
              <a:rPr lang="fa-IR" sz="6000" dirty="0" smtClean="0">
                <a:cs typeface="B Nazanin" pitchFamily="2" charset="-78"/>
              </a:rPr>
              <a:t>الف)رویکرد مدرنیته،تجددگرا و نو</a:t>
            </a:r>
          </a:p>
          <a:p>
            <a:pPr marL="109728" indent="0">
              <a:buNone/>
            </a:pPr>
            <a:r>
              <a:rPr lang="fa-IR" sz="6000" dirty="0" smtClean="0">
                <a:cs typeface="B Nazanin" pitchFamily="2" charset="-78"/>
              </a:rPr>
              <a:t>ب)رویکرد شریعت گرا</a:t>
            </a:r>
          </a:p>
          <a:p>
            <a:pPr marL="109728" indent="0">
              <a:buNone/>
            </a:pPr>
            <a:r>
              <a:rPr lang="fa-IR" sz="6000" dirty="0" smtClean="0">
                <a:cs typeface="B Nazanin" pitchFamily="2" charset="-78"/>
              </a:rPr>
              <a:t>ج)رویکرد تمدن ساز و مدنیت بومی</a:t>
            </a:r>
            <a:endParaRPr lang="fa-IR" sz="6000" dirty="0">
              <a:cs typeface="B Nazanin" pitchFamily="2" charset="-78"/>
            </a:endParaRPr>
          </a:p>
        </p:txBody>
      </p:sp>
    </p:spTree>
    <p:extLst>
      <p:ext uri="{BB962C8B-B14F-4D97-AF65-F5344CB8AC3E}">
        <p14:creationId xmlns:p14="http://schemas.microsoft.com/office/powerpoint/2010/main" val="13530383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4800" dirty="0" smtClean="0">
                <a:cs typeface="B Nazanin" pitchFamily="2" charset="-78"/>
              </a:rPr>
              <a:t>پنج محور اساسی دیدگاه اندیشمندان طرفدار تجددگرایی</a:t>
            </a:r>
          </a:p>
          <a:p>
            <a:pPr marL="109728" indent="0">
              <a:buNone/>
            </a:pPr>
            <a:r>
              <a:rPr lang="fa-IR" sz="4800" dirty="0" smtClean="0">
                <a:cs typeface="B Nazanin" pitchFamily="2" charset="-78"/>
              </a:rPr>
              <a:t>الف)انسان مدارانه</a:t>
            </a:r>
          </a:p>
          <a:p>
            <a:pPr marL="109728" indent="0">
              <a:buNone/>
            </a:pPr>
            <a:r>
              <a:rPr lang="fa-IR" sz="4800" dirty="0" smtClean="0">
                <a:cs typeface="B Nazanin" pitchFamily="2" charset="-78"/>
              </a:rPr>
              <a:t>ب)علم گرایی و تأکید بر خرد ابزاری</a:t>
            </a:r>
          </a:p>
          <a:p>
            <a:pPr marL="109728" indent="0">
              <a:buNone/>
            </a:pPr>
            <a:r>
              <a:rPr lang="fa-IR" sz="4800" dirty="0" smtClean="0">
                <a:cs typeface="B Nazanin" pitchFamily="2" charset="-78"/>
              </a:rPr>
              <a:t>ج)توسعه گرایی</a:t>
            </a:r>
          </a:p>
          <a:p>
            <a:pPr marL="109728" indent="0">
              <a:buNone/>
            </a:pPr>
            <a:r>
              <a:rPr lang="fa-IR" sz="4800" dirty="0" smtClean="0">
                <a:cs typeface="B Nazanin" pitchFamily="2" charset="-78"/>
              </a:rPr>
              <a:t>د)تاریخیت و نسبیت فهم </a:t>
            </a:r>
          </a:p>
          <a:p>
            <a:pPr marL="109728" indent="0">
              <a:buNone/>
            </a:pPr>
            <a:r>
              <a:rPr lang="fa-IR" sz="4800" dirty="0" smtClean="0">
                <a:cs typeface="B Nazanin" pitchFamily="2" charset="-78"/>
              </a:rPr>
              <a:t>ه)آینده گرایی</a:t>
            </a:r>
            <a:endParaRPr lang="fa-IR" sz="4800" dirty="0">
              <a:cs typeface="B Nazanin" pitchFamily="2" charset="-78"/>
            </a:endParaRPr>
          </a:p>
        </p:txBody>
      </p:sp>
    </p:spTree>
    <p:extLst>
      <p:ext uri="{BB962C8B-B14F-4D97-AF65-F5344CB8AC3E}">
        <p14:creationId xmlns:p14="http://schemas.microsoft.com/office/powerpoint/2010/main" val="8269525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5400" dirty="0" smtClean="0">
                <a:cs typeface="B Nazanin" pitchFamily="2" charset="-78"/>
              </a:rPr>
              <a:t>پنج محور بنیادی شریعت گرایی </a:t>
            </a:r>
          </a:p>
          <a:p>
            <a:pPr marL="109728" indent="0">
              <a:buNone/>
            </a:pPr>
            <a:r>
              <a:rPr lang="fa-IR" sz="5400" dirty="0" smtClean="0">
                <a:cs typeface="B Nazanin" pitchFamily="2" charset="-78"/>
              </a:rPr>
              <a:t>الف)اصول گرایی</a:t>
            </a:r>
          </a:p>
          <a:p>
            <a:pPr marL="109728" indent="0">
              <a:buNone/>
            </a:pPr>
            <a:r>
              <a:rPr lang="fa-IR" sz="5400" dirty="0" smtClean="0">
                <a:cs typeface="B Nazanin" pitchFamily="2" charset="-78"/>
              </a:rPr>
              <a:t>ب)آئین گرایی و تکلیف مداری</a:t>
            </a:r>
          </a:p>
          <a:p>
            <a:pPr marL="109728" indent="0">
              <a:buNone/>
            </a:pPr>
            <a:r>
              <a:rPr lang="fa-IR" sz="5400" dirty="0" smtClean="0">
                <a:cs typeface="B Nazanin" pitchFamily="2" charset="-78"/>
              </a:rPr>
              <a:t>ج)اجتهادگرایی و روشمندی در فهم دین</a:t>
            </a:r>
          </a:p>
          <a:p>
            <a:pPr marL="109728" indent="0">
              <a:buNone/>
            </a:pPr>
            <a:r>
              <a:rPr lang="fa-IR" sz="5400" dirty="0" smtClean="0">
                <a:cs typeface="B Nazanin" pitchFamily="2" charset="-78"/>
              </a:rPr>
              <a:t>د)التقاط ستیزی</a:t>
            </a:r>
          </a:p>
          <a:p>
            <a:pPr marL="109728" indent="0">
              <a:buNone/>
            </a:pPr>
            <a:r>
              <a:rPr lang="fa-IR" sz="5400" dirty="0" smtClean="0">
                <a:cs typeface="B Nazanin" pitchFamily="2" charset="-78"/>
              </a:rPr>
              <a:t>ه)گذشته گرایی</a:t>
            </a:r>
            <a:endParaRPr lang="fa-IR" sz="5400" dirty="0">
              <a:cs typeface="B Nazanin" pitchFamily="2" charset="-78"/>
            </a:endParaRPr>
          </a:p>
        </p:txBody>
      </p:sp>
    </p:spTree>
    <p:extLst>
      <p:ext uri="{BB962C8B-B14F-4D97-AF65-F5344CB8AC3E}">
        <p14:creationId xmlns:p14="http://schemas.microsoft.com/office/powerpoint/2010/main" val="37685348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4800" dirty="0" smtClean="0">
                <a:cs typeface="B Nazanin" pitchFamily="2" charset="-78"/>
              </a:rPr>
              <a:t>دین: در عرصه های سیاسی و اجتماعی قوانین و اصول کلی دارد.</a:t>
            </a:r>
          </a:p>
          <a:p>
            <a:pPr marL="109728" indent="0">
              <a:buNone/>
            </a:pPr>
            <a:r>
              <a:rPr lang="fa-IR" sz="4800" dirty="0" smtClean="0">
                <a:cs typeface="B Nazanin" pitchFamily="2" charset="-78"/>
              </a:rPr>
              <a:t>دین: در مواردی اصول و قوانین جزئی دارد و در عرصه هایی نیز به مثابۀ منطقه الفراغ وارد نشده است.</a:t>
            </a:r>
          </a:p>
          <a:p>
            <a:pPr marL="109728" indent="0">
              <a:buNone/>
            </a:pPr>
            <a:r>
              <a:rPr lang="fa-IR" sz="4800" dirty="0" smtClean="0">
                <a:cs typeface="B Nazanin" pitchFamily="2" charset="-78"/>
              </a:rPr>
              <a:t>منطقه الفراغ یعنی قلمروی از دین که حکم شرعی معینی ندارد.</a:t>
            </a:r>
            <a:endParaRPr lang="fa-IR" sz="4800" dirty="0">
              <a:cs typeface="B Nazanin" pitchFamily="2" charset="-78"/>
            </a:endParaRPr>
          </a:p>
        </p:txBody>
      </p:sp>
    </p:spTree>
    <p:extLst>
      <p:ext uri="{BB962C8B-B14F-4D97-AF65-F5344CB8AC3E}">
        <p14:creationId xmlns:p14="http://schemas.microsoft.com/office/powerpoint/2010/main" val="31370239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2000" dirty="0" smtClean="0">
                <a:cs typeface="B Nazanin" pitchFamily="2" charset="-78"/>
              </a:rPr>
              <a:t>1)گروهی مانند آیت الله نائینی در کتاب تنبیه الامه و تنزیه المله قائل به تلفیق و جذب عناصری از تمدن غرب در اندیشۀ اسلامی بودند و چنین رویکردی را برای مواجهه با تمدن غرب برگزیده اند.</a:t>
            </a:r>
          </a:p>
          <a:p>
            <a:pPr marL="109728" indent="0">
              <a:buNone/>
            </a:pPr>
            <a:r>
              <a:rPr lang="fa-IR" sz="2000" dirty="0" smtClean="0">
                <a:cs typeface="B Nazanin" pitchFamily="2" charset="-78"/>
              </a:rPr>
              <a:t>2)گروهی مانند سید حسن تقی زاده متمایل به یک تغییر بنیادی در فلسفۀ اجتماعی ایران و خواهان یک نظام اجتماعی سکولار بوده اند.</a:t>
            </a:r>
          </a:p>
          <a:p>
            <a:r>
              <a:rPr lang="fa-IR" sz="2000" dirty="0">
                <a:cs typeface="B Nazanin" pitchFamily="2" charset="-78"/>
              </a:rPr>
              <a:t>یک </a:t>
            </a:r>
            <a:r>
              <a:rPr lang="fa-IR" sz="2000" b="1" dirty="0">
                <a:cs typeface="B Nazanin" pitchFamily="2" charset="-78"/>
              </a:rPr>
              <a:t>دولت سکولار</a:t>
            </a:r>
            <a:r>
              <a:rPr lang="fa-IR" sz="2000" dirty="0">
                <a:cs typeface="B Nazanin" pitchFamily="2" charset="-78"/>
              </a:rPr>
              <a:t> یا </a:t>
            </a:r>
            <a:r>
              <a:rPr lang="fa-IR" sz="2000" b="1" dirty="0">
                <a:cs typeface="B Nazanin" pitchFamily="2" charset="-78"/>
              </a:rPr>
              <a:t>کشور سکولار</a:t>
            </a:r>
            <a:r>
              <a:rPr lang="fa-IR" sz="2000" dirty="0">
                <a:cs typeface="B Nazanin" pitchFamily="2" charset="-78"/>
              </a:rPr>
              <a:t> (به </a:t>
            </a:r>
            <a:r>
              <a:rPr lang="fa-IR" sz="2000" dirty="0">
                <a:cs typeface="B Nazanin" pitchFamily="2" charset="-78"/>
                <a:hlinkClick r:id="rId2" tooltip="زبان انگلیسی"/>
              </a:rPr>
              <a:t>انگلیسی</a:t>
            </a:r>
            <a:r>
              <a:rPr lang="fa-IR" sz="2000" dirty="0">
                <a:cs typeface="B Nazanin" pitchFamily="2" charset="-78"/>
              </a:rPr>
              <a:t>: </a:t>
            </a:r>
            <a:r>
              <a:rPr lang="en-US" sz="2000" dirty="0" smtClean="0">
                <a:cs typeface="B Nazanin" pitchFamily="2" charset="-78"/>
              </a:rPr>
              <a:t>(Secular </a:t>
            </a:r>
            <a:r>
              <a:rPr lang="en-US" sz="2000" dirty="0">
                <a:cs typeface="B Nazanin" pitchFamily="2" charset="-78"/>
              </a:rPr>
              <a:t>state) </a:t>
            </a:r>
            <a:r>
              <a:rPr lang="fa-IR" sz="2000" dirty="0">
                <a:cs typeface="B Nazanin" pitchFamily="2" charset="-78"/>
              </a:rPr>
              <a:t>دولتی است که نه باورهای مذهبی را پشتیبانی می‌کند و نه با آن‌ها مخالفت می‌کند. یک دولت سکولار با تمامی شهروندان فارغ از دینداری یا بی‌دینی‌شان، یکسان رفتار می‌کند. در بیشتر حالات چنین دولتی دین رسمی یا چیز مشابهی ندارد.</a:t>
            </a:r>
          </a:p>
          <a:p>
            <a:r>
              <a:rPr lang="fa-IR" sz="2000" dirty="0">
                <a:cs typeface="B Nazanin" pitchFamily="2" charset="-78"/>
              </a:rPr>
              <a:t>دولت سکولار برپایه دفاع از </a:t>
            </a:r>
            <a:r>
              <a:rPr lang="fa-IR" sz="2000" dirty="0">
                <a:cs typeface="B Nazanin" pitchFamily="2" charset="-78"/>
                <a:hlinkClick r:id="rId3" tooltip="آزادی ادیان"/>
              </a:rPr>
              <a:t>آزادی ادیان</a:t>
            </a:r>
            <a:r>
              <a:rPr lang="fa-IR" sz="2000" dirty="0">
                <a:cs typeface="B Nazanin" pitchFamily="2" charset="-78"/>
              </a:rPr>
              <a:t> که هدف </a:t>
            </a:r>
            <a:r>
              <a:rPr lang="fa-IR" sz="2000" u="sng" dirty="0">
                <a:cs typeface="B Nazanin" pitchFamily="2" charset="-78"/>
                <a:hlinkClick r:id="rId4"/>
              </a:rPr>
              <a:t>سکولاریسم</a:t>
            </a:r>
            <a:r>
              <a:rPr lang="fa-IR" sz="2000" dirty="0">
                <a:cs typeface="B Nazanin" pitchFamily="2" charset="-78"/>
              </a:rPr>
              <a:t> است بنا شده‌است. از دیگر ویژگی‌های این دولت عدم دخالت دین در سیاست و قانون است. قانون همگی شهروندان را به‌طور یکسان بدون دخالت دین، تحت پوشش قرار می‌دهد؛ و از این لحاظ تبعیضی قائل نیست. شهروندان یک دولت سکولار مجبور نیستند </a:t>
            </a:r>
            <a:r>
              <a:rPr lang="fa-IR" sz="2000" dirty="0">
                <a:cs typeface="B Nazanin" pitchFamily="2" charset="-78"/>
                <a:hlinkClick r:id="rId5" tooltip="بی‌خدا"/>
              </a:rPr>
              <a:t>بی‌خدا</a:t>
            </a:r>
            <a:r>
              <a:rPr lang="fa-IR" sz="2000" dirty="0">
                <a:cs typeface="B Nazanin" pitchFamily="2" charset="-78"/>
              </a:rPr>
              <a:t> باشند. در برخی کشورهای سکولار مانند هند، آمریکا یا تایلند اکثریت دیندار هم وجود دارند.</a:t>
            </a:r>
          </a:p>
          <a:p>
            <a:r>
              <a:rPr lang="fa-IR" sz="2000" dirty="0">
                <a:cs typeface="B Nazanin" pitchFamily="2" charset="-78"/>
              </a:rPr>
              <a:t>سکولاریسم معمولاً در پرتو </a:t>
            </a:r>
            <a:r>
              <a:rPr lang="fa-IR" sz="2000" dirty="0">
                <a:cs typeface="B Nazanin" pitchFamily="2" charset="-78"/>
                <a:hlinkClick r:id="rId6" tooltip="عصر روشنگری"/>
              </a:rPr>
              <a:t>عصر روشنگری</a:t>
            </a:r>
            <a:r>
              <a:rPr lang="fa-IR" sz="2000" dirty="0">
                <a:cs typeface="B Nazanin" pitchFamily="2" charset="-78"/>
              </a:rPr>
              <a:t> در اروپا مطرح می‌شود که تأثیر اصلی را بر جوامع غربی داشته‌است. </a:t>
            </a:r>
            <a:r>
              <a:rPr lang="fa-IR" sz="2000" dirty="0">
                <a:cs typeface="B Nazanin" pitchFamily="2" charset="-78"/>
                <a:hlinkClick r:id="rId7" tooltip="جدایی دین از سیاست"/>
              </a:rPr>
              <a:t>جدایی دین از سیاست</a:t>
            </a:r>
            <a:r>
              <a:rPr lang="fa-IR" sz="2000" dirty="0">
                <a:cs typeface="B Nazanin" pitchFamily="2" charset="-78"/>
              </a:rPr>
              <a:t> در </a:t>
            </a:r>
            <a:r>
              <a:rPr lang="fa-IR" sz="2000" dirty="0">
                <a:cs typeface="B Nazanin" pitchFamily="2" charset="-78"/>
                <a:hlinkClick r:id="rId8" tooltip="آمریکا"/>
              </a:rPr>
              <a:t>آمریکا</a:t>
            </a:r>
            <a:r>
              <a:rPr lang="fa-IR" sz="2000" dirty="0">
                <a:cs typeface="B Nazanin" pitchFamily="2" charset="-78"/>
              </a:rPr>
              <a:t> و </a:t>
            </a:r>
            <a:r>
              <a:rPr lang="fa-IR" sz="2000" dirty="0">
                <a:cs typeface="B Nazanin" pitchFamily="2" charset="-78"/>
                <a:hlinkClick r:id="rId9" tooltip="لائیسیته"/>
              </a:rPr>
              <a:t>لائیسیته</a:t>
            </a:r>
            <a:r>
              <a:rPr lang="fa-IR" sz="2000" dirty="0">
                <a:cs typeface="B Nazanin" pitchFamily="2" charset="-78"/>
              </a:rPr>
              <a:t> در </a:t>
            </a:r>
            <a:r>
              <a:rPr lang="fa-IR" sz="2000" dirty="0">
                <a:cs typeface="B Nazanin" pitchFamily="2" charset="-78"/>
                <a:hlinkClick r:id="rId10" tooltip="فرانسه"/>
              </a:rPr>
              <a:t>فرانسه</a:t>
            </a:r>
            <a:r>
              <a:rPr lang="fa-IR" sz="2000" dirty="0">
                <a:cs typeface="B Nazanin" pitchFamily="2" charset="-78"/>
              </a:rPr>
              <a:t> به‌طور گسترده‌ای بر پایه سکولاریسم رخ داده‌است ولی کشورهایی مانند </a:t>
            </a:r>
            <a:r>
              <a:rPr lang="fa-IR" sz="2000" dirty="0">
                <a:cs typeface="B Nazanin" pitchFamily="2" charset="-78"/>
                <a:hlinkClick r:id="rId11" tooltip="ایران"/>
              </a:rPr>
              <a:t>ایران</a:t>
            </a:r>
            <a:r>
              <a:rPr lang="fa-IR" sz="2000" dirty="0">
                <a:cs typeface="B Nazanin" pitchFamily="2" charset="-78"/>
              </a:rPr>
              <a:t> و </a:t>
            </a:r>
            <a:r>
              <a:rPr lang="fa-IR" sz="2000" dirty="0">
                <a:cs typeface="B Nazanin" pitchFamily="2" charset="-78"/>
                <a:hlinkClick r:id="rId12" tooltip="عربستان"/>
              </a:rPr>
              <a:t>عربستان</a:t>
            </a:r>
            <a:r>
              <a:rPr lang="fa-IR" sz="2000" dirty="0">
                <a:cs typeface="B Nazanin" pitchFamily="2" charset="-78"/>
              </a:rPr>
              <a:t> با </a:t>
            </a:r>
            <a:r>
              <a:rPr lang="fa-IR" sz="2000" dirty="0">
                <a:cs typeface="B Nazanin" pitchFamily="2" charset="-78"/>
                <a:hlinkClick r:id="rId13" tooltip="جدایی دین ازسیاست (صفحه وجود ندارد)"/>
              </a:rPr>
              <a:t>جدایی دین از سیاست</a:t>
            </a:r>
            <a:r>
              <a:rPr lang="fa-IR" sz="2000" dirty="0">
                <a:cs typeface="B Nazanin" pitchFamily="2" charset="-78"/>
              </a:rPr>
              <a:t> مخالف هستند.</a:t>
            </a:r>
          </a:p>
          <a:p>
            <a:pPr marL="109728" indent="0">
              <a:buNone/>
            </a:pPr>
            <a:endParaRPr lang="fa-IR" sz="2000" dirty="0">
              <a:cs typeface="B Nazanin" pitchFamily="2" charset="-78"/>
            </a:endParaRPr>
          </a:p>
        </p:txBody>
      </p:sp>
    </p:spTree>
    <p:extLst>
      <p:ext uri="{BB962C8B-B14F-4D97-AF65-F5344CB8AC3E}">
        <p14:creationId xmlns:p14="http://schemas.microsoft.com/office/powerpoint/2010/main" val="25619138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endParaRPr lang="fa-IR" sz="2400" dirty="0">
              <a:cs typeface="B Nazanin" pitchFamily="2" charset="-78"/>
            </a:endParaRPr>
          </a:p>
          <a:p>
            <a:r>
              <a:rPr lang="fa-IR" sz="2400" dirty="0">
                <a:cs typeface="B Nazanin" pitchFamily="2" charset="-78"/>
              </a:rPr>
              <a:t>دولت سکولار برپایه دفاع از </a:t>
            </a:r>
            <a:r>
              <a:rPr lang="fa-IR" sz="2400" dirty="0">
                <a:cs typeface="B Nazanin" pitchFamily="2" charset="-78"/>
                <a:hlinkClick r:id="rId2" tooltip="آزادی ادیان"/>
              </a:rPr>
              <a:t>آزادی ادیان</a:t>
            </a:r>
            <a:r>
              <a:rPr lang="fa-IR" sz="2400" dirty="0">
                <a:cs typeface="B Nazanin" pitchFamily="2" charset="-78"/>
              </a:rPr>
              <a:t> که هدف </a:t>
            </a:r>
            <a:r>
              <a:rPr lang="fa-IR" sz="2400" u="sng" dirty="0">
                <a:cs typeface="B Nazanin" pitchFamily="2" charset="-78"/>
                <a:hlinkClick r:id="rId3"/>
              </a:rPr>
              <a:t>سکولاریسم</a:t>
            </a:r>
            <a:r>
              <a:rPr lang="fa-IR" sz="2400" dirty="0">
                <a:cs typeface="B Nazanin" pitchFamily="2" charset="-78"/>
              </a:rPr>
              <a:t> است بنا شده‌است. از دیگر ویژگی‌های این دولت عدم دخالت دین در سیاست و قانون است. قانون همگی شهروندان را به‌طور یکسان بدون دخالت دین، تحت پوشش قرار می‌دهد؛ و از این لحاظ تبعیضی قائل نیست. شهروندان یک دولت سکولار مجبور نیستند </a:t>
            </a:r>
            <a:r>
              <a:rPr lang="fa-IR" sz="2400" dirty="0">
                <a:cs typeface="B Nazanin" pitchFamily="2" charset="-78"/>
                <a:hlinkClick r:id="rId4" tooltip="بی‌خدا"/>
              </a:rPr>
              <a:t>بی‌خدا</a:t>
            </a:r>
            <a:r>
              <a:rPr lang="fa-IR" sz="2400" dirty="0">
                <a:cs typeface="B Nazanin" pitchFamily="2" charset="-78"/>
              </a:rPr>
              <a:t> باشند. در برخی کشورهای سکولار مانند هند، آمریکا یا تایلند اکثریت دیندار هم وجود دارند.</a:t>
            </a:r>
          </a:p>
          <a:p>
            <a:r>
              <a:rPr lang="fa-IR" sz="2400" dirty="0">
                <a:cs typeface="B Nazanin" pitchFamily="2" charset="-78"/>
              </a:rPr>
              <a:t>سکولاریسم معمولاً در پرتو </a:t>
            </a:r>
            <a:r>
              <a:rPr lang="fa-IR" sz="2400" dirty="0">
                <a:cs typeface="B Nazanin" pitchFamily="2" charset="-78"/>
                <a:hlinkClick r:id="rId5" tooltip="عصر روشنگری"/>
              </a:rPr>
              <a:t>عصر روشنگری</a:t>
            </a:r>
            <a:r>
              <a:rPr lang="fa-IR" sz="2400" dirty="0">
                <a:cs typeface="B Nazanin" pitchFamily="2" charset="-78"/>
              </a:rPr>
              <a:t> در اروپا مطرح می‌شود که تأثیر اصلی را بر جوامع غربی داشته‌است. </a:t>
            </a:r>
            <a:r>
              <a:rPr lang="fa-IR" sz="2400" dirty="0">
                <a:cs typeface="B Nazanin" pitchFamily="2" charset="-78"/>
                <a:hlinkClick r:id="rId6" tooltip="جدایی دین از سیاست"/>
              </a:rPr>
              <a:t>جدایی دین از سیاست</a:t>
            </a:r>
            <a:r>
              <a:rPr lang="fa-IR" sz="2400" dirty="0">
                <a:cs typeface="B Nazanin" pitchFamily="2" charset="-78"/>
              </a:rPr>
              <a:t> در </a:t>
            </a:r>
            <a:r>
              <a:rPr lang="fa-IR" sz="2400" dirty="0">
                <a:cs typeface="B Nazanin" pitchFamily="2" charset="-78"/>
                <a:hlinkClick r:id="rId7" tooltip="آمریکا"/>
              </a:rPr>
              <a:t>آمریکا</a:t>
            </a:r>
            <a:r>
              <a:rPr lang="fa-IR" sz="2400" dirty="0">
                <a:cs typeface="B Nazanin" pitchFamily="2" charset="-78"/>
              </a:rPr>
              <a:t> و </a:t>
            </a:r>
            <a:r>
              <a:rPr lang="fa-IR" sz="2400" dirty="0">
                <a:cs typeface="B Nazanin" pitchFamily="2" charset="-78"/>
                <a:hlinkClick r:id="rId8" tooltip="لائیسیته"/>
              </a:rPr>
              <a:t>لائیسیته</a:t>
            </a:r>
            <a:r>
              <a:rPr lang="fa-IR" sz="2400" dirty="0">
                <a:cs typeface="B Nazanin" pitchFamily="2" charset="-78"/>
              </a:rPr>
              <a:t> در </a:t>
            </a:r>
            <a:r>
              <a:rPr lang="fa-IR" sz="2400" dirty="0">
                <a:cs typeface="B Nazanin" pitchFamily="2" charset="-78"/>
                <a:hlinkClick r:id="rId9" tooltip="فرانسه"/>
              </a:rPr>
              <a:t>فرانسه</a:t>
            </a:r>
            <a:r>
              <a:rPr lang="fa-IR" sz="2400" dirty="0">
                <a:cs typeface="B Nazanin" pitchFamily="2" charset="-78"/>
              </a:rPr>
              <a:t> به‌طور گسترده‌ای بر پایه سکولاریسم رخ داده‌است ولی کشورهایی مانند </a:t>
            </a:r>
            <a:r>
              <a:rPr lang="fa-IR" sz="2400" dirty="0">
                <a:cs typeface="B Nazanin" pitchFamily="2" charset="-78"/>
                <a:hlinkClick r:id="rId10" tooltip="ایران"/>
              </a:rPr>
              <a:t>ایران</a:t>
            </a:r>
            <a:r>
              <a:rPr lang="fa-IR" sz="2400" dirty="0">
                <a:cs typeface="B Nazanin" pitchFamily="2" charset="-78"/>
              </a:rPr>
              <a:t> و </a:t>
            </a:r>
            <a:r>
              <a:rPr lang="fa-IR" sz="2400" dirty="0">
                <a:cs typeface="B Nazanin" pitchFamily="2" charset="-78"/>
                <a:hlinkClick r:id="rId11" tooltip="عربستان"/>
              </a:rPr>
              <a:t>عربستان</a:t>
            </a:r>
            <a:r>
              <a:rPr lang="fa-IR" sz="2400" dirty="0">
                <a:cs typeface="B Nazanin" pitchFamily="2" charset="-78"/>
              </a:rPr>
              <a:t> با </a:t>
            </a:r>
            <a:r>
              <a:rPr lang="fa-IR" sz="2400" dirty="0">
                <a:cs typeface="B Nazanin" pitchFamily="2" charset="-78"/>
                <a:hlinkClick r:id="rId12" tooltip="جدایی دین ازسیاست (صفحه وجود ندارد)"/>
              </a:rPr>
              <a:t>جدایی دین از سیاست</a:t>
            </a:r>
            <a:r>
              <a:rPr lang="fa-IR" sz="2400" dirty="0">
                <a:cs typeface="B Nazanin" pitchFamily="2" charset="-78"/>
              </a:rPr>
              <a:t> مخالف هستند</a:t>
            </a:r>
            <a:r>
              <a:rPr lang="fa-IR" sz="2400" dirty="0" smtClean="0">
                <a:cs typeface="B Nazanin" pitchFamily="2" charset="-78"/>
              </a:rPr>
              <a:t>.</a:t>
            </a:r>
            <a:endParaRPr lang="fa-IR" sz="2400" dirty="0">
              <a:cs typeface="B Nazanin" pitchFamily="2" charset="-78"/>
            </a:endParaRPr>
          </a:p>
          <a:p>
            <a:pPr marL="109728" indent="0">
              <a:buNone/>
            </a:pPr>
            <a:r>
              <a:rPr lang="fa-IR" sz="2800" b="1" dirty="0" smtClean="0">
                <a:cs typeface="B Nazanin" pitchFamily="2" charset="-78"/>
              </a:rPr>
              <a:t>3) گروهی مانند شیخ فضل الله نوری نمادهای تمدن غربی را برای دین،دیانت و اسلام خطر تلقی می کردند.</a:t>
            </a:r>
            <a:endParaRPr lang="fa-IR" sz="2800" b="1" dirty="0">
              <a:cs typeface="B Nazanin" pitchFamily="2" charset="-78"/>
            </a:endParaRPr>
          </a:p>
        </p:txBody>
      </p:sp>
    </p:spTree>
    <p:extLst>
      <p:ext uri="{BB962C8B-B14F-4D97-AF65-F5344CB8AC3E}">
        <p14:creationId xmlns:p14="http://schemas.microsoft.com/office/powerpoint/2010/main" val="7259017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1377</TotalTime>
  <Words>2376</Words>
  <Application>Microsoft Office PowerPoint</Application>
  <PresentationFormat>On-screen Show (4:3)</PresentationFormat>
  <Paragraphs>124</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edu</dc:creator>
  <cp:lastModifiedBy>edu</cp:lastModifiedBy>
  <cp:revision>103</cp:revision>
  <dcterms:created xsi:type="dcterms:W3CDTF">2020-04-12T14:20:56Z</dcterms:created>
  <dcterms:modified xsi:type="dcterms:W3CDTF">2020-04-23T18:23:25Z</dcterms:modified>
</cp:coreProperties>
</file>