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74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6" r:id="rId10"/>
    <p:sldId id="267" r:id="rId11"/>
    <p:sldId id="264" r:id="rId12"/>
    <p:sldId id="265" r:id="rId13"/>
    <p:sldId id="268" r:id="rId14"/>
  </p:sldIdLst>
  <p:sldSz cx="12192000" cy="6858000"/>
  <p:notesSz cx="6858000" cy="9144000"/>
  <p:embeddedFontLst>
    <p:embeddedFont>
      <p:font typeface="2  Davat" charset="-78"/>
      <p:regular r:id="rId15"/>
    </p:embeddedFont>
    <p:embeddedFont>
      <p:font typeface="Calibri" pitchFamily="34" charset="0"/>
      <p:regular r:id="rId16"/>
      <p:bold r:id="rId17"/>
    </p:embeddedFont>
    <p:embeddedFont>
      <p:font typeface="B Nazanin" pitchFamily="2" charset="-78"/>
      <p:regular r:id="rId18"/>
      <p:bold r:id="rId19"/>
    </p:embeddedFont>
    <p:embeddedFont>
      <p:font typeface="2  Badr" charset="-78"/>
      <p:regular r:id="rId20"/>
      <p:bold r:id="rId21"/>
    </p:embeddedFont>
    <p:embeddedFont>
      <p:font typeface="Tahoma" pitchFamily="34" charset="0"/>
      <p:regular r:id="rId22"/>
      <p:bold r:id="rId23"/>
    </p:embeddedFont>
    <p:embeddedFont>
      <p:font typeface="Garamond" pitchFamily="18" charset="0"/>
      <p:regular r:id="rId24"/>
      <p:bold r:id="rId25"/>
      <p:italic r:id="rId26"/>
    </p:embeddedFont>
  </p:embeddedFontLst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18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>
      <p:cViewPr>
        <p:scale>
          <a:sx n="89" d="100"/>
          <a:sy n="89" d="100"/>
        </p:scale>
        <p:origin x="12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8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C6295D9-0CF6-47B7-842A-2A48C5E537FA}" type="doc">
      <dgm:prSet loTypeId="urn:microsoft.com/office/officeart/2005/8/layout/hierarchy2" loCatId="hierarchy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F8AACE0-E451-4CA0-9ED5-3021CF297025}">
      <dgm:prSet phldrT="[Text]" custT="1"/>
      <dgm:spPr/>
      <dgm:t>
        <a:bodyPr/>
        <a:lstStyle/>
        <a:p>
          <a:r>
            <a:rPr lang="fa-IR" sz="4000" dirty="0" smtClean="0">
              <a:solidFill>
                <a:schemeClr val="tx1"/>
              </a:solidFill>
              <a:cs typeface="2  Badr" panose="00000400000000000000" pitchFamily="2" charset="-78"/>
            </a:rPr>
            <a:t>أفعُل </a:t>
          </a:r>
          <a:r>
            <a:rPr lang="fa-IR" sz="4000" dirty="0" smtClean="0">
              <a:solidFill>
                <a:srgbClr val="FF0000"/>
              </a:solidFill>
              <a:latin typeface="Garamond" panose="02020404030301010803" pitchFamily="18" charset="0"/>
              <a:cs typeface="2  Badr" panose="00000400000000000000" pitchFamily="2" charset="-78"/>
            </a:rPr>
            <a:t>←</a:t>
          </a:r>
          <a:r>
            <a:rPr lang="fa-IR" sz="4000" dirty="0" smtClean="0">
              <a:solidFill>
                <a:schemeClr val="tx1"/>
              </a:solidFill>
              <a:latin typeface="Garamond" panose="02020404030301010803" pitchFamily="18" charset="0"/>
              <a:cs typeface="2  Badr" panose="00000400000000000000" pitchFamily="2" charset="-78"/>
            </a:rPr>
            <a:t>أنفُس</a:t>
          </a:r>
          <a:endParaRPr lang="en-US" sz="4000" dirty="0">
            <a:solidFill>
              <a:schemeClr val="tx1"/>
            </a:solidFill>
            <a:cs typeface="2  Badr" panose="00000400000000000000" pitchFamily="2" charset="-78"/>
          </a:endParaRPr>
        </a:p>
      </dgm:t>
    </dgm:pt>
    <dgm:pt modelId="{C3238398-6F3E-4275-8EDF-BDEEF77470E3}" type="parTrans" cxnId="{A33B5CE5-E8B7-4DF1-833C-8A17F908CB04}">
      <dgm:prSet custT="1"/>
      <dgm:spPr/>
      <dgm:t>
        <a:bodyPr/>
        <a:lstStyle/>
        <a:p>
          <a:endParaRPr lang="en-US" sz="600">
            <a:cs typeface="2  Badr" panose="00000400000000000000" pitchFamily="2" charset="-78"/>
          </a:endParaRPr>
        </a:p>
      </dgm:t>
    </dgm:pt>
    <dgm:pt modelId="{8555E164-1D7A-43FB-8DC1-003B7A731E4B}" type="sibTrans" cxnId="{A33B5CE5-E8B7-4DF1-833C-8A17F908CB04}">
      <dgm:prSet/>
      <dgm:spPr/>
      <dgm:t>
        <a:bodyPr/>
        <a:lstStyle/>
        <a:p>
          <a:endParaRPr lang="en-US" sz="1800">
            <a:cs typeface="2  Badr" panose="00000400000000000000" pitchFamily="2" charset="-78"/>
          </a:endParaRPr>
        </a:p>
      </dgm:t>
    </dgm:pt>
    <dgm:pt modelId="{67F8982A-F220-441B-8132-E67177B22404}">
      <dgm:prSet phldrT="[Text]" custT="1"/>
      <dgm:spPr/>
      <dgm:t>
        <a:bodyPr/>
        <a:lstStyle/>
        <a:p>
          <a:r>
            <a:rPr lang="fa-IR" sz="4000" dirty="0" smtClean="0">
              <a:solidFill>
                <a:schemeClr val="tx1"/>
              </a:solidFill>
              <a:cs typeface="2  Badr" panose="00000400000000000000" pitchFamily="2" charset="-78"/>
            </a:rPr>
            <a:t>أفعال</a:t>
          </a:r>
          <a:r>
            <a:rPr lang="fa-IR" sz="4000" dirty="0" smtClean="0">
              <a:solidFill>
                <a:srgbClr val="FF0000"/>
              </a:solidFill>
              <a:latin typeface="Garamond" panose="02020404030301010803" pitchFamily="18" charset="0"/>
              <a:cs typeface="2  Badr" panose="00000400000000000000" pitchFamily="2" charset="-78"/>
            </a:rPr>
            <a:t>←</a:t>
          </a:r>
          <a:r>
            <a:rPr lang="fa-IR" sz="4000" dirty="0" smtClean="0">
              <a:solidFill>
                <a:schemeClr val="tx1"/>
              </a:solidFill>
              <a:latin typeface="Garamond" panose="02020404030301010803" pitchFamily="18" charset="0"/>
              <a:cs typeface="2  Badr" panose="00000400000000000000" pitchFamily="2" charset="-78"/>
            </a:rPr>
            <a:t>أجداد</a:t>
          </a:r>
          <a:endParaRPr lang="en-US" sz="4000" dirty="0">
            <a:solidFill>
              <a:schemeClr val="tx1"/>
            </a:solidFill>
            <a:cs typeface="2  Badr" panose="00000400000000000000" pitchFamily="2" charset="-78"/>
          </a:endParaRPr>
        </a:p>
      </dgm:t>
    </dgm:pt>
    <dgm:pt modelId="{6E3296C1-650B-4C38-99CC-6EE2FDDE2230}" type="parTrans" cxnId="{752421BE-2FF5-435C-AC75-E7ADBCBFC29A}">
      <dgm:prSet custT="1"/>
      <dgm:spPr/>
      <dgm:t>
        <a:bodyPr/>
        <a:lstStyle/>
        <a:p>
          <a:endParaRPr lang="en-US" sz="500">
            <a:cs typeface="2  Badr" panose="00000400000000000000" pitchFamily="2" charset="-78"/>
          </a:endParaRPr>
        </a:p>
      </dgm:t>
    </dgm:pt>
    <dgm:pt modelId="{C4B2DEBC-FD28-4C55-92A9-3113DE7551EA}" type="sibTrans" cxnId="{752421BE-2FF5-435C-AC75-E7ADBCBFC29A}">
      <dgm:prSet/>
      <dgm:spPr/>
      <dgm:t>
        <a:bodyPr/>
        <a:lstStyle/>
        <a:p>
          <a:endParaRPr lang="en-US" sz="1800">
            <a:cs typeface="2  Badr" panose="00000400000000000000" pitchFamily="2" charset="-78"/>
          </a:endParaRPr>
        </a:p>
      </dgm:t>
    </dgm:pt>
    <dgm:pt modelId="{0F6981DD-33EE-49FB-8FD3-11749A9EB5CA}">
      <dgm:prSet phldrT="[Text]" custT="1"/>
      <dgm:spPr/>
      <dgm:t>
        <a:bodyPr/>
        <a:lstStyle/>
        <a:p>
          <a:r>
            <a:rPr lang="fa-IR" sz="4000" dirty="0" smtClean="0">
              <a:solidFill>
                <a:schemeClr val="tx1"/>
              </a:solidFill>
              <a:cs typeface="2  Badr" panose="00000400000000000000" pitchFamily="2" charset="-78"/>
            </a:rPr>
            <a:t>فِعْلَة</a:t>
          </a:r>
          <a:r>
            <a:rPr lang="fa-IR" sz="4000" dirty="0" smtClean="0">
              <a:solidFill>
                <a:srgbClr val="FF0000"/>
              </a:solidFill>
              <a:latin typeface="Garamond" panose="02020404030301010803" pitchFamily="18" charset="0"/>
              <a:cs typeface="2  Badr" panose="00000400000000000000" pitchFamily="2" charset="-78"/>
            </a:rPr>
            <a:t>←</a:t>
          </a:r>
          <a:r>
            <a:rPr lang="fa-IR" sz="4000" dirty="0" smtClean="0">
              <a:solidFill>
                <a:schemeClr val="tx1"/>
              </a:solidFill>
              <a:latin typeface="Garamond" panose="02020404030301010803" pitchFamily="18" charset="0"/>
              <a:cs typeface="2  Badr" panose="00000400000000000000" pitchFamily="2" charset="-78"/>
            </a:rPr>
            <a:t> فِتْیَة</a:t>
          </a:r>
          <a:endParaRPr lang="en-US" sz="4000" dirty="0">
            <a:solidFill>
              <a:schemeClr val="tx1"/>
            </a:solidFill>
            <a:cs typeface="2  Badr" panose="00000400000000000000" pitchFamily="2" charset="-78"/>
          </a:endParaRPr>
        </a:p>
      </dgm:t>
    </dgm:pt>
    <dgm:pt modelId="{AA21A3A7-85F4-4E1B-B7CF-8F56D548DAAF}" type="parTrans" cxnId="{E9427491-53CC-43E0-B9F5-EA7F9E3B58EB}">
      <dgm:prSet custT="1"/>
      <dgm:spPr/>
      <dgm:t>
        <a:bodyPr/>
        <a:lstStyle/>
        <a:p>
          <a:endParaRPr lang="en-US" sz="600">
            <a:cs typeface="2  Badr" panose="00000400000000000000" pitchFamily="2" charset="-78"/>
          </a:endParaRPr>
        </a:p>
      </dgm:t>
    </dgm:pt>
    <dgm:pt modelId="{936E6EBA-4E09-4F48-991C-2F344FA92250}" type="sibTrans" cxnId="{E9427491-53CC-43E0-B9F5-EA7F9E3B58EB}">
      <dgm:prSet/>
      <dgm:spPr/>
      <dgm:t>
        <a:bodyPr/>
        <a:lstStyle/>
        <a:p>
          <a:endParaRPr lang="en-US" sz="1800">
            <a:cs typeface="2  Badr" panose="00000400000000000000" pitchFamily="2" charset="-78"/>
          </a:endParaRPr>
        </a:p>
      </dgm:t>
    </dgm:pt>
    <dgm:pt modelId="{0D8B3538-02B7-4270-A009-24ABD79F1975}">
      <dgm:prSet phldrT="[Text]" custT="1"/>
      <dgm:spPr/>
      <dgm:t>
        <a:bodyPr/>
        <a:lstStyle/>
        <a:p>
          <a:r>
            <a:rPr lang="fa-IR" sz="4000" dirty="0" smtClean="0">
              <a:solidFill>
                <a:schemeClr val="tx1"/>
              </a:solidFill>
              <a:cs typeface="2  Badr" panose="00000400000000000000" pitchFamily="2" charset="-78"/>
            </a:rPr>
            <a:t>أفعِلة</a:t>
          </a:r>
          <a:r>
            <a:rPr lang="fa-IR" sz="4000" dirty="0" smtClean="0">
              <a:solidFill>
                <a:srgbClr val="FF0000"/>
              </a:solidFill>
              <a:latin typeface="Garamond" panose="02020404030301010803" pitchFamily="18" charset="0"/>
              <a:cs typeface="2  Badr" panose="00000400000000000000" pitchFamily="2" charset="-78"/>
            </a:rPr>
            <a:t>←</a:t>
          </a:r>
          <a:r>
            <a:rPr lang="fa-IR" sz="4000" dirty="0" smtClean="0">
              <a:solidFill>
                <a:schemeClr val="tx1"/>
              </a:solidFill>
              <a:latin typeface="Garamond" panose="02020404030301010803" pitchFamily="18" charset="0"/>
              <a:cs typeface="2  Badr" panose="00000400000000000000" pitchFamily="2" charset="-78"/>
            </a:rPr>
            <a:t>أعمدة</a:t>
          </a:r>
          <a:endParaRPr lang="en-US" sz="4000" dirty="0">
            <a:solidFill>
              <a:schemeClr val="tx1"/>
            </a:solidFill>
            <a:cs typeface="2  Badr" panose="00000400000000000000" pitchFamily="2" charset="-78"/>
          </a:endParaRPr>
        </a:p>
      </dgm:t>
    </dgm:pt>
    <dgm:pt modelId="{50971739-010F-4354-AA2F-727F6CAB500A}" type="parTrans" cxnId="{2A5BB849-5791-4EA9-B701-C248E84C6E26}">
      <dgm:prSet custT="1"/>
      <dgm:spPr/>
      <dgm:t>
        <a:bodyPr/>
        <a:lstStyle/>
        <a:p>
          <a:endParaRPr lang="en-US" sz="500">
            <a:cs typeface="2  Badr" panose="00000400000000000000" pitchFamily="2" charset="-78"/>
          </a:endParaRPr>
        </a:p>
      </dgm:t>
    </dgm:pt>
    <dgm:pt modelId="{E09EF24F-7C85-4DD0-9D2E-6737D018CA45}" type="sibTrans" cxnId="{2A5BB849-5791-4EA9-B701-C248E84C6E26}">
      <dgm:prSet/>
      <dgm:spPr/>
      <dgm:t>
        <a:bodyPr/>
        <a:lstStyle/>
        <a:p>
          <a:endParaRPr lang="en-US" sz="1800">
            <a:cs typeface="2  Badr" panose="00000400000000000000" pitchFamily="2" charset="-78"/>
          </a:endParaRPr>
        </a:p>
      </dgm:t>
    </dgm:pt>
    <dgm:pt modelId="{BB1DE559-EFB0-46DD-8605-AC0DE13A7C7A}">
      <dgm:prSet phldrT="[Text]" custT="1"/>
      <dgm:spPr/>
      <dgm:t>
        <a:bodyPr/>
        <a:lstStyle/>
        <a:p>
          <a:r>
            <a:rPr lang="fa-IR" sz="2400" b="1" dirty="0" smtClean="0">
              <a:solidFill>
                <a:schemeClr val="tx1"/>
              </a:solidFill>
              <a:cs typeface="2  Badr" panose="00000400000000000000" pitchFamily="2" charset="-78"/>
            </a:rPr>
            <a:t>لجمع القلة أربعة اوزان </a:t>
          </a:r>
          <a:endParaRPr lang="en-US" sz="2400" dirty="0">
            <a:solidFill>
              <a:schemeClr val="tx1"/>
            </a:solidFill>
            <a:cs typeface="2  Badr" panose="00000400000000000000" pitchFamily="2" charset="-78"/>
          </a:endParaRPr>
        </a:p>
      </dgm:t>
    </dgm:pt>
    <dgm:pt modelId="{2B6491D6-3A5B-44B5-9FB9-A70E224E0907}" type="sibTrans" cxnId="{5DF333FC-0B07-45DA-81DC-7101D1FF6CB3}">
      <dgm:prSet/>
      <dgm:spPr/>
      <dgm:t>
        <a:bodyPr/>
        <a:lstStyle/>
        <a:p>
          <a:endParaRPr lang="en-US" sz="1800">
            <a:cs typeface="2  Badr" panose="00000400000000000000" pitchFamily="2" charset="-78"/>
          </a:endParaRPr>
        </a:p>
      </dgm:t>
    </dgm:pt>
    <dgm:pt modelId="{9BB811C2-415B-4499-89CC-B4DB4DE360CB}" type="parTrans" cxnId="{5DF333FC-0B07-45DA-81DC-7101D1FF6CB3}">
      <dgm:prSet/>
      <dgm:spPr/>
      <dgm:t>
        <a:bodyPr/>
        <a:lstStyle/>
        <a:p>
          <a:endParaRPr lang="en-US" sz="1800">
            <a:cs typeface="2  Badr" panose="00000400000000000000" pitchFamily="2" charset="-78"/>
          </a:endParaRPr>
        </a:p>
      </dgm:t>
    </dgm:pt>
    <dgm:pt modelId="{4224A7A9-2805-48ED-9BA1-FCC1E602584C}" type="pres">
      <dgm:prSet presAssocID="{DC6295D9-0CF6-47B7-842A-2A48C5E537FA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6CC5A03-9FB4-44DE-AC49-2BCE9C35928B}" type="pres">
      <dgm:prSet presAssocID="{BB1DE559-EFB0-46DD-8605-AC0DE13A7C7A}" presName="root1" presStyleCnt="0"/>
      <dgm:spPr/>
    </dgm:pt>
    <dgm:pt modelId="{3D017197-4535-4D60-AD2A-017863D02249}" type="pres">
      <dgm:prSet presAssocID="{BB1DE559-EFB0-46DD-8605-AC0DE13A7C7A}" presName="LevelOneTextNode" presStyleLbl="node0" presStyleIdx="0" presStyleCnt="1" custScaleX="150679" custScaleY="12654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7C33723-D165-416C-BF52-8AC5D4333EFF}" type="pres">
      <dgm:prSet presAssocID="{BB1DE559-EFB0-46DD-8605-AC0DE13A7C7A}" presName="level2hierChild" presStyleCnt="0"/>
      <dgm:spPr/>
    </dgm:pt>
    <dgm:pt modelId="{068B8AF2-CFBA-4899-AC00-1926400E81A2}" type="pres">
      <dgm:prSet presAssocID="{C3238398-6F3E-4275-8EDF-BDEEF77470E3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EE02E3EB-F9B3-4D65-885B-8D6E9D0B0D6C}" type="pres">
      <dgm:prSet presAssocID="{C3238398-6F3E-4275-8EDF-BDEEF77470E3}" presName="connTx" presStyleLbl="parChTrans1D2" presStyleIdx="0" presStyleCnt="4"/>
      <dgm:spPr/>
      <dgm:t>
        <a:bodyPr/>
        <a:lstStyle/>
        <a:p>
          <a:endParaRPr lang="en-US"/>
        </a:p>
      </dgm:t>
    </dgm:pt>
    <dgm:pt modelId="{1A8F7C95-B428-44E5-8946-CE2376501E5D}" type="pres">
      <dgm:prSet presAssocID="{3F8AACE0-E451-4CA0-9ED5-3021CF297025}" presName="root2" presStyleCnt="0"/>
      <dgm:spPr/>
    </dgm:pt>
    <dgm:pt modelId="{8964A438-FA85-41E3-9AD2-AC7C969ABFCD}" type="pres">
      <dgm:prSet presAssocID="{3F8AACE0-E451-4CA0-9ED5-3021CF297025}" presName="LevelTwoTextNode" presStyleLbl="node2" presStyleIdx="0" presStyleCnt="4" custScaleX="1939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14A5535-98D6-4322-BFAD-1A1C98D4223E}" type="pres">
      <dgm:prSet presAssocID="{3F8AACE0-E451-4CA0-9ED5-3021CF297025}" presName="level3hierChild" presStyleCnt="0"/>
      <dgm:spPr/>
    </dgm:pt>
    <dgm:pt modelId="{56F74D29-D769-43F6-9FDF-C444313B14B5}" type="pres">
      <dgm:prSet presAssocID="{6E3296C1-650B-4C38-99CC-6EE2FDDE2230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411971-701C-4E27-8F69-24C34C5EEDBD}" type="pres">
      <dgm:prSet presAssocID="{6E3296C1-650B-4C38-99CC-6EE2FDDE2230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EE640F4-4DA9-4BC1-8451-D75E048A605A}" type="pres">
      <dgm:prSet presAssocID="{67F8982A-F220-441B-8132-E67177B22404}" presName="root2" presStyleCnt="0"/>
      <dgm:spPr/>
    </dgm:pt>
    <dgm:pt modelId="{CD16B911-D5F9-4E8F-89B5-22C7B2E6947F}" type="pres">
      <dgm:prSet presAssocID="{67F8982A-F220-441B-8132-E67177B22404}" presName="LevelTwoTextNode" presStyleLbl="node2" presStyleIdx="1" presStyleCnt="4" custScaleX="1939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EF22B6F-62B7-4621-8CBA-DF6F763DC3D9}" type="pres">
      <dgm:prSet presAssocID="{67F8982A-F220-441B-8132-E67177B22404}" presName="level3hierChild" presStyleCnt="0"/>
      <dgm:spPr/>
    </dgm:pt>
    <dgm:pt modelId="{890A700D-E37C-4C2C-B624-4FB0365F8B6D}" type="pres">
      <dgm:prSet presAssocID="{50971739-010F-4354-AA2F-727F6CAB500A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E7502B68-3070-4A10-9BF0-E9CB07042806}" type="pres">
      <dgm:prSet presAssocID="{50971739-010F-4354-AA2F-727F6CAB500A}" presName="connTx" presStyleLbl="parChTrans1D2" presStyleIdx="2" presStyleCnt="4"/>
      <dgm:spPr/>
      <dgm:t>
        <a:bodyPr/>
        <a:lstStyle/>
        <a:p>
          <a:endParaRPr lang="en-US"/>
        </a:p>
      </dgm:t>
    </dgm:pt>
    <dgm:pt modelId="{50AD2B8A-793F-4090-A631-38A0B474806D}" type="pres">
      <dgm:prSet presAssocID="{0D8B3538-02B7-4270-A009-24ABD79F1975}" presName="root2" presStyleCnt="0"/>
      <dgm:spPr/>
    </dgm:pt>
    <dgm:pt modelId="{168B256E-519C-4169-BD39-27E42EE7CCAA}" type="pres">
      <dgm:prSet presAssocID="{0D8B3538-02B7-4270-A009-24ABD79F1975}" presName="LevelTwoTextNode" presStyleLbl="node2" presStyleIdx="2" presStyleCnt="4" custScaleX="1939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FCDC82A-481E-4B89-8B35-8C3E0381103F}" type="pres">
      <dgm:prSet presAssocID="{0D8B3538-02B7-4270-A009-24ABD79F1975}" presName="level3hierChild" presStyleCnt="0"/>
      <dgm:spPr/>
    </dgm:pt>
    <dgm:pt modelId="{01FE4D83-DCE1-44D1-911D-5D2735AE8C3A}" type="pres">
      <dgm:prSet presAssocID="{AA21A3A7-85F4-4E1B-B7CF-8F56D548DAAF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932E48AA-E10F-4FF7-B491-68575E9951CC}" type="pres">
      <dgm:prSet presAssocID="{AA21A3A7-85F4-4E1B-B7CF-8F56D548DAAF}" presName="connTx" presStyleLbl="parChTrans1D2" presStyleIdx="3" presStyleCnt="4"/>
      <dgm:spPr/>
      <dgm:t>
        <a:bodyPr/>
        <a:lstStyle/>
        <a:p>
          <a:endParaRPr lang="en-US"/>
        </a:p>
      </dgm:t>
    </dgm:pt>
    <dgm:pt modelId="{3296BE1D-7EA9-4404-B8C5-1F43035369B7}" type="pres">
      <dgm:prSet presAssocID="{0F6981DD-33EE-49FB-8FD3-11749A9EB5CA}" presName="root2" presStyleCnt="0"/>
      <dgm:spPr/>
    </dgm:pt>
    <dgm:pt modelId="{9D79AE9A-3DE5-42A0-8DCE-500A04FA6FC6}" type="pres">
      <dgm:prSet presAssocID="{0F6981DD-33EE-49FB-8FD3-11749A9EB5CA}" presName="LevelTwoTextNode" presStyleLbl="node2" presStyleIdx="3" presStyleCnt="4" custScaleX="1939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DB791E-CCD9-4DD6-A144-554E4165C1DC}" type="pres">
      <dgm:prSet presAssocID="{0F6981DD-33EE-49FB-8FD3-11749A9EB5CA}" presName="level3hierChild" presStyleCnt="0"/>
      <dgm:spPr/>
    </dgm:pt>
  </dgm:ptLst>
  <dgm:cxnLst>
    <dgm:cxn modelId="{E7E2B625-140A-47B9-8FD0-E7671156AB48}" type="presOf" srcId="{6E3296C1-650B-4C38-99CC-6EE2FDDE2230}" destId="{56F74D29-D769-43F6-9FDF-C444313B14B5}" srcOrd="0" destOrd="0" presId="urn:microsoft.com/office/officeart/2005/8/layout/hierarchy2"/>
    <dgm:cxn modelId="{D7BDD0F3-74E9-4FC3-9380-EB970085D2C7}" type="presOf" srcId="{DC6295D9-0CF6-47B7-842A-2A48C5E537FA}" destId="{4224A7A9-2805-48ED-9BA1-FCC1E602584C}" srcOrd="0" destOrd="0" presId="urn:microsoft.com/office/officeart/2005/8/layout/hierarchy2"/>
    <dgm:cxn modelId="{6E304949-8D5A-41E5-A565-7691522B8300}" type="presOf" srcId="{67F8982A-F220-441B-8132-E67177B22404}" destId="{CD16B911-D5F9-4E8F-89B5-22C7B2E6947F}" srcOrd="0" destOrd="0" presId="urn:microsoft.com/office/officeart/2005/8/layout/hierarchy2"/>
    <dgm:cxn modelId="{FB9EA993-8B83-4B3C-AEBE-D2C0B9FD8D02}" type="presOf" srcId="{3F8AACE0-E451-4CA0-9ED5-3021CF297025}" destId="{8964A438-FA85-41E3-9AD2-AC7C969ABFCD}" srcOrd="0" destOrd="0" presId="urn:microsoft.com/office/officeart/2005/8/layout/hierarchy2"/>
    <dgm:cxn modelId="{E9427491-53CC-43E0-B9F5-EA7F9E3B58EB}" srcId="{BB1DE559-EFB0-46DD-8605-AC0DE13A7C7A}" destId="{0F6981DD-33EE-49FB-8FD3-11749A9EB5CA}" srcOrd="3" destOrd="0" parTransId="{AA21A3A7-85F4-4E1B-B7CF-8F56D548DAAF}" sibTransId="{936E6EBA-4E09-4F48-991C-2F344FA92250}"/>
    <dgm:cxn modelId="{494674BA-0064-42A5-B3A8-98D2AB932FF0}" type="presOf" srcId="{0D8B3538-02B7-4270-A009-24ABD79F1975}" destId="{168B256E-519C-4169-BD39-27E42EE7CCAA}" srcOrd="0" destOrd="0" presId="urn:microsoft.com/office/officeart/2005/8/layout/hierarchy2"/>
    <dgm:cxn modelId="{E4B5F93D-9854-4DE2-A1EB-8F6CC4DCBAAB}" type="presOf" srcId="{AA21A3A7-85F4-4E1B-B7CF-8F56D548DAAF}" destId="{01FE4D83-DCE1-44D1-911D-5D2735AE8C3A}" srcOrd="0" destOrd="0" presId="urn:microsoft.com/office/officeart/2005/8/layout/hierarchy2"/>
    <dgm:cxn modelId="{88B3AC7C-9919-4C69-BD34-26E362AFDE74}" type="presOf" srcId="{C3238398-6F3E-4275-8EDF-BDEEF77470E3}" destId="{EE02E3EB-F9B3-4D65-885B-8D6E9D0B0D6C}" srcOrd="1" destOrd="0" presId="urn:microsoft.com/office/officeart/2005/8/layout/hierarchy2"/>
    <dgm:cxn modelId="{A33B5CE5-E8B7-4DF1-833C-8A17F908CB04}" srcId="{BB1DE559-EFB0-46DD-8605-AC0DE13A7C7A}" destId="{3F8AACE0-E451-4CA0-9ED5-3021CF297025}" srcOrd="0" destOrd="0" parTransId="{C3238398-6F3E-4275-8EDF-BDEEF77470E3}" sibTransId="{8555E164-1D7A-43FB-8DC1-003B7A731E4B}"/>
    <dgm:cxn modelId="{BE4568F7-27DD-4111-B15B-B1C412D954DE}" type="presOf" srcId="{BB1DE559-EFB0-46DD-8605-AC0DE13A7C7A}" destId="{3D017197-4535-4D60-AD2A-017863D02249}" srcOrd="0" destOrd="0" presId="urn:microsoft.com/office/officeart/2005/8/layout/hierarchy2"/>
    <dgm:cxn modelId="{CC73AE7A-C163-4756-8BF6-1E5A3137D9A7}" type="presOf" srcId="{0F6981DD-33EE-49FB-8FD3-11749A9EB5CA}" destId="{9D79AE9A-3DE5-42A0-8DCE-500A04FA6FC6}" srcOrd="0" destOrd="0" presId="urn:microsoft.com/office/officeart/2005/8/layout/hierarchy2"/>
    <dgm:cxn modelId="{2A5BB849-5791-4EA9-B701-C248E84C6E26}" srcId="{BB1DE559-EFB0-46DD-8605-AC0DE13A7C7A}" destId="{0D8B3538-02B7-4270-A009-24ABD79F1975}" srcOrd="2" destOrd="0" parTransId="{50971739-010F-4354-AA2F-727F6CAB500A}" sibTransId="{E09EF24F-7C85-4DD0-9D2E-6737D018CA45}"/>
    <dgm:cxn modelId="{CE23FB3F-7A9A-4CD4-8976-1865D88223DF}" type="presOf" srcId="{AA21A3A7-85F4-4E1B-B7CF-8F56D548DAAF}" destId="{932E48AA-E10F-4FF7-B491-68575E9951CC}" srcOrd="1" destOrd="0" presId="urn:microsoft.com/office/officeart/2005/8/layout/hierarchy2"/>
    <dgm:cxn modelId="{5DF333FC-0B07-45DA-81DC-7101D1FF6CB3}" srcId="{DC6295D9-0CF6-47B7-842A-2A48C5E537FA}" destId="{BB1DE559-EFB0-46DD-8605-AC0DE13A7C7A}" srcOrd="0" destOrd="0" parTransId="{9BB811C2-415B-4499-89CC-B4DB4DE360CB}" sibTransId="{2B6491D6-3A5B-44B5-9FB9-A70E224E0907}"/>
    <dgm:cxn modelId="{752421BE-2FF5-435C-AC75-E7ADBCBFC29A}" srcId="{BB1DE559-EFB0-46DD-8605-AC0DE13A7C7A}" destId="{67F8982A-F220-441B-8132-E67177B22404}" srcOrd="1" destOrd="0" parTransId="{6E3296C1-650B-4C38-99CC-6EE2FDDE2230}" sibTransId="{C4B2DEBC-FD28-4C55-92A9-3113DE7551EA}"/>
    <dgm:cxn modelId="{B31ED70A-ACC8-4B92-B127-32111971B9E0}" type="presOf" srcId="{C3238398-6F3E-4275-8EDF-BDEEF77470E3}" destId="{068B8AF2-CFBA-4899-AC00-1926400E81A2}" srcOrd="0" destOrd="0" presId="urn:microsoft.com/office/officeart/2005/8/layout/hierarchy2"/>
    <dgm:cxn modelId="{556A2DBE-603D-43E6-9EBE-0CAEB191D386}" type="presOf" srcId="{6E3296C1-650B-4C38-99CC-6EE2FDDE2230}" destId="{9C411971-701C-4E27-8F69-24C34C5EEDBD}" srcOrd="1" destOrd="0" presId="urn:microsoft.com/office/officeart/2005/8/layout/hierarchy2"/>
    <dgm:cxn modelId="{3D351A4B-43A6-48FC-B08A-16471068B7EA}" type="presOf" srcId="{50971739-010F-4354-AA2F-727F6CAB500A}" destId="{890A700D-E37C-4C2C-B624-4FB0365F8B6D}" srcOrd="0" destOrd="0" presId="urn:microsoft.com/office/officeart/2005/8/layout/hierarchy2"/>
    <dgm:cxn modelId="{645EA824-3C51-4E87-A627-20866A4DC7B0}" type="presOf" srcId="{50971739-010F-4354-AA2F-727F6CAB500A}" destId="{E7502B68-3070-4A10-9BF0-E9CB07042806}" srcOrd="1" destOrd="0" presId="urn:microsoft.com/office/officeart/2005/8/layout/hierarchy2"/>
    <dgm:cxn modelId="{89E70967-2708-4A96-A363-B762CEDA1C44}" type="presParOf" srcId="{4224A7A9-2805-48ED-9BA1-FCC1E602584C}" destId="{86CC5A03-9FB4-44DE-AC49-2BCE9C35928B}" srcOrd="0" destOrd="0" presId="urn:microsoft.com/office/officeart/2005/8/layout/hierarchy2"/>
    <dgm:cxn modelId="{FAC17C95-8E40-4556-9989-31C8EAFAE186}" type="presParOf" srcId="{86CC5A03-9FB4-44DE-AC49-2BCE9C35928B}" destId="{3D017197-4535-4D60-AD2A-017863D02249}" srcOrd="0" destOrd="0" presId="urn:microsoft.com/office/officeart/2005/8/layout/hierarchy2"/>
    <dgm:cxn modelId="{435053AF-F8EC-461E-8054-050C182C123E}" type="presParOf" srcId="{86CC5A03-9FB4-44DE-AC49-2BCE9C35928B}" destId="{97C33723-D165-416C-BF52-8AC5D4333EFF}" srcOrd="1" destOrd="0" presId="urn:microsoft.com/office/officeart/2005/8/layout/hierarchy2"/>
    <dgm:cxn modelId="{2A27015B-A676-4202-ADD2-CC53300CD16E}" type="presParOf" srcId="{97C33723-D165-416C-BF52-8AC5D4333EFF}" destId="{068B8AF2-CFBA-4899-AC00-1926400E81A2}" srcOrd="0" destOrd="0" presId="urn:microsoft.com/office/officeart/2005/8/layout/hierarchy2"/>
    <dgm:cxn modelId="{5F660729-0B75-474F-A769-89C62C1F29E8}" type="presParOf" srcId="{068B8AF2-CFBA-4899-AC00-1926400E81A2}" destId="{EE02E3EB-F9B3-4D65-885B-8D6E9D0B0D6C}" srcOrd="0" destOrd="0" presId="urn:microsoft.com/office/officeart/2005/8/layout/hierarchy2"/>
    <dgm:cxn modelId="{B2B6F722-B6D1-4573-938E-BD1FCD03474D}" type="presParOf" srcId="{97C33723-D165-416C-BF52-8AC5D4333EFF}" destId="{1A8F7C95-B428-44E5-8946-CE2376501E5D}" srcOrd="1" destOrd="0" presId="urn:microsoft.com/office/officeart/2005/8/layout/hierarchy2"/>
    <dgm:cxn modelId="{E02EE176-CB3B-409F-8E85-E3AEF7C3C808}" type="presParOf" srcId="{1A8F7C95-B428-44E5-8946-CE2376501E5D}" destId="{8964A438-FA85-41E3-9AD2-AC7C969ABFCD}" srcOrd="0" destOrd="0" presId="urn:microsoft.com/office/officeart/2005/8/layout/hierarchy2"/>
    <dgm:cxn modelId="{86478F96-26AC-4240-B4E0-B303327A137D}" type="presParOf" srcId="{1A8F7C95-B428-44E5-8946-CE2376501E5D}" destId="{514A5535-98D6-4322-BFAD-1A1C98D4223E}" srcOrd="1" destOrd="0" presId="urn:microsoft.com/office/officeart/2005/8/layout/hierarchy2"/>
    <dgm:cxn modelId="{EC3C1E97-3B96-4083-8110-77AA3C27F91A}" type="presParOf" srcId="{97C33723-D165-416C-BF52-8AC5D4333EFF}" destId="{56F74D29-D769-43F6-9FDF-C444313B14B5}" srcOrd="2" destOrd="0" presId="urn:microsoft.com/office/officeart/2005/8/layout/hierarchy2"/>
    <dgm:cxn modelId="{5E3364FC-5F50-4899-AE47-EEF7F5027B74}" type="presParOf" srcId="{56F74D29-D769-43F6-9FDF-C444313B14B5}" destId="{9C411971-701C-4E27-8F69-24C34C5EEDBD}" srcOrd="0" destOrd="0" presId="urn:microsoft.com/office/officeart/2005/8/layout/hierarchy2"/>
    <dgm:cxn modelId="{FEF59C6D-372B-40BA-9EC4-C06E6D4C9EBE}" type="presParOf" srcId="{97C33723-D165-416C-BF52-8AC5D4333EFF}" destId="{7EE640F4-4DA9-4BC1-8451-D75E048A605A}" srcOrd="3" destOrd="0" presId="urn:microsoft.com/office/officeart/2005/8/layout/hierarchy2"/>
    <dgm:cxn modelId="{3267D635-86BC-4CC7-84A6-46A6BA37051F}" type="presParOf" srcId="{7EE640F4-4DA9-4BC1-8451-D75E048A605A}" destId="{CD16B911-D5F9-4E8F-89B5-22C7B2E6947F}" srcOrd="0" destOrd="0" presId="urn:microsoft.com/office/officeart/2005/8/layout/hierarchy2"/>
    <dgm:cxn modelId="{9F89A456-B5BF-47CB-8136-19D6FEF13901}" type="presParOf" srcId="{7EE640F4-4DA9-4BC1-8451-D75E048A605A}" destId="{2EF22B6F-62B7-4621-8CBA-DF6F763DC3D9}" srcOrd="1" destOrd="0" presId="urn:microsoft.com/office/officeart/2005/8/layout/hierarchy2"/>
    <dgm:cxn modelId="{C1905DCA-D7F5-42FB-8B97-184BF22C3FFD}" type="presParOf" srcId="{97C33723-D165-416C-BF52-8AC5D4333EFF}" destId="{890A700D-E37C-4C2C-B624-4FB0365F8B6D}" srcOrd="4" destOrd="0" presId="urn:microsoft.com/office/officeart/2005/8/layout/hierarchy2"/>
    <dgm:cxn modelId="{3A738FE2-B3B4-4AE7-B9CB-6C2EB2941FDE}" type="presParOf" srcId="{890A700D-E37C-4C2C-B624-4FB0365F8B6D}" destId="{E7502B68-3070-4A10-9BF0-E9CB07042806}" srcOrd="0" destOrd="0" presId="urn:microsoft.com/office/officeart/2005/8/layout/hierarchy2"/>
    <dgm:cxn modelId="{8736ACB4-0038-45E2-9642-9836B9BFD327}" type="presParOf" srcId="{97C33723-D165-416C-BF52-8AC5D4333EFF}" destId="{50AD2B8A-793F-4090-A631-38A0B474806D}" srcOrd="5" destOrd="0" presId="urn:microsoft.com/office/officeart/2005/8/layout/hierarchy2"/>
    <dgm:cxn modelId="{4F2A70F9-4278-46B5-8FE3-931F2EB43415}" type="presParOf" srcId="{50AD2B8A-793F-4090-A631-38A0B474806D}" destId="{168B256E-519C-4169-BD39-27E42EE7CCAA}" srcOrd="0" destOrd="0" presId="urn:microsoft.com/office/officeart/2005/8/layout/hierarchy2"/>
    <dgm:cxn modelId="{83193A31-5332-43FD-A6D9-E5698F5F227F}" type="presParOf" srcId="{50AD2B8A-793F-4090-A631-38A0B474806D}" destId="{AFCDC82A-481E-4B89-8B35-8C3E0381103F}" srcOrd="1" destOrd="0" presId="urn:microsoft.com/office/officeart/2005/8/layout/hierarchy2"/>
    <dgm:cxn modelId="{691D979E-B298-4648-8D92-5F3A67E5F9E4}" type="presParOf" srcId="{97C33723-D165-416C-BF52-8AC5D4333EFF}" destId="{01FE4D83-DCE1-44D1-911D-5D2735AE8C3A}" srcOrd="6" destOrd="0" presId="urn:microsoft.com/office/officeart/2005/8/layout/hierarchy2"/>
    <dgm:cxn modelId="{992DDB81-C375-4ECA-A1DD-E64883D144D9}" type="presParOf" srcId="{01FE4D83-DCE1-44D1-911D-5D2735AE8C3A}" destId="{932E48AA-E10F-4FF7-B491-68575E9951CC}" srcOrd="0" destOrd="0" presId="urn:microsoft.com/office/officeart/2005/8/layout/hierarchy2"/>
    <dgm:cxn modelId="{8E8E3AC0-9AF4-42AD-AEB0-2EEE7A3D4696}" type="presParOf" srcId="{97C33723-D165-416C-BF52-8AC5D4333EFF}" destId="{3296BE1D-7EA9-4404-B8C5-1F43035369B7}" srcOrd="7" destOrd="0" presId="urn:microsoft.com/office/officeart/2005/8/layout/hierarchy2"/>
    <dgm:cxn modelId="{3D239233-0947-4DCA-962B-918AA26ABAEB}" type="presParOf" srcId="{3296BE1D-7EA9-4404-B8C5-1F43035369B7}" destId="{9D79AE9A-3DE5-42A0-8DCE-500A04FA6FC6}" srcOrd="0" destOrd="0" presId="urn:microsoft.com/office/officeart/2005/8/layout/hierarchy2"/>
    <dgm:cxn modelId="{10EBAB38-F94D-4253-A806-2341906E5F58}" type="presParOf" srcId="{3296BE1D-7EA9-4404-B8C5-1F43035369B7}" destId="{8ADB791E-CCD9-4DD6-A144-554E4165C1D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017197-4535-4D60-AD2A-017863D02249}">
      <dsp:nvSpPr>
        <dsp:cNvPr id="0" name=""/>
        <dsp:cNvSpPr/>
      </dsp:nvSpPr>
      <dsp:spPr>
        <a:xfrm>
          <a:off x="3672703" y="1205346"/>
          <a:ext cx="2276589" cy="95596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2400" b="1" kern="1200" dirty="0" smtClean="0">
              <a:solidFill>
                <a:schemeClr val="tx1"/>
              </a:solidFill>
              <a:cs typeface="2  Badr" panose="00000400000000000000" pitchFamily="2" charset="-78"/>
            </a:rPr>
            <a:t>لجمع القلة أربعة اوزان </a:t>
          </a:r>
          <a:endParaRPr lang="en-US" sz="2400" kern="1200" dirty="0">
            <a:solidFill>
              <a:schemeClr val="tx1"/>
            </a:solidFill>
            <a:cs typeface="2  Badr" panose="00000400000000000000" pitchFamily="2" charset="-78"/>
          </a:endParaRPr>
        </a:p>
      </dsp:txBody>
      <dsp:txXfrm>
        <a:off x="3700702" y="1233345"/>
        <a:ext cx="2220591" cy="899962"/>
      </dsp:txXfrm>
    </dsp:sp>
    <dsp:sp modelId="{068B8AF2-CFBA-4899-AC00-1926400E81A2}">
      <dsp:nvSpPr>
        <dsp:cNvPr id="0" name=""/>
        <dsp:cNvSpPr/>
      </dsp:nvSpPr>
      <dsp:spPr>
        <a:xfrm rot="14707178">
          <a:off x="2652295" y="1011561"/>
          <a:ext cx="143646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436460" y="201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cs typeface="2  Badr" panose="00000400000000000000" pitchFamily="2" charset="-78"/>
          </a:endParaRPr>
        </a:p>
      </dsp:txBody>
      <dsp:txXfrm rot="10800000">
        <a:off x="3334614" y="995845"/>
        <a:ext cx="71823" cy="71823"/>
      </dsp:txXfrm>
    </dsp:sp>
    <dsp:sp modelId="{8964A438-FA85-41E3-9AD2-AC7C969ABFCD}">
      <dsp:nvSpPr>
        <dsp:cNvPr id="0" name=""/>
        <dsp:cNvSpPr/>
      </dsp:nvSpPr>
      <dsp:spPr>
        <a:xfrm>
          <a:off x="138541" y="2465"/>
          <a:ext cx="2929806" cy="7554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solidFill>
                <a:schemeClr val="tx1"/>
              </a:solidFill>
              <a:cs typeface="2  Badr" panose="00000400000000000000" pitchFamily="2" charset="-78"/>
            </a:rPr>
            <a:t>أفعُل </a:t>
          </a:r>
          <a:r>
            <a:rPr lang="fa-IR" sz="4000" kern="1200" dirty="0" smtClean="0">
              <a:solidFill>
                <a:srgbClr val="FF0000"/>
              </a:solidFill>
              <a:latin typeface="Garamond" panose="02020404030301010803" pitchFamily="18" charset="0"/>
              <a:cs typeface="2  Badr" panose="00000400000000000000" pitchFamily="2" charset="-78"/>
            </a:rPr>
            <a:t>←</a:t>
          </a:r>
          <a:r>
            <a:rPr lang="fa-IR" sz="4000" kern="1200" dirty="0" smtClean="0">
              <a:solidFill>
                <a:schemeClr val="tx1"/>
              </a:solidFill>
              <a:latin typeface="Garamond" panose="02020404030301010803" pitchFamily="18" charset="0"/>
              <a:cs typeface="2  Badr" panose="00000400000000000000" pitchFamily="2" charset="-78"/>
            </a:rPr>
            <a:t>أنفُس</a:t>
          </a:r>
          <a:endParaRPr lang="en-US" sz="4000" kern="1200" dirty="0">
            <a:solidFill>
              <a:schemeClr val="tx1"/>
            </a:solidFill>
            <a:cs typeface="2  Badr" panose="00000400000000000000" pitchFamily="2" charset="-78"/>
          </a:endParaRPr>
        </a:p>
      </dsp:txBody>
      <dsp:txXfrm>
        <a:off x="160667" y="24591"/>
        <a:ext cx="2885554" cy="711191"/>
      </dsp:txXfrm>
    </dsp:sp>
    <dsp:sp modelId="{56F74D29-D769-43F6-9FDF-C444313B14B5}">
      <dsp:nvSpPr>
        <dsp:cNvPr id="0" name=""/>
        <dsp:cNvSpPr/>
      </dsp:nvSpPr>
      <dsp:spPr>
        <a:xfrm rot="12942401">
          <a:off x="2998393" y="1445941"/>
          <a:ext cx="74426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744265" y="201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cs typeface="2  Badr" panose="00000400000000000000" pitchFamily="2" charset="-78"/>
          </a:endParaRPr>
        </a:p>
      </dsp:txBody>
      <dsp:txXfrm rot="10800000">
        <a:off x="3351919" y="1447530"/>
        <a:ext cx="37213" cy="37213"/>
      </dsp:txXfrm>
    </dsp:sp>
    <dsp:sp modelId="{CD16B911-D5F9-4E8F-89B5-22C7B2E6947F}">
      <dsp:nvSpPr>
        <dsp:cNvPr id="0" name=""/>
        <dsp:cNvSpPr/>
      </dsp:nvSpPr>
      <dsp:spPr>
        <a:xfrm>
          <a:off x="138541" y="871225"/>
          <a:ext cx="2929806" cy="7554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solidFill>
                <a:schemeClr val="tx1"/>
              </a:solidFill>
              <a:cs typeface="2  Badr" panose="00000400000000000000" pitchFamily="2" charset="-78"/>
            </a:rPr>
            <a:t>أفعال</a:t>
          </a:r>
          <a:r>
            <a:rPr lang="fa-IR" sz="4000" kern="1200" dirty="0" smtClean="0">
              <a:solidFill>
                <a:srgbClr val="FF0000"/>
              </a:solidFill>
              <a:latin typeface="Garamond" panose="02020404030301010803" pitchFamily="18" charset="0"/>
              <a:cs typeface="2  Badr" panose="00000400000000000000" pitchFamily="2" charset="-78"/>
            </a:rPr>
            <a:t>←</a:t>
          </a:r>
          <a:r>
            <a:rPr lang="fa-IR" sz="4000" kern="1200" dirty="0" smtClean="0">
              <a:solidFill>
                <a:schemeClr val="tx1"/>
              </a:solidFill>
              <a:latin typeface="Garamond" panose="02020404030301010803" pitchFamily="18" charset="0"/>
              <a:cs typeface="2  Badr" panose="00000400000000000000" pitchFamily="2" charset="-78"/>
            </a:rPr>
            <a:t>أجداد</a:t>
          </a:r>
          <a:endParaRPr lang="en-US" sz="4000" kern="1200" dirty="0">
            <a:solidFill>
              <a:schemeClr val="tx1"/>
            </a:solidFill>
            <a:cs typeface="2  Badr" panose="00000400000000000000" pitchFamily="2" charset="-78"/>
          </a:endParaRPr>
        </a:p>
      </dsp:txBody>
      <dsp:txXfrm>
        <a:off x="160667" y="893351"/>
        <a:ext cx="2885554" cy="711191"/>
      </dsp:txXfrm>
    </dsp:sp>
    <dsp:sp modelId="{890A700D-E37C-4C2C-B624-4FB0365F8B6D}">
      <dsp:nvSpPr>
        <dsp:cNvPr id="0" name=""/>
        <dsp:cNvSpPr/>
      </dsp:nvSpPr>
      <dsp:spPr>
        <a:xfrm rot="8657599">
          <a:off x="2998393" y="1880321"/>
          <a:ext cx="744265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744265" y="201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>
            <a:cs typeface="2  Badr" panose="00000400000000000000" pitchFamily="2" charset="-78"/>
          </a:endParaRPr>
        </a:p>
      </dsp:txBody>
      <dsp:txXfrm rot="10800000">
        <a:off x="3351919" y="1881910"/>
        <a:ext cx="37213" cy="37213"/>
      </dsp:txXfrm>
    </dsp:sp>
    <dsp:sp modelId="{168B256E-519C-4169-BD39-27E42EE7CCAA}">
      <dsp:nvSpPr>
        <dsp:cNvPr id="0" name=""/>
        <dsp:cNvSpPr/>
      </dsp:nvSpPr>
      <dsp:spPr>
        <a:xfrm>
          <a:off x="138541" y="1739985"/>
          <a:ext cx="2929806" cy="7554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solidFill>
                <a:schemeClr val="tx1"/>
              </a:solidFill>
              <a:cs typeface="2  Badr" panose="00000400000000000000" pitchFamily="2" charset="-78"/>
            </a:rPr>
            <a:t>أفعِلة</a:t>
          </a:r>
          <a:r>
            <a:rPr lang="fa-IR" sz="4000" kern="1200" dirty="0" smtClean="0">
              <a:solidFill>
                <a:srgbClr val="FF0000"/>
              </a:solidFill>
              <a:latin typeface="Garamond" panose="02020404030301010803" pitchFamily="18" charset="0"/>
              <a:cs typeface="2  Badr" panose="00000400000000000000" pitchFamily="2" charset="-78"/>
            </a:rPr>
            <a:t>←</a:t>
          </a:r>
          <a:r>
            <a:rPr lang="fa-IR" sz="4000" kern="1200" dirty="0" smtClean="0">
              <a:solidFill>
                <a:schemeClr val="tx1"/>
              </a:solidFill>
              <a:latin typeface="Garamond" panose="02020404030301010803" pitchFamily="18" charset="0"/>
              <a:cs typeface="2  Badr" panose="00000400000000000000" pitchFamily="2" charset="-78"/>
            </a:rPr>
            <a:t>أعمدة</a:t>
          </a:r>
          <a:endParaRPr lang="en-US" sz="4000" kern="1200" dirty="0">
            <a:solidFill>
              <a:schemeClr val="tx1"/>
            </a:solidFill>
            <a:cs typeface="2  Badr" panose="00000400000000000000" pitchFamily="2" charset="-78"/>
          </a:endParaRPr>
        </a:p>
      </dsp:txBody>
      <dsp:txXfrm>
        <a:off x="160667" y="1762111"/>
        <a:ext cx="2885554" cy="711191"/>
      </dsp:txXfrm>
    </dsp:sp>
    <dsp:sp modelId="{01FE4D83-DCE1-44D1-911D-5D2735AE8C3A}">
      <dsp:nvSpPr>
        <dsp:cNvPr id="0" name=""/>
        <dsp:cNvSpPr/>
      </dsp:nvSpPr>
      <dsp:spPr>
        <a:xfrm rot="6892822">
          <a:off x="2652295" y="2314701"/>
          <a:ext cx="1436460" cy="40390"/>
        </a:xfrm>
        <a:custGeom>
          <a:avLst/>
          <a:gdLst/>
          <a:ahLst/>
          <a:cxnLst/>
          <a:rect l="0" t="0" r="0" b="0"/>
          <a:pathLst>
            <a:path>
              <a:moveTo>
                <a:pt x="0" y="20195"/>
              </a:moveTo>
              <a:lnTo>
                <a:pt x="1436460" y="20195"/>
              </a:lnTo>
            </a:path>
          </a:pathLst>
        </a:cu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>
            <a:cs typeface="2  Badr" panose="00000400000000000000" pitchFamily="2" charset="-78"/>
          </a:endParaRPr>
        </a:p>
      </dsp:txBody>
      <dsp:txXfrm rot="10800000">
        <a:off x="3334614" y="2298985"/>
        <a:ext cx="71823" cy="71823"/>
      </dsp:txXfrm>
    </dsp:sp>
    <dsp:sp modelId="{9D79AE9A-3DE5-42A0-8DCE-500A04FA6FC6}">
      <dsp:nvSpPr>
        <dsp:cNvPr id="0" name=""/>
        <dsp:cNvSpPr/>
      </dsp:nvSpPr>
      <dsp:spPr>
        <a:xfrm>
          <a:off x="138541" y="2608745"/>
          <a:ext cx="2929806" cy="755443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a-IR" sz="4000" kern="1200" dirty="0" smtClean="0">
              <a:solidFill>
                <a:schemeClr val="tx1"/>
              </a:solidFill>
              <a:cs typeface="2  Badr" panose="00000400000000000000" pitchFamily="2" charset="-78"/>
            </a:rPr>
            <a:t>فِعْلَة</a:t>
          </a:r>
          <a:r>
            <a:rPr lang="fa-IR" sz="4000" kern="1200" dirty="0" smtClean="0">
              <a:solidFill>
                <a:srgbClr val="FF0000"/>
              </a:solidFill>
              <a:latin typeface="Garamond" panose="02020404030301010803" pitchFamily="18" charset="0"/>
              <a:cs typeface="2  Badr" panose="00000400000000000000" pitchFamily="2" charset="-78"/>
            </a:rPr>
            <a:t>←</a:t>
          </a:r>
          <a:r>
            <a:rPr lang="fa-IR" sz="4000" kern="1200" dirty="0" smtClean="0">
              <a:solidFill>
                <a:schemeClr val="tx1"/>
              </a:solidFill>
              <a:latin typeface="Garamond" panose="02020404030301010803" pitchFamily="18" charset="0"/>
              <a:cs typeface="2  Badr" panose="00000400000000000000" pitchFamily="2" charset="-78"/>
            </a:rPr>
            <a:t> فِتْیَة</a:t>
          </a:r>
          <a:endParaRPr lang="en-US" sz="4000" kern="1200" dirty="0">
            <a:solidFill>
              <a:schemeClr val="tx1"/>
            </a:solidFill>
            <a:cs typeface="2  Badr" panose="00000400000000000000" pitchFamily="2" charset="-78"/>
          </a:endParaRPr>
        </a:p>
      </dsp:txBody>
      <dsp:txXfrm>
        <a:off x="160667" y="2630871"/>
        <a:ext cx="2885554" cy="711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>
                  <a:lumMod val="85000"/>
                  <a:lumOff val="15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424F3AB-1A05-4CEB-8BAA-88B51B04F5FA}" type="datetimeFigureOut">
              <a:rPr lang="fa-IR" smtClean="0"/>
              <a:t>03/09/1441</a:t>
            </a:fld>
            <a:endParaRPr lang="fa-IR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6977296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03/09/1441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00443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03/09/1441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77195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03/09/1441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316159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1784" y="0"/>
            <a:ext cx="12192000" cy="6858000"/>
          </a:xfrm>
          <a:prstGeom prst="rect">
            <a:avLst/>
          </a:prstGeom>
          <a:blipFill dpi="0" rotWithShape="1">
            <a:blip r:embed="rId2">
              <a:alphaModFix amt="40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133350" ty="330200" sx="85000" sy="85000" flip="xy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2">
                  <a:lumMod val="5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tx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424F3AB-1A05-4CEB-8BAA-88B51B04F5FA}" type="datetimeFigureOut">
              <a:rPr lang="fa-IR" smtClean="0"/>
              <a:t>03/09/1441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7217739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03/09/1441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40932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03/09/1441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13603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03/09/1441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66562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03/09/1441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46994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24F3AB-1A05-4CEB-8BAA-88B51B04F5FA}" type="datetimeFigureOut">
              <a:rPr lang="fa-IR" smtClean="0"/>
              <a:t>03/09/1441</a:t>
            </a:fld>
            <a:endParaRPr lang="fa-I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fa-I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612533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D424F3AB-1A05-4CEB-8BAA-88B51B04F5FA}" type="datetimeFigureOut">
              <a:rPr lang="fa-IR" smtClean="0"/>
              <a:t>03/09/1441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56032"/>
          </a:xfrm>
        </p:spPr>
        <p:txBody>
          <a:bodyPr/>
          <a:lstStyle/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38910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424F3AB-1A05-4CEB-8BAA-88B51B04F5FA}" type="datetimeFigureOut">
              <a:rPr lang="fa-IR" smtClean="0"/>
              <a:t>03/09/1441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48535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80C60A1-0594-4ADA-9B66-420D3672A70F}" type="slidenum">
              <a:rPr lang="fa-IR" smtClean="0"/>
              <a:t>‹#›</a:t>
            </a:fld>
            <a:endParaRPr lang="fa-IR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4242640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r" defTabSz="914400" rtl="1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r" defTabSz="914400" rtl="1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19266" y="2141904"/>
            <a:ext cx="4421874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a-IR" sz="4000" b="1" dirty="0" smtClean="0">
                <a:cs typeface="2  Davat" panose="00000400000000000000" pitchFamily="2" charset="-78"/>
              </a:rPr>
              <a:t>مبحث </a:t>
            </a:r>
            <a:r>
              <a:rPr lang="fa-IR" sz="4000" b="1" dirty="0" smtClean="0">
                <a:cs typeface="2  Davat" panose="00000400000000000000" pitchFamily="2" charset="-78"/>
              </a:rPr>
              <a:t>جمع مکسر </a:t>
            </a:r>
            <a:endParaRPr lang="fa-IR" sz="4000" b="1" dirty="0">
              <a:cs typeface="2  Davat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72752" y="1351128"/>
            <a:ext cx="151490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b="1" dirty="0" smtClean="0">
                <a:solidFill>
                  <a:schemeClr val="bg1"/>
                </a:solidFill>
                <a:cs typeface="2  Davat" panose="00000400000000000000" pitchFamily="2" charset="-78"/>
              </a:rPr>
              <a:t>بسمه تعالی</a:t>
            </a:r>
            <a:endParaRPr lang="fa-IR" sz="2800" b="1" dirty="0">
              <a:solidFill>
                <a:schemeClr val="bg1"/>
              </a:solidFill>
              <a:cs typeface="2  Davat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77720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6688" y="230088"/>
            <a:ext cx="10058400" cy="1371600"/>
          </a:xfrm>
        </p:spPr>
        <p:txBody>
          <a:bodyPr>
            <a:normAutofit/>
          </a:bodyPr>
          <a:lstStyle/>
          <a:p>
            <a:pPr lvl="0" algn="r"/>
            <a:r>
              <a:rPr lang="fa-IR" sz="32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1. </a:t>
            </a:r>
            <a:r>
              <a:rPr lang="fa-IR" sz="32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أ قیاسی جمع التکسیر أم سماعی؟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125" y="1192195"/>
            <a:ext cx="10861963" cy="14064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جمع التکسیر أغلبه </a:t>
            </a:r>
            <a:r>
              <a:rPr lang="fa-IR" sz="2800" b="1" dirty="0">
                <a:solidFill>
                  <a:srgbClr val="FFC000"/>
                </a:solidFill>
                <a:cs typeface="2  Badr" panose="00000400000000000000" pitchFamily="2" charset="-78"/>
              </a:rPr>
              <a:t>سماعی</a:t>
            </a: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. غیر أنه ورد أوزان من الاسماء و الصفات بعضها یُجمع </a:t>
            </a:r>
            <a:r>
              <a:rPr lang="fa-IR" sz="2800" b="1" dirty="0" smtClean="0">
                <a:solidFill>
                  <a:srgbClr val="FFC000"/>
                </a:solidFill>
                <a:cs typeface="2  Badr" panose="00000400000000000000" pitchFamily="2" charset="-78"/>
              </a:rPr>
              <a:t>قیاسیاً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</a:t>
            </a:r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و بعضها یجمع </a:t>
            </a:r>
            <a:r>
              <a:rPr lang="fa-IR" sz="2800" b="1" dirty="0">
                <a:solidFill>
                  <a:srgbClr val="FFC000"/>
                </a:solidFill>
                <a:cs typeface="2  Badr" panose="00000400000000000000" pitchFamily="2" charset="-78"/>
              </a:rPr>
              <a:t>علی طریق الغلبة</a:t>
            </a:r>
            <a:endParaRPr lang="en-US" sz="2800" b="1" dirty="0">
              <a:solidFill>
                <a:srgbClr val="FFC000"/>
              </a:solidFill>
              <a:cs typeface="2  Badr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98408" y="3441014"/>
            <a:ext cx="11041452" cy="32077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یقاس جمع التکسیر فی الاسماء الاوزان التابعة :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فِعْل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  <a:sym typeface="Symbol" panose="05050102010706020507" pitchFamily="18" charset="2"/>
              </a:rPr>
              <a:t> 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حِمْل،   فُعْل 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  <a:sym typeface="Symbol" panose="05050102010706020507" pitchFamily="18" charset="2"/>
              </a:rPr>
              <a:t>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قُفل،  فَعْل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  <a:sym typeface="Symbol" panose="05050102010706020507" pitchFamily="18" charset="2"/>
              </a:rPr>
              <a:t> 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نَهْر،  فَعَل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  <a:sym typeface="Symbol" panose="05050102010706020507" pitchFamily="18" charset="2"/>
              </a:rPr>
              <a:t> 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جَمَل،  فَعِل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  <a:sym typeface="Symbol" panose="05050102010706020507" pitchFamily="18" charset="2"/>
              </a:rPr>
              <a:t> 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کَتِف .  تجمع علی </a:t>
            </a:r>
            <a:r>
              <a:rPr lang="fa-IR" sz="28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أفعال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فِعلَة 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  <a:sym typeface="Symbol" panose="05050102010706020507" pitchFamily="18" charset="2"/>
              </a:rPr>
              <a:t>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عِبرَة .  تجمع علی </a:t>
            </a:r>
            <a:r>
              <a:rPr lang="fa-IR" sz="28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فعَل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فُعلَة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  <a:sym typeface="Symbol" panose="05050102010706020507" pitchFamily="18" charset="2"/>
              </a:rPr>
              <a:t> 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سورَة .  تجمع علی </a:t>
            </a:r>
            <a:r>
              <a:rPr lang="fa-IR" sz="28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فُعَل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2800" b="1" dirty="0" smtClean="0">
              <a:solidFill>
                <a:schemeClr val="accent2">
                  <a:lumMod val="50000"/>
                </a:schemeClr>
              </a:solidFill>
              <a:cs typeface="2  Badr" panose="00000400000000000000" pitchFamily="2" charset="-78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96688" y="2379225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r"/>
            <a:r>
              <a:rPr lang="fa-IR" sz="32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2</a:t>
            </a:r>
            <a:r>
              <a:rPr lang="fa-IR" sz="32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فی کم موضعاً یقاس جمع التکسیر فی الاسماء؟</a:t>
            </a:r>
          </a:p>
        </p:txBody>
      </p:sp>
    </p:spTree>
    <p:extLst>
      <p:ext uri="{BB962C8B-B14F-4D97-AF65-F5344CB8AC3E}">
        <p14:creationId xmlns:p14="http://schemas.microsoft.com/office/powerpoint/2010/main" val="22005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270130" y="1416337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کلُّ </a:t>
            </a:r>
            <a:r>
              <a:rPr lang="fa-IR" sz="2800" b="1" dirty="0" smtClean="0">
                <a:solidFill>
                  <a:srgbClr val="FFC000"/>
                </a:solidFill>
                <a:cs typeface="2  Badr" panose="00000400000000000000" pitchFamily="2" charset="-78"/>
              </a:rPr>
              <a:t>ثلاثی مزید بعد فائه الف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: «خاتَمَ» أو  </a:t>
            </a:r>
            <a:r>
              <a:rPr lang="fa-IR" sz="2800" b="1" dirty="0" smtClean="0">
                <a:solidFill>
                  <a:srgbClr val="FFC000"/>
                </a:solidFill>
                <a:cs typeface="2  Badr" panose="00000400000000000000" pitchFamily="2" charset="-78"/>
              </a:rPr>
              <a:t>واو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: «جوهر» تجمع علی</a:t>
            </a:r>
            <a:r>
              <a:rPr lang="fa-IR" sz="28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 فَواعِل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أفعل </a:t>
            </a:r>
            <a:r>
              <a:rPr lang="fa-IR" sz="2800" b="1" dirty="0" smtClean="0">
                <a:solidFill>
                  <a:srgbClr val="FFC000"/>
                </a:solidFill>
                <a:cs typeface="2  Badr" panose="00000400000000000000" pitchFamily="2" charset="-78"/>
              </a:rPr>
              <a:t>باطلاق حرکة همزته و عینه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: «إصبَح» و ما </a:t>
            </a:r>
            <a:r>
              <a:rPr lang="fa-IR" sz="2800" b="1" dirty="0" smtClean="0">
                <a:solidFill>
                  <a:srgbClr val="FFC000"/>
                </a:solidFill>
                <a:cs typeface="2  Badr" panose="00000400000000000000" pitchFamily="2" charset="-78"/>
              </a:rPr>
              <a:t>کان علی وزنه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: «معمل» یجمع علی </a:t>
            </a:r>
            <a:r>
              <a:rPr lang="fa-IR" sz="28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أفاعِل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کلّ </a:t>
            </a:r>
            <a:r>
              <a:rPr lang="fa-IR" sz="2800" b="1" dirty="0" smtClean="0">
                <a:solidFill>
                  <a:srgbClr val="FFC000"/>
                </a:solidFill>
                <a:cs typeface="2  Badr" panose="00000400000000000000" pitchFamily="2" charset="-78"/>
              </a:rPr>
              <a:t>مؤنث ثالثه حرف مدّ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: «کنیسة» یجمع علی </a:t>
            </a:r>
            <a:r>
              <a:rPr lang="fa-IR" sz="28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فَعائل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کل </a:t>
            </a:r>
            <a:r>
              <a:rPr lang="fa-IR" sz="2800" b="1" dirty="0" smtClean="0">
                <a:solidFill>
                  <a:srgbClr val="FFC000"/>
                </a:solidFill>
                <a:cs typeface="2  Badr" panose="00000400000000000000" pitchFamily="2" charset="-78"/>
              </a:rPr>
              <a:t>رباعیٌّ زید قبل آخره حرف مدّ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:«عُصفور» و </a:t>
            </a:r>
            <a:r>
              <a:rPr lang="fa-IR" sz="2800" b="1" dirty="0" smtClean="0">
                <a:solidFill>
                  <a:srgbClr val="FFC000"/>
                </a:solidFill>
                <a:cs typeface="2  Badr" panose="00000400000000000000" pitchFamily="2" charset="-78"/>
              </a:rPr>
              <a:t>ما کان علی وزنه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«مَقدور» یجمع علی </a:t>
            </a:r>
            <a:r>
              <a:rPr lang="fa-IR" sz="28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فعالیل</a:t>
            </a:r>
            <a:endParaRPr lang="en-US" sz="2800" b="1" dirty="0" smtClean="0">
              <a:solidFill>
                <a:srgbClr val="00B050"/>
              </a:solidFill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402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2409" y="1285538"/>
            <a:ext cx="10058400" cy="4566621"/>
          </a:xfrm>
        </p:spPr>
        <p:txBody>
          <a:bodyPr>
            <a:normAutofit lnSpcReduction="10000"/>
          </a:bodyPr>
          <a:lstStyle/>
          <a:p>
            <a:r>
              <a:rPr lang="fa-IR" sz="2000" b="1" dirty="0">
                <a:solidFill>
                  <a:srgbClr val="FFC000"/>
                </a:solidFill>
                <a:cs typeface="2  Badr" panose="00000400000000000000" pitchFamily="2" charset="-78"/>
              </a:rPr>
              <a:t>یقاس جمع التکسیر فی الصفات فی الاوزان التّالیة</a:t>
            </a:r>
            <a:r>
              <a:rPr lang="fa-IR" sz="2000" b="1" dirty="0" smtClean="0">
                <a:solidFill>
                  <a:srgbClr val="FFC000"/>
                </a:solidFill>
                <a:cs typeface="2  Badr" panose="00000400000000000000" pitchFamily="2" charset="-78"/>
              </a:rPr>
              <a:t>:</a:t>
            </a:r>
          </a:p>
          <a:p>
            <a:endParaRPr lang="fa-IR" sz="2000" b="1" dirty="0">
              <a:solidFill>
                <a:schemeClr val="accent2">
                  <a:lumMod val="50000"/>
                </a:schemeClr>
              </a:solidFill>
              <a:cs typeface="2  Badr" panose="00000400000000000000" pitchFamily="2" charset="-78"/>
            </a:endParaRPr>
          </a:p>
          <a:p>
            <a:pPr marL="0" indent="0">
              <a:buNone/>
            </a:pPr>
            <a:r>
              <a:rPr lang="fa-IR" sz="2000" b="1" dirty="0">
                <a:solidFill>
                  <a:schemeClr val="accent2"/>
                </a:solidFill>
                <a:cs typeface="2  Badr" panose="00000400000000000000" pitchFamily="2" charset="-78"/>
              </a:rPr>
              <a:t>أفْعل فَعلاء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: «أخضَر» یجمع علی </a:t>
            </a:r>
            <a:r>
              <a:rPr lang="fa-IR" sz="2000" b="1" dirty="0">
                <a:solidFill>
                  <a:srgbClr val="00B050"/>
                </a:solidFill>
                <a:cs typeface="2  Badr" panose="00000400000000000000" pitchFamily="2" charset="-78"/>
              </a:rPr>
              <a:t>فُعْل</a:t>
            </a:r>
          </a:p>
          <a:p>
            <a:pPr marL="0" indent="0">
              <a:buNone/>
            </a:pPr>
            <a:r>
              <a:rPr lang="fa-IR" sz="2000" b="1" dirty="0">
                <a:solidFill>
                  <a:schemeClr val="accent2"/>
                </a:solidFill>
                <a:cs typeface="2  Badr" panose="00000400000000000000" pitchFamily="2" charset="-78"/>
              </a:rPr>
              <a:t>أفعل التفضیل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: «أکبر» علی </a:t>
            </a:r>
            <a:r>
              <a:rPr lang="fa-IR" sz="2000" b="1" dirty="0">
                <a:solidFill>
                  <a:srgbClr val="00B050"/>
                </a:solidFill>
                <a:cs typeface="2  Badr" panose="00000400000000000000" pitchFamily="2" charset="-78"/>
              </a:rPr>
              <a:t>أفاعِل</a:t>
            </a:r>
          </a:p>
          <a:p>
            <a:pPr marL="0" indent="0">
              <a:buNone/>
            </a:pPr>
            <a:r>
              <a:rPr lang="fa-IR" sz="2000" b="1" dirty="0">
                <a:solidFill>
                  <a:schemeClr val="accent2"/>
                </a:solidFill>
                <a:cs typeface="2  Badr" panose="00000400000000000000" pitchFamily="2" charset="-78"/>
              </a:rPr>
              <a:t>فاعل من الناقص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: «رامٍ» علی </a:t>
            </a:r>
            <a:r>
              <a:rPr lang="fa-IR" sz="2000" b="1" dirty="0">
                <a:solidFill>
                  <a:srgbClr val="00B050"/>
                </a:solidFill>
                <a:cs typeface="2  Badr" panose="00000400000000000000" pitchFamily="2" charset="-78"/>
              </a:rPr>
              <a:t>فُعلَة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. و من الاجوف الدّالُ علی صناعة : «حائک» علی </a:t>
            </a:r>
            <a:r>
              <a:rPr lang="fa-IR" sz="2000" b="1" dirty="0">
                <a:solidFill>
                  <a:srgbClr val="00B050"/>
                </a:solidFill>
                <a:cs typeface="2  Badr" panose="00000400000000000000" pitchFamily="2" charset="-78"/>
              </a:rPr>
              <a:t>فَعَلة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. و من غیرهما علی</a:t>
            </a:r>
            <a:r>
              <a:rPr lang="fa-IR" sz="2000" b="1" dirty="0">
                <a:solidFill>
                  <a:srgbClr val="00B050"/>
                </a:solidFill>
                <a:cs typeface="2  Badr" panose="00000400000000000000" pitchFamily="2" charset="-78"/>
              </a:rPr>
              <a:t> فُعَّل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:«ساجد سُجّد» أو علی </a:t>
            </a:r>
            <a:r>
              <a:rPr lang="fa-IR" sz="2000" b="1" dirty="0">
                <a:solidFill>
                  <a:srgbClr val="00B050"/>
                </a:solidFill>
                <a:cs typeface="2  Badr" panose="00000400000000000000" pitchFamily="2" charset="-78"/>
              </a:rPr>
              <a:t>فُعال و فَعلة و فُعلاء </a:t>
            </a:r>
            <a:r>
              <a:rPr lang="fa-IR" sz="20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. کجموع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«جاهل»</a:t>
            </a:r>
          </a:p>
          <a:p>
            <a:pPr marL="0" indent="0">
              <a:buNone/>
            </a:pPr>
            <a:r>
              <a:rPr lang="fa-IR" sz="2000" b="1" dirty="0" smtClean="0">
                <a:solidFill>
                  <a:schemeClr val="accent2"/>
                </a:solidFill>
                <a:cs typeface="2  Badr" panose="00000400000000000000" pitchFamily="2" charset="-78"/>
              </a:rPr>
              <a:t>فاعلة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: «عاذلة» علی </a:t>
            </a:r>
            <a:r>
              <a:rPr lang="fa-IR" sz="20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فواعِل و فُعَّل</a:t>
            </a:r>
          </a:p>
          <a:p>
            <a:pPr marL="0" indent="0">
              <a:buNone/>
            </a:pPr>
            <a:r>
              <a:rPr lang="fa-IR" sz="2000" b="1" dirty="0" smtClean="0">
                <a:solidFill>
                  <a:schemeClr val="accent2"/>
                </a:solidFill>
                <a:cs typeface="2  Badr" panose="00000400000000000000" pitchFamily="2" charset="-78"/>
              </a:rPr>
              <a:t>فعیل به معنی المفعول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إذا دلّ علی بلیّة : «جریح» فعلی</a:t>
            </a:r>
            <a:r>
              <a:rPr lang="fa-IR" sz="20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 فَعْلی</a:t>
            </a:r>
          </a:p>
          <a:p>
            <a:pPr marL="0" indent="0">
              <a:buNone/>
            </a:pPr>
            <a:r>
              <a:rPr lang="fa-IR" sz="2000" b="1" dirty="0" smtClean="0">
                <a:solidFill>
                  <a:schemeClr val="accent2"/>
                </a:solidFill>
                <a:cs typeface="2  Badr" panose="00000400000000000000" pitchFamily="2" charset="-78"/>
              </a:rPr>
              <a:t>فعیل به معنی فاعل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: «شریف» علی </a:t>
            </a:r>
            <a:r>
              <a:rPr lang="fa-IR" sz="20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أفعال .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و إذا دلّ علی سجیَّة : «کریم» فعلی </a:t>
            </a:r>
            <a:r>
              <a:rPr lang="fa-IR" sz="20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فُعْلا و فعال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. و إن کان من المضاعف : «شدید» او المعتل اللام: «شقی» فعلی </a:t>
            </a:r>
            <a:r>
              <a:rPr lang="fa-IR" sz="20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أفْعلا.</a:t>
            </a:r>
          </a:p>
          <a:p>
            <a:pPr marL="0" indent="0">
              <a:buNone/>
            </a:pPr>
            <a:r>
              <a:rPr lang="fa-IR" sz="2000" b="1" dirty="0" smtClean="0">
                <a:solidFill>
                  <a:schemeClr val="accent2"/>
                </a:solidFill>
                <a:cs typeface="2  Badr" panose="00000400000000000000" pitchFamily="2" charset="-78"/>
              </a:rPr>
              <a:t>فَعُول بمعنی الفاعل 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: «صبور» علی</a:t>
            </a:r>
            <a:r>
              <a:rPr lang="fa-IR" sz="20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 فُعَل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. و «عدُوّ» علی</a:t>
            </a:r>
            <a:r>
              <a:rPr lang="fa-IR" sz="20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 أفعال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.</a:t>
            </a:r>
          </a:p>
          <a:p>
            <a:pPr marL="0" indent="0">
              <a:buNone/>
            </a:pP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ف</a:t>
            </a:r>
            <a:r>
              <a:rPr lang="fa-IR" sz="2000" b="1" dirty="0" smtClean="0">
                <a:solidFill>
                  <a:schemeClr val="accent2"/>
                </a:solidFill>
                <a:cs typeface="2  Badr" panose="00000400000000000000" pitchFamily="2" charset="-78"/>
              </a:rPr>
              <a:t>َعلان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فعلی : «سکْران» علی</a:t>
            </a:r>
            <a:r>
              <a:rPr lang="fa-IR" sz="20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 فُعالی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. و «غَضبان» علی </a:t>
            </a:r>
            <a:r>
              <a:rPr lang="fa-IR" sz="2000" b="1" dirty="0" smtClean="0">
                <a:solidFill>
                  <a:srgbClr val="00B050"/>
                </a:solidFill>
                <a:cs typeface="2  Badr" panose="00000400000000000000" pitchFamily="2" charset="-78"/>
              </a:rPr>
              <a:t>فِعال</a:t>
            </a:r>
            <a:r>
              <a:rPr lang="fa-IR" sz="20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.</a:t>
            </a:r>
            <a:endParaRPr lang="fa-IR" sz="2000" b="1" dirty="0">
              <a:solidFill>
                <a:schemeClr val="accent2">
                  <a:lumMod val="50000"/>
                </a:schemeClr>
              </a:solidFill>
              <a:cs typeface="2  Badr" panose="00000400000000000000" pitchFamily="2" charset="-78"/>
            </a:endParaRPr>
          </a:p>
        </p:txBody>
      </p:sp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238922" y="104712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r"/>
            <a:r>
              <a:rPr lang="fa-IR" sz="32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3</a:t>
            </a:r>
            <a:r>
              <a:rPr lang="fa-IR" sz="32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فی کم موضعاً یقاس جمع التکسیر فی الصفات؟</a:t>
            </a:r>
          </a:p>
        </p:txBody>
      </p:sp>
    </p:spTree>
    <p:extLst>
      <p:ext uri="{BB962C8B-B14F-4D97-AF65-F5344CB8AC3E}">
        <p14:creationId xmlns:p14="http://schemas.microsoft.com/office/powerpoint/2010/main" val="346182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4857299"/>
              </p:ext>
            </p:extLst>
          </p:nvPr>
        </p:nvGraphicFramePr>
        <p:xfrm>
          <a:off x="1663045" y="1705969"/>
          <a:ext cx="8975092" cy="4449170"/>
        </p:xfrm>
        <a:graphic>
          <a:graphicData uri="http://schemas.openxmlformats.org/drawingml/2006/table">
            <a:tbl>
              <a:tblPr rtl="1" firstRow="1" firstCol="1" bandRow="1">
                <a:tableStyleId>{8799B23B-EC83-4686-B30A-512413B5E67A}</a:tableStyleId>
              </a:tblPr>
              <a:tblGrid>
                <a:gridCol w="1282156">
                  <a:extLst>
                    <a:ext uri="{9D8B030D-6E8A-4147-A177-3AD203B41FA5}">
                      <a16:colId xmlns:a16="http://schemas.microsoft.com/office/drawing/2014/main" xmlns="" val="3333332000"/>
                    </a:ext>
                  </a:extLst>
                </a:gridCol>
                <a:gridCol w="1282156">
                  <a:extLst>
                    <a:ext uri="{9D8B030D-6E8A-4147-A177-3AD203B41FA5}">
                      <a16:colId xmlns:a16="http://schemas.microsoft.com/office/drawing/2014/main" xmlns="" val="3354526581"/>
                    </a:ext>
                  </a:extLst>
                </a:gridCol>
                <a:gridCol w="1282156">
                  <a:extLst>
                    <a:ext uri="{9D8B030D-6E8A-4147-A177-3AD203B41FA5}">
                      <a16:colId xmlns:a16="http://schemas.microsoft.com/office/drawing/2014/main" xmlns="" val="4109674413"/>
                    </a:ext>
                  </a:extLst>
                </a:gridCol>
                <a:gridCol w="1282156">
                  <a:extLst>
                    <a:ext uri="{9D8B030D-6E8A-4147-A177-3AD203B41FA5}">
                      <a16:colId xmlns:a16="http://schemas.microsoft.com/office/drawing/2014/main" xmlns="" val="799192641"/>
                    </a:ext>
                  </a:extLst>
                </a:gridCol>
                <a:gridCol w="1282156">
                  <a:extLst>
                    <a:ext uri="{9D8B030D-6E8A-4147-A177-3AD203B41FA5}">
                      <a16:colId xmlns:a16="http://schemas.microsoft.com/office/drawing/2014/main" xmlns="" val="1415494387"/>
                    </a:ext>
                  </a:extLst>
                </a:gridCol>
                <a:gridCol w="1282156">
                  <a:extLst>
                    <a:ext uri="{9D8B030D-6E8A-4147-A177-3AD203B41FA5}">
                      <a16:colId xmlns:a16="http://schemas.microsoft.com/office/drawing/2014/main" xmlns="" val="1203124411"/>
                    </a:ext>
                  </a:extLst>
                </a:gridCol>
                <a:gridCol w="1282156">
                  <a:extLst>
                    <a:ext uri="{9D8B030D-6E8A-4147-A177-3AD203B41FA5}">
                      <a16:colId xmlns:a16="http://schemas.microsoft.com/office/drawing/2014/main" xmlns="" val="4294317611"/>
                    </a:ext>
                  </a:extLst>
                </a:gridCol>
              </a:tblGrid>
              <a:tr h="889834"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مهاز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نَبلیة 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سُور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أعظم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سورة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کبیر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وَلَد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99452538"/>
                  </a:ext>
                </a:extLst>
              </a:tr>
              <a:tr h="889834"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نَسْوان 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نافذة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مَنبَع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شادرة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فَریدة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نائبة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غَی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45884408"/>
                  </a:ext>
                </a:extLst>
              </a:tr>
              <a:tr h="889834"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نجیبة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ولیمة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أنشودة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حبالة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أخضر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عاذلة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فَرَح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1277945"/>
                  </a:ext>
                </a:extLst>
              </a:tr>
              <a:tr h="889834"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شرود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عشیرة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قصیرة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قمر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ناصح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بخیل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مصباح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29807856"/>
                  </a:ext>
                </a:extLst>
              </a:tr>
              <a:tr h="889834"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أکرم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بَدن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خُلسة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باهر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ودیعة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أسیر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3200" dirty="0" smtClean="0">
                          <a:cs typeface="2  Badr" panose="00000400000000000000" pitchFamily="2" charset="-78"/>
                        </a:rPr>
                        <a:t>مِلذاف</a:t>
                      </a:r>
                      <a:endParaRPr lang="fa-IR" sz="32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3169895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863747" y="778056"/>
            <a:ext cx="4998484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تمرین </a:t>
            </a:r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31: إجمع الکلمات التالیة جمعاً مکسراً: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04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86150" y="1594312"/>
            <a:ext cx="6281220" cy="426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endParaRPr lang="en-US" sz="2800" b="1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ما هو جمع التکسیر؟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کم قسماً جمع التکثیر؟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3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ماذا تفهم بصیغة منتهی الجموع؟</a:t>
            </a:r>
            <a:endParaRPr lang="fa-IR" sz="2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3600" b="1" dirty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هل یجمع الجمع ؟</a:t>
            </a:r>
          </a:p>
        </p:txBody>
      </p:sp>
      <p:sp>
        <p:nvSpPr>
          <p:cNvPr id="5" name="Down Ribbon 4"/>
          <p:cNvSpPr/>
          <p:nvPr/>
        </p:nvSpPr>
        <p:spPr>
          <a:xfrm>
            <a:off x="1590807" y="567177"/>
            <a:ext cx="9118757" cy="1635696"/>
          </a:xfrm>
          <a:prstGeom prst="ribbon">
            <a:avLst/>
          </a:prstGeom>
          <a:ln>
            <a:solidFill>
              <a:srgbClr val="8C187E"/>
            </a:solidFill>
          </a:ln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fa-IR" sz="5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Davat" panose="00000400000000000000" pitchFamily="2" charset="-78"/>
              </a:rPr>
              <a:t>28. </a:t>
            </a:r>
            <a:r>
              <a:rPr lang="fa-IR" sz="5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Davat" panose="00000400000000000000" pitchFamily="2" charset="-78"/>
              </a:rPr>
              <a:t>جمع </a:t>
            </a:r>
            <a:r>
              <a:rPr lang="fa-IR" sz="5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Davat" panose="00000400000000000000" pitchFamily="2" charset="-78"/>
              </a:rPr>
              <a:t>التکسیر</a:t>
            </a:r>
            <a:endParaRPr lang="en-US" sz="4400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2  Davat" panose="00000400000000000000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436728" y="1594311"/>
            <a:ext cx="5942301" cy="4267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endParaRPr lang="en-US" sz="2800" b="1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کیف یجمع جمع الجمع ؟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ما هو اسم الجمع؟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3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ما هو شبه الجمع؟</a:t>
            </a:r>
            <a:endParaRPr lang="fa-IR" sz="2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3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هل یجمع اسم الجمع و شبهه؟</a:t>
            </a:r>
            <a:endParaRPr lang="fa-IR" sz="36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0328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54310" y="716219"/>
            <a:ext cx="10058400" cy="1371600"/>
          </a:xfrm>
        </p:spPr>
        <p:txBody>
          <a:bodyPr>
            <a:normAutofit/>
          </a:bodyPr>
          <a:lstStyle/>
          <a:p>
            <a:pPr lvl="0" algn="r"/>
            <a:r>
              <a:rPr lang="fa-IR" dirty="0" smtClean="0">
                <a:solidFill>
                  <a:schemeClr val="accent2"/>
                </a:solidFill>
                <a:cs typeface="2  Davat" panose="00000400000000000000" pitchFamily="2" charset="-78"/>
              </a:rPr>
              <a:t>1</a:t>
            </a:r>
            <a:r>
              <a:rPr lang="fa-IR" dirty="0" smtClean="0">
                <a:solidFill>
                  <a:schemeClr val="accent2"/>
                </a:solidFill>
              </a:rPr>
              <a:t>.</a:t>
            </a:r>
            <a:r>
              <a:rPr lang="fa-IR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 ما هو جمع التکسیر</a:t>
            </a:r>
            <a:r>
              <a:rPr lang="fa-IR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؟</a:t>
            </a:r>
            <a:endParaRPr lang="fa-IR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2774" y="2198655"/>
            <a:ext cx="10888639" cy="38882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4000" b="1" dirty="0" smtClean="0">
                <a:solidFill>
                  <a:srgbClr val="FFC000"/>
                </a:solidFill>
                <a:cs typeface="2  Badr" panose="00000400000000000000" pitchFamily="2" charset="-78"/>
              </a:rPr>
              <a:t>جمع التکسیر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ما یتغیَّر فیه بناء مفرده </a:t>
            </a:r>
          </a:p>
          <a:p>
            <a:pPr>
              <a:lnSpc>
                <a:spcPct val="150000"/>
              </a:lnSpc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إما </a:t>
            </a:r>
            <a:r>
              <a:rPr lang="fa-IR" sz="3600" b="1" dirty="0" smtClean="0">
                <a:solidFill>
                  <a:srgbClr val="FFC000"/>
                </a:solidFill>
                <a:cs typeface="2  Badr" panose="00000400000000000000" pitchFamily="2" charset="-78"/>
              </a:rPr>
              <a:t>بزیادة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«کرِجال»</a:t>
            </a:r>
            <a:r>
              <a:rPr lang="fa-IR" sz="3600" b="1" dirty="0" smtClean="0">
                <a:solidFill>
                  <a:srgbClr val="FF0000"/>
                </a:solidFill>
                <a:cs typeface="2  Badr" panose="00000400000000000000" pitchFamily="2" charset="-78"/>
                <a:sym typeface="Symbol" panose="05050102010706020507" pitchFamily="18" charset="2"/>
              </a:rPr>
              <a:t>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جمع رَجُل.</a:t>
            </a:r>
          </a:p>
          <a:p>
            <a:pPr>
              <a:lnSpc>
                <a:spcPct val="150000"/>
              </a:lnSpc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أو ب</a:t>
            </a:r>
            <a:r>
              <a:rPr lang="fa-IR" sz="3600" b="1" dirty="0" smtClean="0">
                <a:solidFill>
                  <a:srgbClr val="FFC000"/>
                </a:solidFill>
                <a:cs typeface="2  Badr" panose="00000400000000000000" pitchFamily="2" charset="-78"/>
              </a:rPr>
              <a:t>حذف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«کرُسُل»</a:t>
            </a:r>
            <a:r>
              <a:rPr lang="fa-IR" sz="3600" b="1" dirty="0">
                <a:solidFill>
                  <a:srgbClr val="FF0000"/>
                </a:solidFill>
                <a:cs typeface="2  Badr" panose="00000400000000000000" pitchFamily="2" charset="-78"/>
                <a:sym typeface="Symbol" panose="05050102010706020507" pitchFamily="18" charset="2"/>
              </a:rPr>
              <a:t> 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جمع رَسول.</a:t>
            </a:r>
          </a:p>
          <a:p>
            <a:pPr>
              <a:lnSpc>
                <a:spcPct val="150000"/>
              </a:lnSpc>
            </a:pP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أو ب</a:t>
            </a:r>
            <a:r>
              <a:rPr lang="fa-IR" sz="3600" b="1" dirty="0" smtClean="0">
                <a:solidFill>
                  <a:srgbClr val="FFC000"/>
                </a:solidFill>
                <a:cs typeface="2  Badr" panose="00000400000000000000" pitchFamily="2" charset="-78"/>
              </a:rPr>
              <a:t>اختلاف الحرکات 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«کأسُد»</a:t>
            </a:r>
            <a:r>
              <a:rPr lang="fa-IR" sz="3600" b="1" dirty="0">
                <a:solidFill>
                  <a:srgbClr val="FF0000"/>
                </a:solidFill>
                <a:cs typeface="2  Badr" panose="00000400000000000000" pitchFamily="2" charset="-78"/>
                <a:sym typeface="Symbol" panose="05050102010706020507" pitchFamily="18" charset="2"/>
              </a:rPr>
              <a:t> </a:t>
            </a:r>
            <a:r>
              <a:rPr lang="fa-IR" sz="36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جمع أسد</a:t>
            </a:r>
            <a:endParaRPr lang="en-US" sz="3600" b="1" dirty="0">
              <a:solidFill>
                <a:schemeClr val="accent2">
                  <a:lumMod val="50000"/>
                </a:schemeClr>
              </a:solidFill>
              <a:cs typeface="2  Badr" panose="00000400000000000000" pitchFamily="2" charset="-78"/>
            </a:endParaRPr>
          </a:p>
          <a:p>
            <a:pPr>
              <a:lnSpc>
                <a:spcPct val="150000"/>
              </a:lnSpc>
            </a:pPr>
            <a:endParaRPr lang="fa-IR" sz="3600" b="1" dirty="0">
              <a:solidFill>
                <a:schemeClr val="accent2">
                  <a:lumMod val="50000"/>
                </a:schemeClr>
              </a:solidFill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58688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7114" y="711581"/>
            <a:ext cx="10058400" cy="1371600"/>
          </a:xfrm>
        </p:spPr>
        <p:txBody>
          <a:bodyPr>
            <a:normAutofit/>
          </a:bodyPr>
          <a:lstStyle/>
          <a:p>
            <a:pPr lvl="0" algn="ctr"/>
            <a:r>
              <a:rPr lang="fa-IR" sz="4000" dirty="0" smtClean="0">
                <a:solidFill>
                  <a:schemeClr val="accent2"/>
                </a:solidFill>
                <a:cs typeface="2  Badr" panose="00000400000000000000" pitchFamily="2" charset="-78"/>
              </a:rPr>
              <a:t>2</a:t>
            </a:r>
            <a:r>
              <a:rPr lang="fa-IR" sz="4000" dirty="0" smtClean="0">
                <a:solidFill>
                  <a:schemeClr val="accent2"/>
                </a:solidFill>
              </a:rPr>
              <a:t>. </a:t>
            </a:r>
            <a:r>
              <a:rPr lang="fa-IR" sz="4000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کم قسماً جمع </a:t>
            </a:r>
            <a:r>
              <a:rPr lang="fa-IR" sz="4000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التکثیر؟</a:t>
            </a:r>
            <a:endParaRPr lang="fa-IR" sz="4000" dirty="0">
              <a:solidFill>
                <a:schemeClr val="accent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055" y="347484"/>
            <a:ext cx="6095777" cy="2316997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جمع التکسیر قسمان:</a:t>
            </a:r>
            <a:endParaRPr lang="en-US" sz="2800" b="1" dirty="0" smtClean="0">
              <a:solidFill>
                <a:srgbClr val="FF0000"/>
              </a:solidFill>
              <a:cs typeface="2  Badr" panose="00000400000000000000" pitchFamily="2" charset="-78"/>
            </a:endParaRPr>
          </a:p>
          <a:p>
            <a:pPr lvl="0">
              <a:lnSpc>
                <a:spcPct val="150000"/>
              </a:lnSpc>
            </a:pPr>
            <a:r>
              <a:rPr lang="fa-IR" sz="2800" b="1" dirty="0" smtClean="0">
                <a:solidFill>
                  <a:srgbClr val="FFC000"/>
                </a:solidFill>
                <a:cs typeface="2  Badr" panose="00000400000000000000" pitchFamily="2" charset="-78"/>
              </a:rPr>
              <a:t>جمع قلة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و هو ما دلَّ علی الثلاثة فما فوقها إلی العشرة</a:t>
            </a:r>
          </a:p>
          <a:p>
            <a:pPr lvl="0">
              <a:lnSpc>
                <a:spcPct val="150000"/>
              </a:lnSpc>
            </a:pP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و </a:t>
            </a:r>
            <a:r>
              <a:rPr lang="fa-IR" sz="2800" b="1" dirty="0" smtClean="0">
                <a:solidFill>
                  <a:srgbClr val="FFC000"/>
                </a:solidFill>
                <a:cs typeface="2  Badr" panose="00000400000000000000" pitchFamily="2" charset="-78"/>
              </a:rPr>
              <a:t>جمع کثرة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و هو ما دلَّ علی الثلاثة فصاعدا</a:t>
            </a:r>
            <a:endParaRPr lang="en-US" sz="2800" b="1" dirty="0" smtClean="0">
              <a:solidFill>
                <a:srgbClr val="0070C0"/>
              </a:solidFill>
              <a:cs typeface="2  Badr" panose="00000400000000000000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19232" y="2664481"/>
            <a:ext cx="483523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فائدة</a:t>
            </a:r>
            <a:r>
              <a:rPr lang="fa-IR" dirty="0" smtClean="0"/>
              <a:t>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:</a:t>
            </a:r>
            <a:endParaRPr lang="fa-IR" sz="2800" b="1" dirty="0">
              <a:solidFill>
                <a:schemeClr val="accent2">
                  <a:lumMod val="50000"/>
                </a:schemeClr>
              </a:solidFill>
              <a:cs typeface="2  Badr" panose="00000400000000000000" pitchFamily="2" charset="-78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939404635"/>
              </p:ext>
            </p:extLst>
          </p:nvPr>
        </p:nvGraphicFramePr>
        <p:xfrm>
          <a:off x="5743947" y="2770910"/>
          <a:ext cx="6087835" cy="33666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Pentagon 5"/>
          <p:cNvSpPr/>
          <p:nvPr/>
        </p:nvSpPr>
        <p:spPr>
          <a:xfrm>
            <a:off x="711792" y="2909455"/>
            <a:ext cx="4879755" cy="3228109"/>
          </a:xfrm>
          <a:prstGeom prst="homePlate">
            <a:avLst>
              <a:gd name="adj" fmla="val 3085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7" name="TextBox 6"/>
          <p:cNvSpPr txBox="1"/>
          <p:nvPr/>
        </p:nvSpPr>
        <p:spPr>
          <a:xfrm>
            <a:off x="914049" y="3246236"/>
            <a:ext cx="3796497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just" rtl="1"/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و ما عذا هذه الأرمة من أمثلة التکسیر فجمع کثرة </a:t>
            </a:r>
            <a:r>
              <a:rPr lang="fa-IR" sz="3200" b="1" dirty="0">
                <a:solidFill>
                  <a:schemeClr val="tx2">
                    <a:lumMod val="60000"/>
                    <a:lumOff val="40000"/>
                  </a:schemeClr>
                </a:solidFill>
                <a:cs typeface="2  Badr" panose="00000400000000000000" pitchFamily="2" charset="-78"/>
              </a:rPr>
              <a:t>«کمرضی و حُمْر و غلمان» </a:t>
            </a:r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و غیرها</a:t>
            </a:r>
          </a:p>
          <a:p>
            <a:pPr algn="just" rtl="1"/>
            <a:r>
              <a:rPr lang="fa-IR" sz="3200" b="1" dirty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و یستعمل کلّ منها فی موضع الآخر مجازاَ</a:t>
            </a:r>
          </a:p>
        </p:txBody>
      </p:sp>
    </p:spTree>
    <p:extLst>
      <p:ext uri="{BB962C8B-B14F-4D97-AF65-F5344CB8AC3E}">
        <p14:creationId xmlns:p14="http://schemas.microsoft.com/office/powerpoint/2010/main" val="4085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98601" y="214550"/>
            <a:ext cx="10058400" cy="1371600"/>
          </a:xfrm>
        </p:spPr>
        <p:txBody>
          <a:bodyPr>
            <a:normAutofit/>
          </a:bodyPr>
          <a:lstStyle/>
          <a:p>
            <a:pPr lvl="0" algn="r"/>
            <a:r>
              <a:rPr lang="fa-IR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3. ماذا تفهم بصیغة منتهی الجموع</a:t>
            </a:r>
            <a:r>
              <a:rPr lang="fa-IR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؟</a:t>
            </a:r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819" y="1586150"/>
            <a:ext cx="11041452" cy="139257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fa-IR" sz="2800" b="1" dirty="0" smtClean="0">
                <a:solidFill>
                  <a:srgbClr val="FFC000"/>
                </a:solidFill>
                <a:cs typeface="2  Badr" panose="00000400000000000000" pitchFamily="2" charset="-78"/>
              </a:rPr>
              <a:t>صیغة منتهی الجموع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هی کلّ جمع بعد</a:t>
            </a:r>
            <a:r>
              <a:rPr lang="fa-IR" sz="2800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 الف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تکسیره حرفان متحرکان «</a:t>
            </a:r>
            <a:r>
              <a:rPr lang="fa-I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2  Badr" panose="00000400000000000000" pitchFamily="2" charset="-78"/>
              </a:rPr>
              <a:t>کدَراهِم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ْ» أو ثلاثة أوسطها یاء ساکنة «</a:t>
            </a:r>
            <a:r>
              <a:rPr lang="fa-I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2  Badr" panose="00000400000000000000" pitchFamily="2" charset="-78"/>
              </a:rPr>
              <a:t>کرَیاحین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»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cs typeface="2  Badr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574456" y="3158836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r"/>
            <a:r>
              <a:rPr lang="fa-IR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4</a:t>
            </a:r>
            <a:r>
              <a:rPr lang="fa-IR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هل یجمع الجمع ؟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71056" y="4530436"/>
            <a:ext cx="11041452" cy="139257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یجمع الجمع لتکثیر عدد الاحاد التی ینطوی علیها «کالایادی» </a:t>
            </a:r>
            <a:r>
              <a:rPr lang="fa-IR" sz="3600" b="1" dirty="0">
                <a:solidFill>
                  <a:srgbClr val="FF0000"/>
                </a:solidFill>
                <a:cs typeface="2  Badr" panose="00000400000000000000" pitchFamily="2" charset="-78"/>
                <a:sym typeface="Symbol" panose="05050102010706020507" pitchFamily="18" charset="2"/>
              </a:rPr>
              <a:t>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جمع الأیدی التی هی جمع الید. و یقال لهذا الجمع منتهی الجموع و جمع الجمع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cs typeface="2  Badr" panose="000004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15782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74456" y="214550"/>
            <a:ext cx="10058400" cy="1371600"/>
          </a:xfrm>
        </p:spPr>
        <p:txBody>
          <a:bodyPr>
            <a:normAutofit/>
          </a:bodyPr>
          <a:lstStyle/>
          <a:p>
            <a:pPr lvl="0" algn="r"/>
            <a:r>
              <a:rPr lang="fa-IR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5. </a:t>
            </a:r>
            <a:r>
              <a:rPr lang="fa-IR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کیف یجمع جمع الجمع 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326" y="1433750"/>
            <a:ext cx="10861963" cy="219614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یجمع جمع الجمع مثل المفرد الذی یُوازنه فتقول فی جمع أکلب</a:t>
            </a:r>
            <a:r>
              <a:rPr lang="fa-IR" sz="3600" b="1" dirty="0">
                <a:solidFill>
                  <a:srgbClr val="FF0000"/>
                </a:solidFill>
                <a:cs typeface="2  Badr" panose="00000400000000000000" pitchFamily="2" charset="-78"/>
                <a:sym typeface="Symbol" panose="05050102010706020507" pitchFamily="18" charset="2"/>
              </a:rPr>
              <a:t> 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«أکالِب»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کما تقول فی أنْمُل</a:t>
            </a:r>
            <a:r>
              <a:rPr lang="fa-IR" sz="3600" b="1" dirty="0">
                <a:solidFill>
                  <a:srgbClr val="FF0000"/>
                </a:solidFill>
                <a:cs typeface="2  Badr" panose="00000400000000000000" pitchFamily="2" charset="-78"/>
                <a:sym typeface="Symbol" panose="05050102010706020507" pitchFamily="18" charset="2"/>
              </a:rPr>
              <a:t> 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«أنامل» و تقول فی أظْفار</a:t>
            </a:r>
            <a:r>
              <a:rPr lang="fa-IR" sz="3600" b="1" dirty="0">
                <a:solidFill>
                  <a:srgbClr val="FF0000"/>
                </a:solidFill>
                <a:cs typeface="2  Badr" panose="00000400000000000000" pitchFamily="2" charset="-78"/>
                <a:sym typeface="Symbol" panose="05050102010706020507" pitchFamily="18" charset="2"/>
              </a:rPr>
              <a:t> 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«أظافیر» کما تقول فی قرطاس</a:t>
            </a:r>
            <a:r>
              <a:rPr lang="fa-IR" sz="3600" b="1" dirty="0">
                <a:solidFill>
                  <a:srgbClr val="FF0000"/>
                </a:solidFill>
                <a:cs typeface="2  Badr" panose="00000400000000000000" pitchFamily="2" charset="-78"/>
                <a:sym typeface="Symbol" panose="05050102010706020507" pitchFamily="18" charset="2"/>
              </a:rPr>
              <a:t> 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«قراطیس». و لیس له غیر هذین الوزنین أی أفاعل و أفاعیل. و کلاهما من جموع الکثرة.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cs typeface="2  Badr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1906965" y="3782291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r"/>
            <a:r>
              <a:rPr lang="fa-IR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6. </a:t>
            </a:r>
            <a:r>
              <a:rPr lang="fa-IR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ما هو اسم الجمع؟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-554181" y="5153891"/>
            <a:ext cx="11041452" cy="1392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إسم الجمع هو ما یدلّ علی </a:t>
            </a:r>
            <a:r>
              <a:rPr lang="fa-IR" sz="2800" b="1" dirty="0" smtClean="0">
                <a:solidFill>
                  <a:schemeClr val="accent5">
                    <a:lumMod val="75000"/>
                  </a:schemeClr>
                </a:solidFill>
                <a:cs typeface="2  Badr" panose="00000400000000000000" pitchFamily="2" charset="-78"/>
              </a:rPr>
              <a:t>الجماعة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و </a:t>
            </a:r>
            <a:r>
              <a:rPr lang="fa-IR" sz="2800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لا مفرد له من لفظه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نحو «خَیْل و شَعْب»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cs typeface="2  Badr" panose="000004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220553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879256" y="301043"/>
            <a:ext cx="10058400" cy="1371600"/>
          </a:xfrm>
        </p:spPr>
        <p:txBody>
          <a:bodyPr>
            <a:normAutofit/>
          </a:bodyPr>
          <a:lstStyle/>
          <a:p>
            <a:pPr lvl="0" algn="r"/>
            <a:r>
              <a:rPr lang="fa-IR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7. </a:t>
            </a:r>
            <a:r>
              <a:rPr lang="fa-IR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ما هو شبه الجمع؟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907" y="1672643"/>
            <a:ext cx="10861963" cy="14064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a-IR" sz="2800" b="1" dirty="0" smtClean="0">
                <a:solidFill>
                  <a:srgbClr val="FFC000"/>
                </a:solidFill>
                <a:cs typeface="2  Badr" panose="00000400000000000000" pitchFamily="2" charset="-78"/>
              </a:rPr>
              <a:t>شبه الجمع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هو ما دلّ علی</a:t>
            </a:r>
            <a:r>
              <a:rPr lang="fa-IR" sz="2800" b="1" dirty="0" smtClean="0">
                <a:solidFill>
                  <a:schemeClr val="accent5">
                    <a:lumMod val="75000"/>
                  </a:schemeClr>
                </a:solidFill>
                <a:cs typeface="2  Badr" panose="00000400000000000000" pitchFamily="2" charset="-78"/>
              </a:rPr>
              <a:t> الجماعة 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و فُرّق بینه و بین مفرده </a:t>
            </a:r>
            <a:r>
              <a:rPr lang="fa-IR" sz="2800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بالتاء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«کتُفاح تُفَّاحة» أو </a:t>
            </a:r>
            <a:r>
              <a:rPr lang="fa-IR" sz="2800" b="1" dirty="0" smtClean="0">
                <a:solidFill>
                  <a:srgbClr val="FF0000"/>
                </a:solidFill>
                <a:cs typeface="2  Badr" panose="00000400000000000000" pitchFamily="2" charset="-78"/>
              </a:rPr>
              <a:t>بالیاء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« کإفرَنج إفْرَنجی»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cs typeface="2  Badr" panose="00000400000000000000" pitchFamily="2" charset="-78"/>
            </a:endParaRPr>
          </a:p>
          <a:p>
            <a:endParaRPr lang="fa-I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-854020" y="293716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cap="none" spc="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pPr algn="r"/>
            <a:r>
              <a:rPr lang="fa-IR" dirty="0" smtClean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8</a:t>
            </a:r>
            <a:r>
              <a:rPr lang="fa-IR" dirty="0">
                <a:solidFill>
                  <a:schemeClr val="accent2"/>
                </a:solidFill>
                <a:latin typeface="Calibri" panose="020F0502020204030204" pitchFamily="34" charset="0"/>
                <a:ea typeface="Calibri" panose="020F0502020204030204" pitchFamily="34" charset="0"/>
                <a:cs typeface="B Nazanin" panose="00000400000000000000" pitchFamily="2" charset="-78"/>
              </a:rPr>
              <a:t>. هل یجمع اسم الجمع و شبهه؟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5418" y="4450675"/>
            <a:ext cx="11041452" cy="1392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82880" indent="-182880" algn="r" defTabSz="914400" rtl="1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r" defTabSz="914400" rtl="1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1">
                  <a:lumMod val="85000"/>
                  <a:lumOff val="15000"/>
                </a:schemeClr>
              </a:buClr>
              <a:buFont typeface="Garamond" pitchFamily="18" charset="0"/>
              <a:buChar char="◦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یجمع کلُّ من اسم الجمع و شبهه کما تجمع المفردات علی الامثلة التی یُجمع علیها کلٌّ بحسب أصوله فیُقال فی قوم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  <a:sym typeface="Symbol" panose="05050102010706020507" pitchFamily="18" charset="2"/>
              </a:rPr>
              <a:t> 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 «اقوام» و فی نجم </a:t>
            </a:r>
            <a:r>
              <a:rPr lang="fa-IR" sz="2800" b="1" dirty="0">
                <a:solidFill>
                  <a:srgbClr val="FF0000"/>
                </a:solidFill>
                <a:cs typeface="2  Badr" panose="00000400000000000000" pitchFamily="2" charset="-78"/>
                <a:sym typeface="Symbol" panose="05050102010706020507" pitchFamily="18" charset="2"/>
              </a:rPr>
              <a:t></a:t>
            </a:r>
            <a:r>
              <a:rPr lang="fa-IR" sz="2800" b="1" dirty="0" smtClean="0">
                <a:solidFill>
                  <a:schemeClr val="accent2">
                    <a:lumMod val="50000"/>
                  </a:schemeClr>
                </a:solidFill>
                <a:cs typeface="2  Badr" panose="00000400000000000000" pitchFamily="2" charset="-78"/>
              </a:rPr>
              <a:t>«أنْجُم»</a:t>
            </a:r>
            <a:endParaRPr lang="en-US" sz="2800" b="1" dirty="0" smtClean="0">
              <a:solidFill>
                <a:schemeClr val="accent2">
                  <a:lumMod val="50000"/>
                </a:schemeClr>
              </a:solidFill>
              <a:cs typeface="2  Badr" panose="00000400000000000000" pitchFamily="2" charset="-78"/>
            </a:endParaRPr>
          </a:p>
          <a:p>
            <a:endParaRPr lang="fa-IR" dirty="0"/>
          </a:p>
        </p:txBody>
      </p:sp>
    </p:spTree>
    <p:extLst>
      <p:ext uri="{BB962C8B-B14F-4D97-AF65-F5344CB8AC3E}">
        <p14:creationId xmlns:p14="http://schemas.microsoft.com/office/powerpoint/2010/main" val="1665668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6782462"/>
              </p:ext>
            </p:extLst>
          </p:nvPr>
        </p:nvGraphicFramePr>
        <p:xfrm>
          <a:off x="1663045" y="1705969"/>
          <a:ext cx="8975092" cy="4449170"/>
        </p:xfrm>
        <a:graphic>
          <a:graphicData uri="http://schemas.openxmlformats.org/drawingml/2006/table">
            <a:tbl>
              <a:tblPr rtl="1" firstRow="1" firstCol="1" bandRow="1">
                <a:tableStyleId>{8799B23B-EC83-4686-B30A-512413B5E67A}</a:tableStyleId>
              </a:tblPr>
              <a:tblGrid>
                <a:gridCol w="1282156">
                  <a:extLst>
                    <a:ext uri="{9D8B030D-6E8A-4147-A177-3AD203B41FA5}">
                      <a16:colId xmlns:a16="http://schemas.microsoft.com/office/drawing/2014/main" xmlns="" val="3333332000"/>
                    </a:ext>
                  </a:extLst>
                </a:gridCol>
                <a:gridCol w="1282156">
                  <a:extLst>
                    <a:ext uri="{9D8B030D-6E8A-4147-A177-3AD203B41FA5}">
                      <a16:colId xmlns:a16="http://schemas.microsoft.com/office/drawing/2014/main" xmlns="" val="3354526581"/>
                    </a:ext>
                  </a:extLst>
                </a:gridCol>
                <a:gridCol w="1282156">
                  <a:extLst>
                    <a:ext uri="{9D8B030D-6E8A-4147-A177-3AD203B41FA5}">
                      <a16:colId xmlns:a16="http://schemas.microsoft.com/office/drawing/2014/main" xmlns="" val="4109674413"/>
                    </a:ext>
                  </a:extLst>
                </a:gridCol>
                <a:gridCol w="1282156">
                  <a:extLst>
                    <a:ext uri="{9D8B030D-6E8A-4147-A177-3AD203B41FA5}">
                      <a16:colId xmlns:a16="http://schemas.microsoft.com/office/drawing/2014/main" xmlns="" val="799192641"/>
                    </a:ext>
                  </a:extLst>
                </a:gridCol>
                <a:gridCol w="1282156">
                  <a:extLst>
                    <a:ext uri="{9D8B030D-6E8A-4147-A177-3AD203B41FA5}">
                      <a16:colId xmlns:a16="http://schemas.microsoft.com/office/drawing/2014/main" xmlns="" val="1415494387"/>
                    </a:ext>
                  </a:extLst>
                </a:gridCol>
                <a:gridCol w="1282156">
                  <a:extLst>
                    <a:ext uri="{9D8B030D-6E8A-4147-A177-3AD203B41FA5}">
                      <a16:colId xmlns:a16="http://schemas.microsoft.com/office/drawing/2014/main" xmlns="" val="1203124411"/>
                    </a:ext>
                  </a:extLst>
                </a:gridCol>
                <a:gridCol w="1282156">
                  <a:extLst>
                    <a:ext uri="{9D8B030D-6E8A-4147-A177-3AD203B41FA5}">
                      <a16:colId xmlns:a16="http://schemas.microsoft.com/office/drawing/2014/main" xmlns="" val="4294317611"/>
                    </a:ext>
                  </a:extLst>
                </a:gridCol>
              </a:tblGrid>
              <a:tr h="889834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مَدارج 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أمثال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أرغِفة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نَوابغ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نُبَلاء 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خَواطِر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أقْراص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99452538"/>
                  </a:ext>
                </a:extLst>
              </a:tr>
              <a:tr h="889834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أوهیة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مراحم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رُموس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أعاجِم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بُکم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نَوادر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أدویة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545884408"/>
                  </a:ext>
                </a:extLst>
              </a:tr>
              <a:tr h="889834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مواضٍ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أسقام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فَواکه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مَآت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مصارع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عَصافیر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روّاغ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41277945"/>
                  </a:ext>
                </a:extLst>
              </a:tr>
              <a:tr h="889834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مَوارد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ضحایا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بُرُود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قرَاطیس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خُطباء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أماجد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مَعارف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229807856"/>
                  </a:ext>
                </a:extLst>
              </a:tr>
              <a:tr h="889834"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عُلُوم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حُروف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أحرُف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a-IR" sz="2800" dirty="0" smtClean="0">
                          <a:cs typeface="2  Badr" panose="00000400000000000000" pitchFamily="2" charset="-78"/>
                        </a:rPr>
                        <a:t>شوارع</a:t>
                      </a:r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a-IR" sz="280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fa-IR" sz="2800" dirty="0">
                        <a:cs typeface="2  Badr" panose="00000400000000000000" pitchFamily="2" charset="-78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631698958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2315246" y="778056"/>
            <a:ext cx="6546985" cy="5533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rtl="1">
              <a:lnSpc>
                <a:spcPct val="107000"/>
              </a:lnSpc>
              <a:spcAft>
                <a:spcPts val="800"/>
              </a:spcAft>
            </a:pPr>
            <a:r>
              <a:rPr lang="fa-IR" sz="2800" b="1" dirty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تمرین </a:t>
            </a:r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30: میز جمع القلة من جمع الکثرة فی الاسماء التابعة :</a:t>
            </a:r>
            <a:endParaRPr lang="en-US" sz="1600" b="1" dirty="0">
              <a:solidFill>
                <a:schemeClr val="accent6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21557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82185" y="2082564"/>
            <a:ext cx="8599123" cy="3334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endParaRPr lang="en-US" sz="2800" b="1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أ قیاسی جمع التکسیر أم سماعی؟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fa-IR" sz="3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فی کم موضعاً یقاس جمع التکسیر فی الاسماء؟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  <a:p>
            <a:pPr marL="571500" marR="0" lvl="0" indent="-571500" algn="r" rtl="1">
              <a:lnSpc>
                <a:spcPct val="150000"/>
              </a:lnSpc>
              <a:spcBef>
                <a:spcPts val="0"/>
              </a:spcBef>
              <a:spcAft>
                <a:spcPts val="800"/>
              </a:spcAft>
              <a:buFont typeface="Wingdings" panose="05000000000000000000" pitchFamily="2" charset="2"/>
              <a:buChar char="v"/>
            </a:pPr>
            <a:r>
              <a:rPr lang="fa-IR" sz="3600" b="1" dirty="0" smtClean="0">
                <a:solidFill>
                  <a:schemeClr val="accent3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فی کم موضعاً یقاس جمع التکسیر فی الصفات؟</a:t>
            </a:r>
            <a:endParaRPr lang="fa-IR" sz="2800" b="1" dirty="0">
              <a:solidFill>
                <a:schemeClr val="accent3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870213" y="608741"/>
            <a:ext cx="10601177" cy="1473823"/>
          </a:xfrm>
          <a:prstGeom prst="ribbon">
            <a:avLst/>
          </a:prstGeom>
          <a:solidFill>
            <a:schemeClr val="bg2"/>
          </a:solidFill>
          <a:ln>
            <a:solidFill>
              <a:srgbClr val="8C187E"/>
            </a:solidFill>
          </a:ln>
        </p:spPr>
        <p:txBody>
          <a:bodyPr wrap="none">
            <a:spAutoFit/>
          </a:bodyPr>
          <a:lstStyle/>
          <a:p>
            <a:pPr algn="r" rtl="1">
              <a:lnSpc>
                <a:spcPct val="150000"/>
              </a:lnSpc>
              <a:spcAft>
                <a:spcPts val="800"/>
              </a:spcAft>
            </a:pPr>
            <a:r>
              <a:rPr lang="fa-IR" sz="5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29. </a:t>
            </a:r>
            <a:r>
              <a:rPr lang="fa-IR" sz="54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جمع </a:t>
            </a:r>
            <a:r>
              <a:rPr lang="fa-IR" sz="5400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2  Badr" panose="00000400000000000000" pitchFamily="2" charset="-78"/>
              </a:rPr>
              <a:t>التکسیر المطردة</a:t>
            </a:r>
            <a:endParaRPr lang="en-US" sz="4400" dirty="0" smtClean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2  Badr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05036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Savon">
      <a:maj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3F20CFC1-E34F-405B-AA49-5BE0E194F1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273</TotalTime>
  <Words>859</Words>
  <Application>Microsoft Office PowerPoint</Application>
  <PresentationFormat>Custom</PresentationFormat>
  <Paragraphs>139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2  Davat</vt:lpstr>
      <vt:lpstr>Calibri</vt:lpstr>
      <vt:lpstr>Symbol</vt:lpstr>
      <vt:lpstr>B Nazanin</vt:lpstr>
      <vt:lpstr>Wingdings</vt:lpstr>
      <vt:lpstr>2  Badr</vt:lpstr>
      <vt:lpstr>Tahoma</vt:lpstr>
      <vt:lpstr>Garamond</vt:lpstr>
      <vt:lpstr>Savon</vt:lpstr>
      <vt:lpstr>PowerPoint Presentation</vt:lpstr>
      <vt:lpstr>PowerPoint Presentation</vt:lpstr>
      <vt:lpstr>1. ما هو جمع التکسیر؟</vt:lpstr>
      <vt:lpstr>2. کم قسماً جمع التکثیر؟</vt:lpstr>
      <vt:lpstr>3. ماذا تفهم بصیغة منتهی الجموع؟</vt:lpstr>
      <vt:lpstr>5. کیف یجمع جمع الجمع ؟</vt:lpstr>
      <vt:lpstr>7. ما هو شبه الجمع؟</vt:lpstr>
      <vt:lpstr>PowerPoint Presentation</vt:lpstr>
      <vt:lpstr>PowerPoint Presentation</vt:lpstr>
      <vt:lpstr>1. أ قیاسی جمع التکسیر أم سماعی؟</vt:lpstr>
      <vt:lpstr>PowerPoint Presentation</vt:lpstr>
      <vt:lpstr>3. فی کم موضعاً یقاس جمع التکسیر فی الصفات؟</vt:lpstr>
      <vt:lpstr>PowerPoint Presentation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firooraghi</dc:creator>
  <cp:lastModifiedBy>Ehsan Kalhor</cp:lastModifiedBy>
  <cp:revision>27</cp:revision>
  <dcterms:created xsi:type="dcterms:W3CDTF">2020-04-24T17:51:06Z</dcterms:created>
  <dcterms:modified xsi:type="dcterms:W3CDTF">2020-04-25T16:25:56Z</dcterms:modified>
</cp:coreProperties>
</file>