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83" r:id="rId2"/>
    <p:sldId id="282" r:id="rId3"/>
    <p:sldId id="265" r:id="rId4"/>
    <p:sldId id="281" r:id="rId5"/>
    <p:sldId id="280" r:id="rId6"/>
    <p:sldId id="262" r:id="rId7"/>
    <p:sldId id="263" r:id="rId8"/>
    <p:sldId id="257" r:id="rId9"/>
    <p:sldId id="260" r:id="rId10"/>
    <p:sldId id="259" r:id="rId11"/>
    <p:sldId id="261" r:id="rId12"/>
    <p:sldId id="278" r:id="rId13"/>
    <p:sldId id="279" r:id="rId14"/>
    <p:sldId id="276" r:id="rId15"/>
    <p:sldId id="277" r:id="rId16"/>
    <p:sldId id="274" r:id="rId17"/>
    <p:sldId id="275" r:id="rId18"/>
    <p:sldId id="272" r:id="rId19"/>
    <p:sldId id="273" r:id="rId20"/>
    <p:sldId id="268" r:id="rId21"/>
    <p:sldId id="269" r:id="rId22"/>
    <p:sldId id="270" r:id="rId23"/>
    <p:sldId id="264" r:id="rId24"/>
    <p:sldId id="266" r:id="rId25"/>
    <p:sldId id="267" r:id="rId26"/>
    <p:sldId id="256" r:id="rId27"/>
    <p:sldId id="284"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oorche 30 DVDs" initials="M3D" lastIdx="0"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4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4/22/2020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4/22/2020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4/22/2020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endParaRPr lang="fa-IR"/>
          </a:p>
        </p:txBody>
      </p:sp>
      <p:pic>
        <p:nvPicPr>
          <p:cNvPr id="4" name="Picture 4" descr="BESM"/>
          <p:cNvPicPr>
            <a:picLocks noChangeAspect="1" noChangeArrowheads="1"/>
          </p:cNvPicPr>
          <p:nvPr/>
        </p:nvPicPr>
        <p:blipFill>
          <a:blip r:embed="rId2" cstate="print"/>
          <a:srcRect/>
          <a:stretch>
            <a:fillRect/>
          </a:stretch>
        </p:blipFill>
        <p:spPr bwMode="auto">
          <a:xfrm>
            <a:off x="14288" y="0"/>
            <a:ext cx="9144000" cy="6884988"/>
          </a:xfrm>
          <a:prstGeom prst="rect">
            <a:avLst/>
          </a:prstGeom>
          <a:noFill/>
          <a:ln w="9525">
            <a:noFill/>
            <a:miter lim="800000"/>
            <a:headEnd/>
            <a:tailEnd/>
          </a:ln>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dirty="0" smtClean="0">
                <a:cs typeface="B Titr" pitchFamily="2" charset="-78"/>
              </a:rPr>
              <a:t>عقل (حجر – نهیه – لُبّ)</a:t>
            </a:r>
            <a:endParaRPr lang="fa-IR" dirty="0">
              <a:cs typeface="B Titr" pitchFamily="2" charset="-78"/>
            </a:endParaRPr>
          </a:p>
        </p:txBody>
      </p:sp>
      <p:sp>
        <p:nvSpPr>
          <p:cNvPr id="3" name="Content Placeholder 2"/>
          <p:cNvSpPr>
            <a:spLocks noGrp="1"/>
          </p:cNvSpPr>
          <p:nvPr>
            <p:ph idx="1"/>
          </p:nvPr>
        </p:nvSpPr>
        <p:spPr/>
        <p:txBody>
          <a:bodyPr>
            <a:normAutofit fontScale="70000" lnSpcReduction="20000"/>
          </a:bodyPr>
          <a:lstStyle/>
          <a:p>
            <a:pPr algn="justLow" rtl="1">
              <a:lnSpc>
                <a:spcPct val="170000"/>
              </a:lnSpc>
            </a:pPr>
            <a:r>
              <a:rPr lang="fa-IR" dirty="0" smtClean="0">
                <a:cs typeface="B Titr" pitchFamily="2" charset="-78"/>
              </a:rPr>
              <a:t>در قرآن عقل معنایی خاص دارد و نمی توان آنها با پاره ای معنای یکی دانست </a:t>
            </a:r>
            <a:endParaRPr lang="en-US" dirty="0" smtClean="0">
              <a:cs typeface="B Titr" pitchFamily="2" charset="-78"/>
            </a:endParaRPr>
          </a:p>
          <a:p>
            <a:pPr algn="justLow" rtl="1">
              <a:lnSpc>
                <a:spcPct val="170000"/>
              </a:lnSpc>
            </a:pPr>
            <a:r>
              <a:rPr lang="fa-IR" dirty="0" smtClean="0">
                <a:cs typeface="B Titr" pitchFamily="2" charset="-78"/>
              </a:rPr>
              <a:t>مفاهیمی چون قوه تفکر – هوش – و نظایر انها با معنای قرآنی یکی دانست.</a:t>
            </a:r>
            <a:endParaRPr lang="en-US" dirty="0" smtClean="0">
              <a:cs typeface="B Titr" pitchFamily="2" charset="-78"/>
            </a:endParaRPr>
          </a:p>
          <a:p>
            <a:pPr lvl="0" algn="justLow" rtl="1">
              <a:lnSpc>
                <a:spcPct val="170000"/>
              </a:lnSpc>
            </a:pPr>
            <a:r>
              <a:rPr lang="fa-IR" dirty="0" smtClean="0">
                <a:cs typeface="B Titr" pitchFamily="2" charset="-78"/>
              </a:rPr>
              <a:t>عقل در لغت عرب – بمعنای بند و بازداری  عقل لسانه یعنی جلو زبانش را گرفت معقل ← بمعنای دژ و بارویی است که دشمن را از نفوذ باز می دارد. </a:t>
            </a:r>
            <a:endParaRPr lang="en-US" dirty="0" smtClean="0">
              <a:cs typeface="B Titr" pitchFamily="2" charset="-78"/>
            </a:endParaRPr>
          </a:p>
          <a:p>
            <a:pPr lvl="0" algn="justLow" rtl="1">
              <a:lnSpc>
                <a:spcPct val="170000"/>
              </a:lnSpc>
            </a:pPr>
            <a:r>
              <a:rPr lang="fa-IR" dirty="0" smtClean="0">
                <a:cs typeface="B Titr" pitchFamily="2" charset="-78"/>
              </a:rPr>
              <a:t>واژه متضاد عقل درعرب ← جهل در اصل بمعنای عمل بدون تأمل یا عمل ناسنجیده است. </a:t>
            </a:r>
            <a:endParaRPr lang="en-US" dirty="0" smtClean="0">
              <a:cs typeface="B Titr" pitchFamily="2" charset="-78"/>
            </a:endParaRPr>
          </a:p>
          <a:p>
            <a:pPr lvl="0" algn="justLow" rtl="1">
              <a:lnSpc>
                <a:spcPct val="170000"/>
              </a:lnSpc>
            </a:pPr>
            <a:r>
              <a:rPr lang="fa-IR" dirty="0" smtClean="0">
                <a:cs typeface="B Titr" pitchFamily="2" charset="-78"/>
              </a:rPr>
              <a:t>واژه جهل – حاکی از بی گدار به آب زدن است وچنین عمل نتایج زیانباری همراه خواهد داشت. </a:t>
            </a:r>
            <a:endParaRPr lang="en-US" dirty="0" smtClean="0">
              <a:cs typeface="B Titr" pitchFamily="2" charset="-78"/>
            </a:endParaRPr>
          </a:p>
          <a:p>
            <a:pPr lvl="0" algn="justLow" rtl="1">
              <a:lnSpc>
                <a:spcPct val="170000"/>
              </a:lnSpc>
            </a:pPr>
            <a:r>
              <a:rPr lang="fa-IR" dirty="0" smtClean="0">
                <a:cs typeface="B Titr" pitchFamily="2" charset="-78"/>
              </a:rPr>
              <a:t>حجر و تحجیر – برای تعیین مرز میان دو چیز و جلوگیری از خلط و خبط یا ایمن نگه داشتن اشیاء و یا اشخاص از هجوم ها صورت می پذیرد. </a:t>
            </a:r>
            <a:endParaRPr lang="en-US" dirty="0" smtClean="0">
              <a:cs typeface="B Titr" pitchFamily="2" charset="-78"/>
            </a:endParaRPr>
          </a:p>
          <a:p>
            <a:pPr lvl="0" algn="justLow" rtl="1">
              <a:lnSpc>
                <a:spcPct val="170000"/>
              </a:lnSpc>
            </a:pPr>
            <a:r>
              <a:rPr lang="fa-IR" dirty="0" smtClean="0">
                <a:cs typeface="B Titr" pitchFamily="2" charset="-78"/>
              </a:rPr>
              <a:t>و نهیه هم همین معنای مترادف و بازداری به این اعتبار این بازداری عقل نهیه نامیده می شود.</a:t>
            </a:r>
            <a:endParaRPr lang="en-US" dirty="0" smtClean="0">
              <a:cs typeface="B Titr" pitchFamily="2" charset="-78"/>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057400"/>
            <a:ext cx="8763000" cy="2514600"/>
          </a:xfrm>
        </p:spPr>
        <p:txBody>
          <a:bodyPr>
            <a:noAutofit/>
          </a:bodyPr>
          <a:lstStyle/>
          <a:p>
            <a:pPr lvl="0" algn="r" rtl="1">
              <a:lnSpc>
                <a:spcPct val="150000"/>
              </a:lnSpc>
            </a:pPr>
            <a:r>
              <a:rPr lang="fa-IR" sz="1800" dirty="0" smtClean="0">
                <a:cs typeface="B Titr" pitchFamily="2" charset="-78"/>
              </a:rPr>
              <a:t>لب منزل گاه برتر عقل در قرآن لُبّ است 0</a:t>
            </a:r>
            <a:br>
              <a:rPr lang="fa-IR" sz="1800" dirty="0" smtClean="0">
                <a:cs typeface="B Titr" pitchFamily="2" charset="-78"/>
              </a:rPr>
            </a:br>
            <a:r>
              <a:rPr lang="fa-IR" sz="1800" dirty="0" smtClean="0">
                <a:cs typeface="B Titr" pitchFamily="2" charset="-78"/>
              </a:rPr>
              <a:t>جمع الباب)</a:t>
            </a:r>
            <a:br>
              <a:rPr lang="fa-IR" sz="1800" dirty="0" smtClean="0">
                <a:cs typeface="B Titr" pitchFamily="2" charset="-78"/>
              </a:rPr>
            </a:br>
            <a:r>
              <a:rPr lang="fa-IR" sz="1800" dirty="0" smtClean="0">
                <a:cs typeface="B Titr" pitchFamily="2" charset="-78"/>
              </a:rPr>
              <a:t> لُب – خالص و برگزیده هر چیزی درقلمرو شناخت چنان مضبوط عمل نماید از پیرایه های باطل و هوای  نفس پاک نماید. </a:t>
            </a:r>
            <a:r>
              <a:rPr lang="en-US" sz="1800" dirty="0" smtClean="0">
                <a:cs typeface="B Titr" pitchFamily="2" charset="-78"/>
              </a:rPr>
              <a:t/>
            </a:r>
            <a:br>
              <a:rPr lang="en-US" sz="1800" dirty="0" smtClean="0">
                <a:cs typeface="B Titr" pitchFamily="2" charset="-78"/>
              </a:rPr>
            </a:br>
            <a:r>
              <a:rPr lang="en-US" sz="1800" dirty="0" smtClean="0">
                <a:cs typeface="B Titr" pitchFamily="2" charset="-78"/>
              </a:rPr>
              <a:t/>
            </a:r>
            <a:br>
              <a:rPr lang="en-US" sz="1800" dirty="0" smtClean="0">
                <a:cs typeface="B Titr" pitchFamily="2" charset="-78"/>
              </a:rPr>
            </a:br>
            <a:endParaRPr lang="fa-IR" sz="1800" dirty="0">
              <a:cs typeface="B Titr" pitchFamily="2" charset="-78"/>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0" y="609600"/>
            <a:ext cx="3584448" cy="1828800"/>
          </a:xfrm>
        </p:spPr>
        <p:txBody>
          <a:bodyPr/>
          <a:lstStyle/>
          <a:p>
            <a:r>
              <a:rPr lang="fa-IR" dirty="0" smtClean="0"/>
              <a:t>فصل دوم </a:t>
            </a:r>
            <a:r>
              <a:rPr lang="en-US" dirty="0" smtClean="0"/>
              <a:t/>
            </a:r>
            <a:br>
              <a:rPr lang="en-US" dirty="0" smtClean="0"/>
            </a:br>
            <a:endParaRPr lang="fa-IR" dirty="0"/>
          </a:p>
        </p:txBody>
      </p:sp>
      <p:sp>
        <p:nvSpPr>
          <p:cNvPr id="3" name="Subtitle 2"/>
          <p:cNvSpPr>
            <a:spLocks noGrp="1"/>
          </p:cNvSpPr>
          <p:nvPr>
            <p:ph type="subTitle" idx="1"/>
          </p:nvPr>
        </p:nvSpPr>
        <p:spPr>
          <a:xfrm>
            <a:off x="228600" y="1828800"/>
            <a:ext cx="8686800" cy="3733800"/>
          </a:xfrm>
        </p:spPr>
        <p:txBody>
          <a:bodyPr>
            <a:noAutofit/>
          </a:bodyPr>
          <a:lstStyle/>
          <a:p>
            <a:pPr algn="justLow">
              <a:lnSpc>
                <a:spcPct val="170000"/>
              </a:lnSpc>
              <a:buFont typeface="Arial" pitchFamily="34" charset="0"/>
              <a:buChar char="•"/>
            </a:pPr>
            <a:r>
              <a:rPr lang="fa-IR" sz="2000" dirty="0" smtClean="0">
                <a:cs typeface="B Titr" pitchFamily="2" charset="-78"/>
              </a:rPr>
              <a:t>تربيت اسلامي – طرح اسلام – ساختن و پرداختن انسان بكار مي رود </a:t>
            </a:r>
            <a:endParaRPr lang="en-US" sz="2000" dirty="0" smtClean="0">
              <a:cs typeface="B Titr" pitchFamily="2" charset="-78"/>
            </a:endParaRPr>
          </a:p>
          <a:p>
            <a:pPr algn="justLow">
              <a:lnSpc>
                <a:spcPct val="170000"/>
              </a:lnSpc>
              <a:buFont typeface="Arial" pitchFamily="34" charset="0"/>
              <a:buChar char="•"/>
            </a:pPr>
            <a:r>
              <a:rPr lang="fa-IR" sz="2000" dirty="0" smtClean="0">
                <a:cs typeface="B Titr" pitchFamily="2" charset="-78"/>
              </a:rPr>
              <a:t>رَبَوَ </a:t>
            </a:r>
            <a:r>
              <a:rPr lang="en-US" sz="2000" dirty="0" smtClean="0">
                <a:cs typeface="B Titr" pitchFamily="2" charset="-78"/>
                <a:sym typeface="Symbol"/>
              </a:rPr>
              <a:t></a:t>
            </a:r>
            <a:r>
              <a:rPr lang="fa-IR" sz="2000" dirty="0" smtClean="0">
                <a:cs typeface="B Titr" pitchFamily="2" charset="-78"/>
              </a:rPr>
              <a:t> به معنای زیادت  و فزوني اخذ شده </a:t>
            </a:r>
            <a:endParaRPr lang="en-US" sz="2000" dirty="0" smtClean="0">
              <a:cs typeface="B Titr" pitchFamily="2" charset="-78"/>
            </a:endParaRPr>
          </a:p>
          <a:p>
            <a:pPr algn="justLow">
              <a:lnSpc>
                <a:spcPct val="170000"/>
              </a:lnSpc>
              <a:buFont typeface="Arial" pitchFamily="34" charset="0"/>
              <a:buChar char="•"/>
            </a:pPr>
            <a:r>
              <a:rPr lang="fa-IR" sz="2000" dirty="0" smtClean="0">
                <a:cs typeface="B Titr" pitchFamily="2" charset="-78"/>
              </a:rPr>
              <a:t>رَبْوَه </a:t>
            </a:r>
            <a:r>
              <a:rPr lang="en-US" sz="2000" dirty="0" smtClean="0">
                <a:cs typeface="B Titr" pitchFamily="2" charset="-78"/>
                <a:sym typeface="Symbol"/>
              </a:rPr>
              <a:t></a:t>
            </a:r>
            <a:r>
              <a:rPr lang="fa-IR" sz="2000" dirty="0" smtClean="0">
                <a:cs typeface="B Titr" pitchFamily="2" charset="-78"/>
              </a:rPr>
              <a:t> معناي تپه – نسبت به زمين برآمده است </a:t>
            </a:r>
            <a:endParaRPr lang="en-US" sz="2000" dirty="0" smtClean="0">
              <a:cs typeface="B Titr" pitchFamily="2" charset="-78"/>
            </a:endParaRPr>
          </a:p>
          <a:p>
            <a:pPr algn="justLow">
              <a:lnSpc>
                <a:spcPct val="170000"/>
              </a:lnSpc>
              <a:buFont typeface="Arial" pitchFamily="34" charset="0"/>
              <a:buChar char="•"/>
            </a:pPr>
            <a:r>
              <a:rPr lang="fa-IR" sz="2000" dirty="0" smtClean="0">
                <a:cs typeface="B Titr" pitchFamily="2" charset="-78"/>
              </a:rPr>
              <a:t>رَبْوه </a:t>
            </a:r>
            <a:r>
              <a:rPr lang="en-US" sz="2000" dirty="0" smtClean="0">
                <a:cs typeface="B Titr" pitchFamily="2" charset="-78"/>
                <a:sym typeface="Symbol"/>
              </a:rPr>
              <a:t></a:t>
            </a:r>
            <a:r>
              <a:rPr lang="fa-IR" sz="2000" dirty="0" smtClean="0">
                <a:cs typeface="B Titr" pitchFamily="2" charset="-78"/>
              </a:rPr>
              <a:t> نفس زدن را مي گويند به سبب اين كه موجب برآمدن سینه  مي شود</a:t>
            </a:r>
            <a:endParaRPr lang="en-US" sz="2000" dirty="0" smtClean="0">
              <a:cs typeface="B Titr" pitchFamily="2" charset="-78"/>
            </a:endParaRPr>
          </a:p>
          <a:p>
            <a:pPr algn="justLow">
              <a:lnSpc>
                <a:spcPct val="170000"/>
              </a:lnSpc>
              <a:buFont typeface="Arial" pitchFamily="34" charset="0"/>
              <a:buChar char="•"/>
            </a:pPr>
            <a:r>
              <a:rPr lang="fa-IR" sz="2000" dirty="0" smtClean="0">
                <a:cs typeface="B Titr" pitchFamily="2" charset="-78"/>
              </a:rPr>
              <a:t>«ربا» نيز زيادتي براصل مال در لسان شرع کتاب به نوع خاصي از زيادت بر اصل مال و ربا اطلاق شده نه به هر گونه زيادتي مثال بركت كه بر زيادتي براصل است ربا به معناي شرعي معنا نمي شود.</a:t>
            </a:r>
            <a:endParaRPr lang="en-US" sz="2000" dirty="0" smtClean="0">
              <a:cs typeface="B Titr" pitchFamily="2" charset="-78"/>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219200"/>
            <a:ext cx="8763000" cy="5638800"/>
          </a:xfrm>
        </p:spPr>
        <p:txBody>
          <a:bodyPr>
            <a:noAutofit/>
          </a:bodyPr>
          <a:lstStyle/>
          <a:p>
            <a:pPr algn="justLow">
              <a:lnSpc>
                <a:spcPct val="170000"/>
              </a:lnSpc>
              <a:buFont typeface="Arial" pitchFamily="34" charset="0"/>
              <a:buChar char="•"/>
            </a:pPr>
            <a:r>
              <a:rPr lang="fa-IR" sz="1800" dirty="0" smtClean="0">
                <a:cs typeface="B Titr" pitchFamily="2" charset="-78"/>
              </a:rPr>
              <a:t>واژه تربيت </a:t>
            </a:r>
            <a:r>
              <a:rPr lang="en-US" sz="1800" dirty="0" smtClean="0">
                <a:cs typeface="B Titr" pitchFamily="2" charset="-78"/>
                <a:sym typeface="Symbol"/>
              </a:rPr>
              <a:t></a:t>
            </a:r>
            <a:r>
              <a:rPr lang="fa-IR" sz="1800" dirty="0" smtClean="0">
                <a:cs typeface="B Titr" pitchFamily="2" charset="-78"/>
              </a:rPr>
              <a:t> باتوجه به ريشه آن – فراهم آوردن موجبات فزوني پرورش است و به معناي تغذيه طفل به كار مي رود علاوه براين بمعناي تهذيب زدودن اخلاق ناپسند خصوصيات ناپسند است </a:t>
            </a:r>
            <a:r>
              <a:rPr lang="en-US" sz="1800" dirty="0" smtClean="0">
                <a:cs typeface="B Titr" pitchFamily="2" charset="-78"/>
                <a:sym typeface="Symbol"/>
              </a:rPr>
              <a:t></a:t>
            </a:r>
            <a:r>
              <a:rPr lang="fa-IR" sz="1800" dirty="0" smtClean="0">
                <a:cs typeface="B Titr" pitchFamily="2" charset="-78"/>
              </a:rPr>
              <a:t> تهذيب اخلاقي </a:t>
            </a:r>
            <a:r>
              <a:rPr lang="en-US" sz="1800" dirty="0" smtClean="0">
                <a:cs typeface="B Titr" pitchFamily="2" charset="-78"/>
                <a:sym typeface="Symbol"/>
              </a:rPr>
              <a:t></a:t>
            </a:r>
            <a:r>
              <a:rPr lang="fa-IR" sz="1800" dirty="0" smtClean="0">
                <a:cs typeface="B Titr" pitchFamily="2" charset="-78"/>
              </a:rPr>
              <a:t> مايه فزوني مقام و منزلت معنوي است و از اين جهت مي توان تهذيب را تربيت دانست</a:t>
            </a:r>
            <a:endParaRPr lang="en-US" sz="1800" dirty="0" smtClean="0">
              <a:cs typeface="B Titr" pitchFamily="2" charset="-78"/>
            </a:endParaRPr>
          </a:p>
          <a:p>
            <a:pPr algn="justLow">
              <a:lnSpc>
                <a:spcPct val="170000"/>
              </a:lnSpc>
              <a:buFont typeface="Arial" pitchFamily="34" charset="0"/>
              <a:buChar char="•"/>
            </a:pPr>
            <a:r>
              <a:rPr lang="fa-IR" sz="1800" dirty="0" smtClean="0">
                <a:cs typeface="B Titr" pitchFamily="2" charset="-78"/>
              </a:rPr>
              <a:t>در قرآن مفهوم تربيت (از ريشه رب) ر- ب- و چندان مورد توجه قرار نگرفته و اگر كسي بخواهد تربيت از قرآن (تربيت اسلامي) تبيين كند توفيقي نخواهد داشت </a:t>
            </a:r>
            <a:endParaRPr lang="en-US" sz="1800" dirty="0" smtClean="0">
              <a:cs typeface="B Titr" pitchFamily="2" charset="-78"/>
            </a:endParaRPr>
          </a:p>
          <a:p>
            <a:pPr algn="justLow">
              <a:lnSpc>
                <a:spcPct val="170000"/>
              </a:lnSpc>
              <a:buFont typeface="Arial" pitchFamily="34" charset="0"/>
              <a:buChar char="•"/>
            </a:pPr>
            <a:r>
              <a:rPr lang="fa-IR" sz="1800" dirty="0" smtClean="0">
                <a:cs typeface="B Titr" pitchFamily="2" charset="-78"/>
              </a:rPr>
              <a:t>كلمه تربيت در مورد انسان به كار رفته </a:t>
            </a:r>
            <a:r>
              <a:rPr lang="en-US" sz="1800" dirty="0" smtClean="0">
                <a:cs typeface="B Titr" pitchFamily="2" charset="-78"/>
                <a:sym typeface="Symbol"/>
              </a:rPr>
              <a:t></a:t>
            </a:r>
            <a:r>
              <a:rPr lang="fa-IR" sz="1800" dirty="0" smtClean="0">
                <a:cs typeface="B Titr" pitchFamily="2" charset="-78"/>
              </a:rPr>
              <a:t> مفهوم رشد و نمو جسمي مراد او</a:t>
            </a:r>
            <a:endParaRPr lang="en-US" sz="1800" dirty="0" smtClean="0">
              <a:cs typeface="B Titr" pitchFamily="2" charset="-78"/>
            </a:endParaRPr>
          </a:p>
          <a:p>
            <a:pPr algn="justLow">
              <a:lnSpc>
                <a:spcPct val="170000"/>
              </a:lnSpc>
              <a:buFont typeface="Arial" pitchFamily="34" charset="0"/>
              <a:buChar char="•"/>
            </a:pPr>
            <a:r>
              <a:rPr lang="fa-IR" sz="1800" dirty="0" smtClean="0">
                <a:cs typeface="B Titr" pitchFamily="2" charset="-78"/>
              </a:rPr>
              <a:t>و قُل رَبّ ارحهما كمار بياني صغيرا</a:t>
            </a:r>
            <a:endParaRPr lang="en-US" sz="1800" dirty="0" smtClean="0">
              <a:cs typeface="B Titr" pitchFamily="2" charset="-78"/>
            </a:endParaRPr>
          </a:p>
          <a:p>
            <a:pPr algn="justLow">
              <a:lnSpc>
                <a:spcPct val="170000"/>
              </a:lnSpc>
              <a:buFont typeface="Arial" pitchFamily="34" charset="0"/>
              <a:buChar char="•"/>
            </a:pPr>
            <a:r>
              <a:rPr lang="fa-IR" sz="1800" dirty="0" smtClean="0">
                <a:cs typeface="B Titr" pitchFamily="2" charset="-78"/>
              </a:rPr>
              <a:t>بگلو خدايا بر والدين من كه مرا در كودكي تربيت كردند (همانا) </a:t>
            </a:r>
            <a:endParaRPr lang="en-US" sz="1800" dirty="0" smtClean="0">
              <a:cs typeface="B Titr" pitchFamily="2" charset="-78"/>
            </a:endParaRPr>
          </a:p>
          <a:p>
            <a:pPr algn="justLow">
              <a:lnSpc>
                <a:spcPct val="170000"/>
              </a:lnSpc>
              <a:buFont typeface="Arial" pitchFamily="34" charset="0"/>
              <a:buChar char="•"/>
            </a:pPr>
            <a:r>
              <a:rPr lang="fa-IR" sz="1800" dirty="0" smtClean="0">
                <a:cs typeface="B Titr" pitchFamily="2" charset="-78"/>
              </a:rPr>
              <a:t>كلمه صغير </a:t>
            </a:r>
            <a:r>
              <a:rPr lang="en-US" sz="1800" dirty="0" smtClean="0">
                <a:cs typeface="B Titr" pitchFamily="2" charset="-78"/>
                <a:sym typeface="Symbol"/>
              </a:rPr>
              <a:t></a:t>
            </a:r>
            <a:r>
              <a:rPr lang="fa-IR" sz="1800" dirty="0" smtClean="0">
                <a:cs typeface="B Titr" pitchFamily="2" charset="-78"/>
              </a:rPr>
              <a:t> در برابر كبير – نمو جسمي از (ر ب و) چه اهميتي داشت براي والدين طلب طلب رحمت در قرآن زحمات مادي والدين ما یه  خضوع  و احسان در برابر آن محسوب شده است.</a:t>
            </a:r>
            <a:endParaRPr lang="en-US" sz="1800" dirty="0" smtClean="0">
              <a:cs typeface="B Titr" pitchFamily="2" charset="-78"/>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67200" y="762000"/>
            <a:ext cx="4651248" cy="1371600"/>
          </a:xfrm>
        </p:spPr>
        <p:txBody>
          <a:bodyPr>
            <a:normAutofit fontScale="90000"/>
          </a:bodyPr>
          <a:lstStyle/>
          <a:p>
            <a:r>
              <a:rPr lang="fa-IR" dirty="0" smtClean="0"/>
              <a:t>مراد از تربيت در اسلام </a:t>
            </a:r>
            <a:r>
              <a:rPr lang="en-US" dirty="0" smtClean="0"/>
              <a:t/>
            </a:r>
            <a:br>
              <a:rPr lang="en-US" dirty="0" smtClean="0"/>
            </a:br>
            <a:endParaRPr lang="fa-IR" dirty="0"/>
          </a:p>
        </p:txBody>
      </p:sp>
      <p:sp>
        <p:nvSpPr>
          <p:cNvPr id="3" name="Subtitle 2"/>
          <p:cNvSpPr>
            <a:spLocks noGrp="1"/>
          </p:cNvSpPr>
          <p:nvPr>
            <p:ph type="subTitle" idx="1"/>
          </p:nvPr>
        </p:nvSpPr>
        <p:spPr>
          <a:xfrm>
            <a:off x="228600" y="1524000"/>
            <a:ext cx="8686800" cy="5181600"/>
          </a:xfrm>
        </p:spPr>
        <p:txBody>
          <a:bodyPr>
            <a:normAutofit fontScale="62500" lnSpcReduction="20000"/>
          </a:bodyPr>
          <a:lstStyle/>
          <a:p>
            <a:pPr>
              <a:lnSpc>
                <a:spcPct val="170000"/>
              </a:lnSpc>
              <a:buFont typeface="Arial" pitchFamily="34" charset="0"/>
              <a:buChar char="•"/>
            </a:pPr>
            <a:r>
              <a:rPr lang="fa-IR" dirty="0" smtClean="0">
                <a:cs typeface="B Titr" pitchFamily="2" charset="-78"/>
              </a:rPr>
              <a:t>ر ب - در صورت مضاعف ربّ دو عنصر معنايي دارد – مالكيت و تدبير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رب بمعناي مالك مدبّر است يعني هم صاحب و تصرف مايملك از آنِ او – و هم تنظيم و تدبير مايملك در اختيار اوست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رب در حالت اضافه </a:t>
            </a:r>
            <a:r>
              <a:rPr lang="en-US" dirty="0" smtClean="0">
                <a:cs typeface="B Titr" pitchFamily="2" charset="-78"/>
                <a:sym typeface="Symbol"/>
              </a:rPr>
              <a:t></a:t>
            </a:r>
            <a:r>
              <a:rPr lang="fa-IR" dirty="0" smtClean="0">
                <a:cs typeface="B Titr" pitchFamily="2" charset="-78"/>
              </a:rPr>
              <a:t> به غيرخدا نيز اطلاق مي شود (رَبُّ الدار) صاحب خانه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اما هرگاه به طور  مطلق بكار رود (يعني بصورت رب) اختصاص به خدا خواهد  داشت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و اگر به رب اضافه نشود معناي مالكيت و تدبير نسبت به همه موجودات را افاده  مي كند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عناصر معنايي رب: 1- گاهي بمعناي مالك 2- گاهي بمعناي مدبّر</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اگر استعمال قرينه اي نداشته باشد با اين دو معنا اطلاق مي شود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تدبير فرع بر مالكيت است – رب هم مالك است و هم مدبر</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در بررسي آيات – پيامبران كه راه رسم انسان شدن را مي آموختند – همت خويش را مثل يك مسئله ربوبيت را وجهه ي خويش قرار دادند </a:t>
            </a:r>
            <a:endParaRPr lang="en-US" dirty="0" smtClean="0">
              <a:cs typeface="B Titr" pitchFamily="2" charset="-78"/>
            </a:endParaRPr>
          </a:p>
          <a:p>
            <a:pPr>
              <a:lnSpc>
                <a:spcPct val="170000"/>
              </a:lnSpc>
              <a:buFont typeface="Arial" pitchFamily="34" charset="0"/>
              <a:buChar char="•"/>
            </a:pPr>
            <a:r>
              <a:rPr lang="fa-IR" dirty="0" smtClean="0">
                <a:cs typeface="B Titr" pitchFamily="2" charset="-78"/>
              </a:rPr>
              <a:t>پيامبران كوشش بلیغی  براي تبيين خلاقيت خدا نداشته اند بلكه قرآن مي گويد مشركان و رقباي پيامبران در قبول خالقيت، دشواري نداشتند </a:t>
            </a:r>
            <a:endParaRPr lang="en-US" dirty="0" smtClean="0">
              <a:cs typeface="B Titr" pitchFamily="2" charset="-78"/>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066800"/>
            <a:ext cx="8763000" cy="5562600"/>
          </a:xfrm>
        </p:spPr>
        <p:txBody>
          <a:bodyPr>
            <a:normAutofit fontScale="70000" lnSpcReduction="20000"/>
          </a:bodyPr>
          <a:lstStyle/>
          <a:p>
            <a:pPr algn="justLow">
              <a:lnSpc>
                <a:spcPct val="170000"/>
              </a:lnSpc>
              <a:buFont typeface="Arial" pitchFamily="34" charset="0"/>
              <a:buChar char="•"/>
            </a:pPr>
            <a:r>
              <a:rPr lang="fa-IR" dirty="0" smtClean="0">
                <a:cs typeface="B Titr" pitchFamily="2" charset="-78"/>
              </a:rPr>
              <a:t>و لَئن سألتَهُم مَن خَلَقَ السموات وَالارض كيَقولُنَّ الله</a:t>
            </a:r>
            <a:endParaRPr lang="en-US" dirty="0" smtClean="0">
              <a:cs typeface="B Titr" pitchFamily="2" charset="-78"/>
            </a:endParaRPr>
          </a:p>
          <a:p>
            <a:pPr algn="justLow">
              <a:lnSpc>
                <a:spcPct val="170000"/>
              </a:lnSpc>
              <a:buFont typeface="Arial" pitchFamily="34" charset="0"/>
              <a:buChar char="•"/>
            </a:pPr>
            <a:r>
              <a:rPr lang="fa-IR" dirty="0" smtClean="0">
                <a:cs typeface="B Titr" pitchFamily="2" charset="-78"/>
              </a:rPr>
              <a:t>اگر از مشركين بپرسي آفريننده خدا و آسمان كيست مي گويند الله </a:t>
            </a:r>
            <a:endParaRPr lang="en-US" dirty="0" smtClean="0">
              <a:cs typeface="B Titr" pitchFamily="2" charset="-78"/>
            </a:endParaRPr>
          </a:p>
          <a:p>
            <a:pPr algn="justLow">
              <a:lnSpc>
                <a:spcPct val="170000"/>
              </a:lnSpc>
              <a:buFont typeface="Arial" pitchFamily="34" charset="0"/>
              <a:buChar char="•"/>
            </a:pPr>
            <a:r>
              <a:rPr lang="fa-IR" dirty="0" smtClean="0">
                <a:cs typeface="B Titr" pitchFamily="2" charset="-78"/>
              </a:rPr>
              <a:t>توجه: اينها تدبيرگيري هستي را ميان غيرخدا تقسيم كرده اند </a:t>
            </a:r>
            <a:endParaRPr lang="en-US" dirty="0" smtClean="0">
              <a:cs typeface="B Titr" pitchFamily="2" charset="-78"/>
            </a:endParaRPr>
          </a:p>
          <a:p>
            <a:pPr algn="justLow">
              <a:lnSpc>
                <a:spcPct val="170000"/>
              </a:lnSpc>
              <a:buFont typeface="Arial" pitchFamily="34" charset="0"/>
              <a:buChar char="•"/>
            </a:pPr>
            <a:r>
              <a:rPr lang="fa-IR" dirty="0" smtClean="0">
                <a:cs typeface="B Titr" pitchFamily="2" charset="-78"/>
              </a:rPr>
              <a:t>رب دريا  		رب آتش 		ربّ باران </a:t>
            </a:r>
            <a:endParaRPr lang="en-US" dirty="0" smtClean="0">
              <a:cs typeface="B Titr" pitchFamily="2" charset="-78"/>
            </a:endParaRPr>
          </a:p>
          <a:p>
            <a:pPr algn="justLow">
              <a:lnSpc>
                <a:spcPct val="170000"/>
              </a:lnSpc>
              <a:buFont typeface="Arial" pitchFamily="34" charset="0"/>
              <a:buChar char="•"/>
            </a:pPr>
            <a:r>
              <a:rPr lang="fa-IR" dirty="0" smtClean="0">
                <a:cs typeface="B Titr" pitchFamily="2" charset="-78"/>
              </a:rPr>
              <a:t>انا ربكم الاعلي</a:t>
            </a:r>
            <a:endParaRPr lang="en-US" dirty="0" smtClean="0">
              <a:cs typeface="B Titr" pitchFamily="2" charset="-78"/>
            </a:endParaRPr>
          </a:p>
          <a:p>
            <a:pPr algn="justLow">
              <a:lnSpc>
                <a:spcPct val="170000"/>
              </a:lnSpc>
              <a:buFont typeface="Arial" pitchFamily="34" charset="0"/>
              <a:buChar char="•"/>
            </a:pPr>
            <a:r>
              <a:rPr lang="fa-IR" dirty="0" smtClean="0">
                <a:cs typeface="B Titr" pitchFamily="2" charset="-78"/>
              </a:rPr>
              <a:t>من گرانترین از رب شما هستم </a:t>
            </a:r>
          </a:p>
          <a:p>
            <a:pPr algn="justLow">
              <a:lnSpc>
                <a:spcPct val="170000"/>
              </a:lnSpc>
              <a:buFont typeface="Arial" pitchFamily="34" charset="0"/>
              <a:buChar char="•"/>
            </a:pPr>
            <a:r>
              <a:rPr lang="fa-IR" sz="2800" dirty="0" smtClean="0">
                <a:cs typeface="B Titr" pitchFamily="2" charset="-78"/>
              </a:rPr>
              <a:t>خالقيت و ربوبیت - انفكاك ناپذیر  همان طور كه ربوبیت از يك حيث خالقيت است و فعاليت از يك حيث ربوبیت آفرينش خدا مرحله به مرحله است خداوند معماري نيست که هر چیزی  را بیافریند و در جاي خود بنشاندو دستش را بشوید</a:t>
            </a:r>
            <a:endParaRPr lang="en-US" sz="2800" dirty="0" smtClean="0">
              <a:cs typeface="B Titr" pitchFamily="2" charset="-78"/>
            </a:endParaRPr>
          </a:p>
          <a:p>
            <a:pPr lvl="0" algn="justLow">
              <a:lnSpc>
                <a:spcPct val="170000"/>
              </a:lnSpc>
              <a:buFont typeface="Arial" pitchFamily="34" charset="0"/>
              <a:buChar char="•"/>
            </a:pPr>
            <a:r>
              <a:rPr lang="fa-IR" sz="2800" dirty="0" smtClean="0">
                <a:cs typeface="B Titr" pitchFamily="2" charset="-78"/>
              </a:rPr>
              <a:t>تدبيرگري  را نمي توان از خدا بازستاند تدبيرگري خداوند اگر از خالقیت جدا نیست.                                              مراجعه به كتاب </a:t>
            </a:r>
            <a:endParaRPr lang="en-US" sz="2800" dirty="0" smtClean="0">
              <a:cs typeface="B Titr" pitchFamily="2" charset="-78"/>
            </a:endParaRPr>
          </a:p>
          <a:p>
            <a:pPr algn="justLow">
              <a:lnSpc>
                <a:spcPct val="170000"/>
              </a:lnSpc>
              <a:buFont typeface="Arial" pitchFamily="34" charset="0"/>
              <a:buChar char="•"/>
            </a:pPr>
            <a:endParaRPr lang="en-US" dirty="0" smtClean="0">
              <a:cs typeface="B Titr" pitchFamily="2" charset="-78"/>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219200"/>
            <a:ext cx="8769096" cy="5486400"/>
          </a:xfrm>
        </p:spPr>
        <p:txBody>
          <a:bodyPr>
            <a:normAutofit/>
          </a:bodyPr>
          <a:lstStyle/>
          <a:p>
            <a:pPr algn="justLow">
              <a:buFont typeface="Arial" pitchFamily="34" charset="0"/>
              <a:buChar char="•"/>
            </a:pPr>
            <a:r>
              <a:rPr lang="fa-IR" dirty="0" smtClean="0">
                <a:cs typeface="B Titr" pitchFamily="2" charset="-78"/>
              </a:rPr>
              <a:t>تمثيل </a:t>
            </a:r>
            <a:r>
              <a:rPr lang="en-US" dirty="0" smtClean="0">
                <a:cs typeface="B Titr" pitchFamily="2" charset="-78"/>
                <a:sym typeface="Symbol"/>
              </a:rPr>
              <a:t></a:t>
            </a:r>
            <a:r>
              <a:rPr lang="fa-IR" dirty="0" smtClean="0">
                <a:cs typeface="B Titr" pitchFamily="2" charset="-78"/>
              </a:rPr>
              <a:t> صورتي از انديشيدن و شكلي از سخن گفتن است در آن همانندي ميان دو چیز و چیزی  يك شي شناخته شده را به شي ناشناخته يا نامأنوسي نسبت دهيم </a:t>
            </a:r>
            <a:endParaRPr lang="en-US" dirty="0" smtClean="0">
              <a:cs typeface="B Titr" pitchFamily="2" charset="-78"/>
            </a:endParaRPr>
          </a:p>
          <a:p>
            <a:pPr algn="justLow">
              <a:buFont typeface="Arial" pitchFamily="34" charset="0"/>
              <a:buChar char="•"/>
            </a:pPr>
            <a:r>
              <a:rPr lang="fa-IR" dirty="0" smtClean="0">
                <a:cs typeface="B Titr" pitchFamily="2" charset="-78"/>
              </a:rPr>
              <a:t>مثال مولوي </a:t>
            </a:r>
            <a:r>
              <a:rPr lang="en-US" dirty="0" smtClean="0">
                <a:cs typeface="B Titr" pitchFamily="2" charset="-78"/>
                <a:sym typeface="Symbol"/>
              </a:rPr>
              <a:t></a:t>
            </a:r>
            <a:r>
              <a:rPr lang="fa-IR" dirty="0" smtClean="0">
                <a:cs typeface="B Titr" pitchFamily="2" charset="-78"/>
              </a:rPr>
              <a:t> آهو </a:t>
            </a:r>
            <a:endParaRPr lang="en-US" dirty="0" smtClean="0">
              <a:cs typeface="B Titr" pitchFamily="2" charset="-78"/>
            </a:endParaRPr>
          </a:p>
          <a:p>
            <a:pPr algn="justLow">
              <a:buFont typeface="Arial" pitchFamily="34" charset="0"/>
              <a:buChar char="•"/>
            </a:pPr>
            <a:r>
              <a:rPr lang="fa-IR" dirty="0" smtClean="0">
                <a:cs typeface="B Titr" pitchFamily="2" charset="-78"/>
              </a:rPr>
              <a:t>دانشمندان در اين مورد مدل سازي می کنند مثال در نظر گرفتن مدل موج براي حركت نور كوشش است براي شناخت ويژگي عمر نور با توكل به خصوصيات شناخته شده روح</a:t>
            </a:r>
            <a:endParaRPr lang="en-US" dirty="0" smtClean="0">
              <a:cs typeface="B Titr" pitchFamily="2" charset="-78"/>
            </a:endParaRPr>
          </a:p>
          <a:p>
            <a:pPr algn="justLow">
              <a:buFont typeface="Arial" pitchFamily="34" charset="0"/>
              <a:buChar char="•"/>
            </a:pPr>
            <a:r>
              <a:rPr lang="fa-IR" dirty="0" smtClean="0">
                <a:cs typeface="B Titr" pitchFamily="2" charset="-78"/>
              </a:rPr>
              <a:t>تمثيل </a:t>
            </a:r>
            <a:r>
              <a:rPr lang="en-US" dirty="0" smtClean="0">
                <a:cs typeface="B Titr" pitchFamily="2" charset="-78"/>
                <a:sym typeface="Symbol"/>
              </a:rPr>
              <a:t></a:t>
            </a:r>
            <a:r>
              <a:rPr lang="fa-IR" dirty="0" smtClean="0">
                <a:cs typeface="B Titr" pitchFamily="2" charset="-78"/>
              </a:rPr>
              <a:t> هم به علت موجز بودن و به سبب ارتباط پديده اي غالباًٌ محسوس و توانايي آنرا دارد که مطالب  مفصل و گسترده را به نحو فشرده همراه تصوير و تفسیر ماندگار </a:t>
            </a:r>
            <a:endParaRPr lang="en-US" dirty="0" smtClean="0">
              <a:cs typeface="B Titr" pitchFamily="2" charset="-78"/>
            </a:endParaRPr>
          </a:p>
          <a:p>
            <a:pPr algn="justLow">
              <a:buFont typeface="Arial" pitchFamily="34" charset="0"/>
              <a:buChar char="•"/>
            </a:pPr>
            <a:endParaRPr lang="fa-IR" dirty="0">
              <a:cs typeface="B Titr" pitchFamily="2" charset="-78"/>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05600" y="685800"/>
            <a:ext cx="2060448" cy="1676400"/>
          </a:xfrm>
        </p:spPr>
        <p:txBody>
          <a:bodyPr>
            <a:normAutofit fontScale="90000"/>
          </a:bodyPr>
          <a:lstStyle/>
          <a:p>
            <a:r>
              <a:rPr lang="fa-IR" dirty="0" smtClean="0"/>
              <a:t>تمثيل </a:t>
            </a:r>
            <a:r>
              <a:rPr lang="en-US" dirty="0" smtClean="0"/>
              <a:t/>
            </a:r>
            <a:br>
              <a:rPr lang="en-US" dirty="0" smtClean="0"/>
            </a:br>
            <a:endParaRPr lang="fa-IR" dirty="0"/>
          </a:p>
        </p:txBody>
      </p:sp>
      <p:sp>
        <p:nvSpPr>
          <p:cNvPr id="3" name="Subtitle 2"/>
          <p:cNvSpPr>
            <a:spLocks noGrp="1"/>
          </p:cNvSpPr>
          <p:nvPr>
            <p:ph type="subTitle" idx="1"/>
          </p:nvPr>
        </p:nvSpPr>
        <p:spPr>
          <a:xfrm>
            <a:off x="228600" y="2133600"/>
            <a:ext cx="8610600" cy="3429000"/>
          </a:xfrm>
        </p:spPr>
        <p:txBody>
          <a:bodyPr>
            <a:normAutofit/>
          </a:bodyPr>
          <a:lstStyle/>
          <a:p>
            <a:pPr algn="justLow">
              <a:buFont typeface="Arial" pitchFamily="34" charset="0"/>
              <a:buChar char="•"/>
            </a:pPr>
            <a:r>
              <a:rPr lang="fa-IR" sz="2000" dirty="0" smtClean="0">
                <a:cs typeface="B Titr" pitchFamily="2" charset="-78"/>
              </a:rPr>
              <a:t>درجه يك از تمثيل بعنوان روش تربيتي استفاده مي كنيم تا در فرد تغيير ذهني انجام بدهيم مثل فرو بر آوردن برگ درختان (تواضع) </a:t>
            </a:r>
            <a:endParaRPr lang="en-US" sz="2000" dirty="0" smtClean="0">
              <a:cs typeface="B Titr" pitchFamily="2" charset="-78"/>
            </a:endParaRPr>
          </a:p>
          <a:p>
            <a:pPr algn="justLow">
              <a:buFont typeface="Arial" pitchFamily="34" charset="0"/>
              <a:buChar char="•"/>
            </a:pPr>
            <a:r>
              <a:rPr lang="fa-IR" sz="2000" dirty="0" smtClean="0">
                <a:cs typeface="B Titr" pitchFamily="2" charset="-78"/>
              </a:rPr>
              <a:t>درجه 2 كل جريان آدمي در تربيت است ص 66 كتاب قرائت شود (خط كشيده شده) </a:t>
            </a:r>
            <a:endParaRPr lang="en-US" sz="2000" dirty="0" smtClean="0">
              <a:cs typeface="B Titr" pitchFamily="2" charset="-78"/>
            </a:endParaRPr>
          </a:p>
          <a:p>
            <a:pPr algn="justLow">
              <a:buFont typeface="Arial" pitchFamily="34" charset="0"/>
              <a:buChar char="•"/>
            </a:pPr>
            <a:r>
              <a:rPr lang="fa-IR" sz="2000" dirty="0" smtClean="0">
                <a:cs typeface="B Titr" pitchFamily="2" charset="-78"/>
              </a:rPr>
              <a:t>تمثيل تربيت در قرآن </a:t>
            </a:r>
            <a:endParaRPr lang="en-US" sz="2000" dirty="0" smtClean="0">
              <a:cs typeface="B Titr" pitchFamily="2" charset="-78"/>
            </a:endParaRPr>
          </a:p>
          <a:p>
            <a:pPr algn="justLow">
              <a:buFont typeface="Arial" pitchFamily="34" charset="0"/>
              <a:buChar char="•"/>
            </a:pPr>
            <a:r>
              <a:rPr lang="fa-IR" sz="2000" dirty="0" smtClean="0">
                <a:cs typeface="B Titr" pitchFamily="2" charset="-78"/>
              </a:rPr>
              <a:t>در قرآن هر دو تمثيل صناعت و رشد يا روياندن مورد توجه قرار گرفته و اين تمثيل به نظر نمي رسد اين تمثيل ها بمعناي مرسوم تمثيل های کافی  وكارآمد براي جريان تربيت باشد </a:t>
            </a:r>
            <a:endParaRPr lang="en-US" sz="2000" dirty="0" smtClean="0">
              <a:cs typeface="B Titr" pitchFamily="2" charset="-78"/>
            </a:endParaRPr>
          </a:p>
          <a:p>
            <a:pPr algn="justLow">
              <a:buFont typeface="Arial" pitchFamily="34" charset="0"/>
              <a:buChar char="•"/>
            </a:pPr>
            <a:r>
              <a:rPr lang="fa-IR" sz="2000" dirty="0" smtClean="0">
                <a:cs typeface="B Titr" pitchFamily="2" charset="-78"/>
              </a:rPr>
              <a:t>از صناعات در جايي سخن گفته كه خداوند با موسي (ع) درباره ي دوران نوزادي اش سخن مي گويد در اين كه چگونه امور را هدايت كرد نا فرعون كه در پي كشتن موسي (ع) خود او را در آب برگيرد .     مراجعه به كتاب </a:t>
            </a:r>
            <a:endParaRPr lang="en-US" sz="2000" dirty="0" smtClean="0">
              <a:cs typeface="B Titr" pitchFamily="2" charset="-78"/>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752600"/>
            <a:ext cx="7854696" cy="4267200"/>
          </a:xfrm>
        </p:spPr>
        <p:txBody>
          <a:bodyPr>
            <a:noAutofit/>
          </a:bodyPr>
          <a:lstStyle/>
          <a:p>
            <a:pPr algn="justLow">
              <a:buFont typeface="Arial" pitchFamily="34" charset="0"/>
              <a:buChar char="•"/>
            </a:pPr>
            <a:r>
              <a:rPr lang="fa-IR" sz="2800" dirty="0" smtClean="0">
                <a:cs typeface="B Titr" pitchFamily="2" charset="-78"/>
              </a:rPr>
              <a:t>تمثيل رشد يا رویاندن  نيز در قرآن مورد توجه قرار گرفته است اما نه به صورت رايج آن با اين پيش فرض آدميان همچون دانه هاي متعددی  هستند كه رو به كمال دارند و این کافی است كه شرايط مناسب براي آنها فراهم آيد تشكيل رشد نباتي به اين معنا با اين مفهوم مورد نظر قرآن در باب تربيت تناسبي ندارد خداوند انديشه ي صحيح پاک را به تمثيل مي كشد و آن را به درخت پاكيزه اي مانند مي كند كه ريشه در قلب  زمين افكنده و استوا ر ایستاده و شاخه هایش را در آسمان گشود. </a:t>
            </a:r>
            <a:endParaRPr lang="en-US" sz="2800" dirty="0" smtClean="0">
              <a:cs typeface="B Titr" pitchFamily="2" charset="-78"/>
            </a:endParaRPr>
          </a:p>
          <a:p>
            <a:pPr algn="justLow">
              <a:buFont typeface="Arial" pitchFamily="34" charset="0"/>
              <a:buChar char="•"/>
            </a:pPr>
            <a:endParaRPr lang="fa-IR" sz="2800" dirty="0">
              <a:cs typeface="B Titr" pitchFamily="2" charset="-78"/>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2133600"/>
            <a:ext cx="8388096" cy="3505200"/>
          </a:xfrm>
        </p:spPr>
        <p:txBody>
          <a:bodyPr>
            <a:noAutofit/>
          </a:bodyPr>
          <a:lstStyle/>
          <a:p>
            <a:pPr lvl="0" algn="justLow">
              <a:buFont typeface="Arial" pitchFamily="34" charset="0"/>
              <a:buChar char="•"/>
            </a:pPr>
            <a:r>
              <a:rPr lang="fa-IR" sz="2400" dirty="0" smtClean="0">
                <a:cs typeface="B Titr" pitchFamily="2" charset="-78"/>
              </a:rPr>
              <a:t>انديشه تصمیم   و پلید و عمل ناشايست تمثيل اين خواهد بود به مانند درخت پليدي است كه تنها جثه اي بر فراز زمين دارد. </a:t>
            </a:r>
            <a:endParaRPr lang="en-US" sz="2400" dirty="0" smtClean="0">
              <a:cs typeface="B Titr" pitchFamily="2" charset="-78"/>
            </a:endParaRPr>
          </a:p>
          <a:p>
            <a:pPr algn="justLow">
              <a:buFont typeface="Arial" pitchFamily="34" charset="0"/>
              <a:buChar char="•"/>
            </a:pPr>
            <a:r>
              <a:rPr lang="fa-IR" sz="2400" dirty="0" smtClean="0">
                <a:cs typeface="B Titr" pitchFamily="2" charset="-78"/>
              </a:rPr>
              <a:t>تمثيل در مورد انسان دو سويه است كه طوري ترميم شده است كه خود هم زارع است و هم زرع – هم نهال است و هم با غبان – که آدمی  با عمل خويش </a:t>
            </a:r>
            <a:endParaRPr lang="en-US" sz="2400" dirty="0" smtClean="0">
              <a:cs typeface="B Titr" pitchFamily="2" charset="-78"/>
            </a:endParaRPr>
          </a:p>
          <a:p>
            <a:pPr algn="justLow">
              <a:buFont typeface="Arial" pitchFamily="34" charset="0"/>
              <a:buChar char="•"/>
            </a:pPr>
            <a:r>
              <a:rPr lang="fa-IR" sz="2400" dirty="0" smtClean="0">
                <a:cs typeface="B Titr" pitchFamily="2" charset="-78"/>
              </a:rPr>
              <a:t>آنجا كه گفته شده مثل كسانی که اموال خويش را در راه خدا  انفاق مي كنند</a:t>
            </a:r>
            <a:endParaRPr lang="en-US" sz="2400" dirty="0" smtClean="0">
              <a:cs typeface="B Titr" pitchFamily="2" charset="-78"/>
            </a:endParaRPr>
          </a:p>
          <a:p>
            <a:pPr lvl="0" algn="justLow">
              <a:buFont typeface="Arial" pitchFamily="34" charset="0"/>
              <a:buChar char="•"/>
            </a:pPr>
            <a:r>
              <a:rPr lang="fa-IR" sz="2400" dirty="0" smtClean="0">
                <a:cs typeface="B Titr" pitchFamily="2" charset="-78"/>
              </a:rPr>
              <a:t>تمثيل مرتبط با رشد نباتي: زمين خوش خاك، گياهش به اذن خداوند در خاك سر بيرون آورد كه انسان در اين مورد دو سويه قرار مي گيرد.</a:t>
            </a:r>
            <a:endParaRPr lang="en-US" sz="2400" dirty="0" smtClean="0">
              <a:cs typeface="B Titr" pitchFamily="2" charset="-78"/>
            </a:endParaRPr>
          </a:p>
          <a:p>
            <a:pPr algn="justLow"/>
            <a:endParaRPr lang="fa-IR" sz="2400" dirty="0">
              <a:cs typeface="B Titr" pitchFamily="2" charset="-78"/>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fa-IR" dirty="0" smtClean="0"/>
              <a:t>با سلام دانشجویان محترم مطالب فوق توضیح از فصول و سرفصل هایی که مطالبشان سنگین می باشد و گاها مطالبی که توضیح داده نشده اند جهت مطالعه به کتاب ارجاع داده شده. وضمنا </a:t>
            </a:r>
            <a:r>
              <a:rPr lang="en-US" dirty="0" smtClean="0"/>
              <a:t>PDF </a:t>
            </a:r>
            <a:r>
              <a:rPr lang="fa-IR" dirty="0" smtClean="0"/>
              <a:t> کتاب موجود  است.</a:t>
            </a:r>
          </a:p>
          <a:p>
            <a:pPr>
              <a:buNone/>
            </a:pPr>
            <a:endParaRPr lang="fa-IR" dirty="0" smtClean="0"/>
          </a:p>
          <a:p>
            <a:pPr algn="l">
              <a:buNone/>
            </a:pPr>
            <a:r>
              <a:rPr lang="fa-IR" dirty="0" smtClean="0"/>
              <a:t>موفق باشید</a:t>
            </a:r>
          </a:p>
          <a:p>
            <a:pPr algn="l">
              <a:buNone/>
            </a:pPr>
            <a:r>
              <a:rPr lang="fa-IR" dirty="0" smtClean="0"/>
              <a:t>حسن وهاب پور</a:t>
            </a:r>
            <a:endParaRPr lang="fa-IR"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0" y="152400"/>
            <a:ext cx="1905000" cy="612775"/>
          </a:xfrm>
        </p:spPr>
        <p:txBody>
          <a:bodyPr>
            <a:normAutofit/>
          </a:bodyPr>
          <a:lstStyle/>
          <a:p>
            <a:r>
              <a:rPr lang="fa-IR" sz="2800" dirty="0" smtClean="0">
                <a:cs typeface="B Titr" pitchFamily="2" charset="-78"/>
              </a:rPr>
              <a:t>فصل سوم</a:t>
            </a:r>
            <a:endParaRPr lang="fa-IR" sz="2800" dirty="0">
              <a:cs typeface="B Titr" pitchFamily="2" charset="-78"/>
            </a:endParaRPr>
          </a:p>
        </p:txBody>
      </p:sp>
      <p:sp>
        <p:nvSpPr>
          <p:cNvPr id="3" name="Subtitle 2"/>
          <p:cNvSpPr>
            <a:spLocks noGrp="1"/>
          </p:cNvSpPr>
          <p:nvPr>
            <p:ph type="subTitle" idx="1"/>
          </p:nvPr>
        </p:nvSpPr>
        <p:spPr>
          <a:xfrm>
            <a:off x="304800" y="609600"/>
            <a:ext cx="8686800" cy="5943600"/>
          </a:xfrm>
        </p:spPr>
        <p:txBody>
          <a:bodyPr>
            <a:noAutofit/>
          </a:bodyPr>
          <a:lstStyle/>
          <a:p>
            <a:pPr algn="justLow" rtl="1">
              <a:lnSpc>
                <a:spcPct val="200000"/>
              </a:lnSpc>
            </a:pPr>
            <a:r>
              <a:rPr lang="fa-IR" sz="2000" dirty="0" smtClean="0">
                <a:solidFill>
                  <a:schemeClr val="tx1"/>
                </a:solidFill>
                <a:cs typeface="B Titr" pitchFamily="2" charset="-78"/>
              </a:rPr>
              <a:t>مهم ترين واژه هاي اهداف تربيت انسان – رشد – طهارت – حيات </a:t>
            </a:r>
            <a:r>
              <a:rPr lang="fa-IR" sz="2000" dirty="0" smtClean="0">
                <a:cs typeface="B Titr" pitchFamily="2" charset="-78"/>
              </a:rPr>
              <a:t>طیبه</a:t>
            </a:r>
            <a:endParaRPr lang="en-US" sz="2000" dirty="0" smtClean="0">
              <a:solidFill>
                <a:schemeClr val="tx1"/>
              </a:solidFill>
              <a:cs typeface="B Titr" pitchFamily="2" charset="-78"/>
            </a:endParaRPr>
          </a:p>
          <a:p>
            <a:pPr algn="justLow" rtl="1">
              <a:lnSpc>
                <a:spcPct val="200000"/>
              </a:lnSpc>
            </a:pPr>
            <a:r>
              <a:rPr lang="fa-IR" sz="2000" dirty="0" smtClean="0">
                <a:solidFill>
                  <a:schemeClr val="tx1"/>
                </a:solidFill>
                <a:cs typeface="B Titr" pitchFamily="2" charset="-78"/>
              </a:rPr>
              <a:t>هدايت – عبادت – تقوي </a:t>
            </a:r>
            <a:endParaRPr lang="en-US" sz="2000" dirty="0" smtClean="0">
              <a:solidFill>
                <a:schemeClr val="tx1"/>
              </a:solidFill>
              <a:cs typeface="B Titr" pitchFamily="2" charset="-78"/>
            </a:endParaRPr>
          </a:p>
          <a:p>
            <a:pPr algn="justLow" rtl="1">
              <a:lnSpc>
                <a:spcPct val="200000"/>
              </a:lnSpc>
            </a:pPr>
            <a:r>
              <a:rPr lang="fa-IR" sz="2000" dirty="0" smtClean="0">
                <a:solidFill>
                  <a:schemeClr val="tx1"/>
                </a:solidFill>
                <a:cs typeface="B Titr" pitchFamily="2" charset="-78"/>
              </a:rPr>
              <a:t>ارتباط عرضي – اهدافي كه مي توانند در كنار هم قرار بگيرند اهداف ناظر به شئونات مختلف انسان هستند مي توان شئون انسان ها از هم متمايز نمود مثل شان اجتماعي – شان فكري اين اهداف از نوعي استقلال برخوردارند</a:t>
            </a:r>
            <a:endParaRPr lang="en-US" sz="2000" dirty="0" smtClean="0">
              <a:solidFill>
                <a:schemeClr val="tx1"/>
              </a:solidFill>
              <a:cs typeface="B Titr" pitchFamily="2" charset="-78"/>
            </a:endParaRPr>
          </a:p>
          <a:p>
            <a:pPr algn="justLow" rtl="1">
              <a:lnSpc>
                <a:spcPct val="200000"/>
              </a:lnSpc>
            </a:pPr>
            <a:r>
              <a:rPr lang="fa-IR" sz="2000" dirty="0" smtClean="0">
                <a:solidFill>
                  <a:schemeClr val="tx1"/>
                </a:solidFill>
                <a:cs typeface="B Titr" pitchFamily="2" charset="-78"/>
              </a:rPr>
              <a:t>ارتباط طولي – اين اهداف نمي توانند در كنار يكديگر و مستقل از هم در نظر گرفته شوند بلكه هدفي كه در طول اهداف ديگر قرار گرفته همواره با همه آنها همراه است  مثلاً هدف دو هدف تعاون و تفكر ارتباط طولي دارند و نمي توان اين دو هدف از قرب مستقل فرض كرد.</a:t>
            </a:r>
          </a:p>
          <a:p>
            <a:pPr lvl="0" algn="justLow" rtl="1">
              <a:lnSpc>
                <a:spcPct val="200000"/>
              </a:lnSpc>
              <a:buFont typeface="Arial" pitchFamily="34" charset="0"/>
              <a:buChar char="•"/>
            </a:pPr>
            <a:r>
              <a:rPr lang="fa-IR" sz="2000" dirty="0" smtClean="0">
                <a:solidFill>
                  <a:schemeClr val="tx1"/>
                </a:solidFill>
                <a:cs typeface="B Titr" pitchFamily="2" charset="-78"/>
              </a:rPr>
              <a:t>هدايت و رشد – معناي هدايت با خلقت همراه  است و هيچ خلقتي بدون هدايت نمي توان باشد </a:t>
            </a:r>
            <a:endParaRPr lang="en-US" sz="2000" dirty="0" smtClean="0">
              <a:solidFill>
                <a:schemeClr val="tx1"/>
              </a:solidFill>
              <a:cs typeface="B Titr" pitchFamily="2" charset="-78"/>
            </a:endParaRPr>
          </a:p>
          <a:p>
            <a:pPr algn="justLow" rtl="1">
              <a:lnSpc>
                <a:spcPct val="200000"/>
              </a:lnSpc>
            </a:pPr>
            <a:endParaRPr lang="fa-IR" sz="2000" dirty="0" smtClean="0">
              <a:solidFill>
                <a:schemeClr val="tx1"/>
              </a:solidFill>
              <a:cs typeface="B Titr" pitchFamily="2" charset="-78"/>
            </a:endParaRPr>
          </a:p>
          <a:p>
            <a:pPr algn="justLow" rtl="1">
              <a:lnSpc>
                <a:spcPct val="200000"/>
              </a:lnSpc>
            </a:pPr>
            <a:endParaRPr lang="fa-IR" sz="2000" dirty="0" smtClean="0">
              <a:solidFill>
                <a:schemeClr val="tx1"/>
              </a:solidFill>
              <a:cs typeface="B Titr" pitchFamily="2" charset="-78"/>
            </a:endParaRPr>
          </a:p>
          <a:p>
            <a:pPr algn="justLow" rtl="1">
              <a:lnSpc>
                <a:spcPct val="200000"/>
              </a:lnSpc>
            </a:pPr>
            <a:endParaRPr lang="en-US" sz="2000" dirty="0" smtClean="0">
              <a:solidFill>
                <a:schemeClr val="tx1"/>
              </a:solidFill>
              <a:cs typeface="B Titr" pitchFamily="2" charset="-78"/>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05600" y="457200"/>
            <a:ext cx="2209800" cy="612775"/>
          </a:xfrm>
        </p:spPr>
        <p:txBody>
          <a:bodyPr>
            <a:normAutofit/>
          </a:bodyPr>
          <a:lstStyle/>
          <a:p>
            <a:r>
              <a:rPr lang="fa-IR" sz="2000" dirty="0" smtClean="0">
                <a:cs typeface="B Titr" pitchFamily="2" charset="-78"/>
              </a:rPr>
              <a:t>هدايت 2 مرحله </a:t>
            </a:r>
            <a:endParaRPr lang="fa-IR" sz="2000" dirty="0">
              <a:cs typeface="B Titr" pitchFamily="2" charset="-78"/>
            </a:endParaRPr>
          </a:p>
        </p:txBody>
      </p:sp>
      <p:sp>
        <p:nvSpPr>
          <p:cNvPr id="3" name="Subtitle 2"/>
          <p:cNvSpPr>
            <a:spLocks noGrp="1"/>
          </p:cNvSpPr>
          <p:nvPr>
            <p:ph type="subTitle" idx="1"/>
          </p:nvPr>
        </p:nvSpPr>
        <p:spPr>
          <a:xfrm>
            <a:off x="609600" y="1905000"/>
            <a:ext cx="8153400" cy="3429000"/>
          </a:xfrm>
        </p:spPr>
        <p:txBody>
          <a:bodyPr>
            <a:normAutofit/>
          </a:bodyPr>
          <a:lstStyle/>
          <a:p>
            <a:pPr algn="justLow" rtl="1">
              <a:buFont typeface="Arial" pitchFamily="34" charset="0"/>
              <a:buChar char="•"/>
            </a:pPr>
            <a:r>
              <a:rPr lang="fa-IR" sz="2000" dirty="0" smtClean="0">
                <a:solidFill>
                  <a:schemeClr val="tx1"/>
                </a:solidFill>
                <a:cs typeface="B Titr" pitchFamily="2" charset="-78"/>
              </a:rPr>
              <a:t>هدايت به معناي نمودن راه  است نشان دادن راه حق از باطل توسط رسولان </a:t>
            </a:r>
            <a:endParaRPr lang="en-US" sz="2000" dirty="0" smtClean="0">
              <a:solidFill>
                <a:schemeClr val="tx1"/>
              </a:solidFill>
              <a:cs typeface="B Titr" pitchFamily="2" charset="-78"/>
            </a:endParaRPr>
          </a:p>
          <a:p>
            <a:pPr algn="justLow" rtl="1">
              <a:buFont typeface="Arial" pitchFamily="34" charset="0"/>
              <a:buChar char="•"/>
            </a:pPr>
            <a:r>
              <a:rPr lang="fa-IR" sz="2000" dirty="0" smtClean="0">
                <a:cs typeface="B Titr" pitchFamily="2" charset="-78"/>
              </a:rPr>
              <a:t>در این </a:t>
            </a:r>
            <a:r>
              <a:rPr lang="fa-IR" sz="2000" dirty="0" smtClean="0">
                <a:solidFill>
                  <a:schemeClr val="tx1"/>
                </a:solidFill>
                <a:cs typeface="B Titr" pitchFamily="2" charset="-78"/>
              </a:rPr>
              <a:t> هدايت كسي نيست راه نشان دهد بلكه كسي است كه راه را برود و هدايت شونده را به دنبال شود</a:t>
            </a:r>
            <a:endParaRPr lang="en-US" sz="2000" dirty="0" smtClean="0">
              <a:solidFill>
                <a:schemeClr val="tx1"/>
              </a:solidFill>
              <a:cs typeface="B Titr" pitchFamily="2" charset="-78"/>
            </a:endParaRPr>
          </a:p>
          <a:p>
            <a:pPr lvl="0" algn="justLow" rtl="1">
              <a:buFont typeface="Arial" pitchFamily="34" charset="0"/>
              <a:buChar char="•"/>
            </a:pPr>
            <a:r>
              <a:rPr lang="fa-IR" sz="2000" dirty="0" smtClean="0">
                <a:solidFill>
                  <a:schemeClr val="tx1"/>
                </a:solidFill>
                <a:cs typeface="B Titr" pitchFamily="2" charset="-78"/>
              </a:rPr>
              <a:t>طهارت و حيات </a:t>
            </a:r>
            <a:r>
              <a:rPr lang="fa-IR" sz="2000" dirty="0" smtClean="0">
                <a:cs typeface="B Titr" pitchFamily="2" charset="-78"/>
              </a:rPr>
              <a:t>طیبه</a:t>
            </a:r>
            <a:endParaRPr lang="en-US" sz="2000" dirty="0" smtClean="0">
              <a:solidFill>
                <a:schemeClr val="tx1"/>
              </a:solidFill>
              <a:cs typeface="B Titr" pitchFamily="2" charset="-78"/>
            </a:endParaRPr>
          </a:p>
          <a:p>
            <a:pPr algn="justLow" rtl="1">
              <a:buFont typeface="Arial" pitchFamily="34" charset="0"/>
              <a:buChar char="•"/>
            </a:pPr>
            <a:r>
              <a:rPr lang="fa-IR" sz="2000" dirty="0" smtClean="0">
                <a:solidFill>
                  <a:schemeClr val="tx1"/>
                </a:solidFill>
                <a:cs typeface="B Titr" pitchFamily="2" charset="-78"/>
              </a:rPr>
              <a:t>در وصف وجودي انسان </a:t>
            </a:r>
            <a:endParaRPr lang="en-US" sz="2000" dirty="0" smtClean="0">
              <a:solidFill>
                <a:schemeClr val="tx1"/>
              </a:solidFill>
              <a:cs typeface="B Titr" pitchFamily="2" charset="-78"/>
            </a:endParaRPr>
          </a:p>
          <a:p>
            <a:pPr algn="justLow" rtl="1">
              <a:buFont typeface="Arial" pitchFamily="34" charset="0"/>
              <a:buChar char="•"/>
            </a:pPr>
            <a:r>
              <a:rPr lang="fa-IR" sz="2000" dirty="0" smtClean="0">
                <a:solidFill>
                  <a:schemeClr val="tx1"/>
                </a:solidFill>
                <a:cs typeface="B Titr" pitchFamily="2" charset="-78"/>
              </a:rPr>
              <a:t>طهارت - نجاست موجب رغبت و كراهت انسان مي شود </a:t>
            </a:r>
            <a:endParaRPr lang="en-US" sz="2000" dirty="0" smtClean="0">
              <a:solidFill>
                <a:schemeClr val="tx1"/>
              </a:solidFill>
              <a:cs typeface="B Titr" pitchFamily="2" charset="-78"/>
            </a:endParaRPr>
          </a:p>
          <a:p>
            <a:pPr algn="justLow" rtl="1">
              <a:buFont typeface="Arial" pitchFamily="34" charset="0"/>
              <a:buChar char="•"/>
            </a:pPr>
            <a:r>
              <a:rPr lang="fa-IR" sz="2000" dirty="0" smtClean="0">
                <a:solidFill>
                  <a:schemeClr val="tx1"/>
                </a:solidFill>
                <a:cs typeface="B Titr" pitchFamily="2" charset="-78"/>
              </a:rPr>
              <a:t>در اصل توحيد به طهارت كبري معرفي شده كسي كه به خدا شرك بورزد طهارت وجودي خود را از دست داد ه– و طهارت شامل – اعتقادات كه يك هدف نهايي در تربيت </a:t>
            </a:r>
            <a:r>
              <a:rPr lang="fa-IR" sz="2000" dirty="0" smtClean="0">
                <a:cs typeface="B Titr" pitchFamily="2" charset="-78"/>
              </a:rPr>
              <a:t> اسلامی است</a:t>
            </a:r>
            <a:endParaRPr lang="en-US" sz="2000" dirty="0" smtClean="0">
              <a:solidFill>
                <a:schemeClr val="tx1"/>
              </a:solidFill>
              <a:cs typeface="B Titr" pitchFamily="2" charset="-78"/>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382000" cy="6324600"/>
          </a:xfrm>
        </p:spPr>
        <p:txBody>
          <a:bodyPr>
            <a:normAutofit fontScale="92500"/>
          </a:bodyPr>
          <a:lstStyle/>
          <a:p>
            <a:pPr lvl="0" algn="justLow" rtl="1">
              <a:lnSpc>
                <a:spcPct val="200000"/>
              </a:lnSpc>
              <a:buFont typeface="Arial" pitchFamily="34" charset="0"/>
              <a:buChar char="•"/>
            </a:pPr>
            <a:r>
              <a:rPr lang="fa-IR" sz="2400" dirty="0" smtClean="0">
                <a:solidFill>
                  <a:schemeClr val="tx1"/>
                </a:solidFill>
                <a:cs typeface="B Titr" pitchFamily="2" charset="-78"/>
              </a:rPr>
              <a:t>تقوا – وقايه يعني حفظ يك شي از آنچه بدان سبب مي شود به همين ترتيب تقوا عبارتست از آنكه نفس تحت محافظت قرار بگيرد تا به خطا و گناه </a:t>
            </a:r>
            <a:r>
              <a:rPr lang="fa-IR" sz="2400" dirty="0" smtClean="0">
                <a:cs typeface="B Titr" pitchFamily="2" charset="-78"/>
              </a:rPr>
              <a:t>مرت</a:t>
            </a:r>
            <a:r>
              <a:rPr lang="fa-IR" sz="2400" dirty="0" smtClean="0">
                <a:solidFill>
                  <a:schemeClr val="tx1"/>
                </a:solidFill>
                <a:cs typeface="B Titr" pitchFamily="2" charset="-78"/>
              </a:rPr>
              <a:t>كب نشود</a:t>
            </a:r>
            <a:endParaRPr lang="en-US" sz="2400" dirty="0" smtClean="0">
              <a:solidFill>
                <a:schemeClr val="tx1"/>
              </a:solidFill>
              <a:cs typeface="B Titr" pitchFamily="2" charset="-78"/>
            </a:endParaRPr>
          </a:p>
          <a:p>
            <a:pPr lvl="0" algn="justLow" rtl="1">
              <a:lnSpc>
                <a:spcPct val="200000"/>
              </a:lnSpc>
              <a:buFont typeface="Arial" pitchFamily="34" charset="0"/>
              <a:buChar char="•"/>
            </a:pPr>
            <a:r>
              <a:rPr lang="fa-IR" sz="2400" dirty="0" smtClean="0">
                <a:solidFill>
                  <a:schemeClr val="tx1"/>
                </a:solidFill>
                <a:cs typeface="B Titr" pitchFamily="2" charset="-78"/>
              </a:rPr>
              <a:t>قرب و رضوان – قرب بمعناي نزديكي است نزديكي مكانتي </a:t>
            </a:r>
            <a:r>
              <a:rPr lang="fa-IR" sz="2400" dirty="0" smtClean="0">
                <a:cs typeface="B Titr" pitchFamily="2" charset="-78"/>
              </a:rPr>
              <a:t>نه </a:t>
            </a:r>
            <a:r>
              <a:rPr lang="fa-IR" sz="2400" dirty="0" smtClean="0">
                <a:solidFill>
                  <a:schemeClr val="tx1"/>
                </a:solidFill>
                <a:cs typeface="B Titr" pitchFamily="2" charset="-78"/>
              </a:rPr>
              <a:t> مكاني .خدا به همه همواره نزديك است. اگر انسان متوجه او شود نزديكي براي او حاصل مي شود از اين رو نماز چون برترين ذكر است انسان را به خدا نزديك مي كند.</a:t>
            </a:r>
            <a:endParaRPr lang="en-US" sz="2400" dirty="0" smtClean="0">
              <a:solidFill>
                <a:schemeClr val="tx1"/>
              </a:solidFill>
              <a:cs typeface="B Titr" pitchFamily="2" charset="-78"/>
            </a:endParaRPr>
          </a:p>
          <a:p>
            <a:pPr lvl="0" algn="justLow" rtl="1">
              <a:lnSpc>
                <a:spcPct val="200000"/>
              </a:lnSpc>
              <a:buFont typeface="Arial" pitchFamily="34" charset="0"/>
              <a:buChar char="•"/>
            </a:pPr>
            <a:r>
              <a:rPr lang="fa-IR" sz="2400" dirty="0" smtClean="0">
                <a:solidFill>
                  <a:schemeClr val="tx1"/>
                </a:solidFill>
                <a:cs typeface="B Titr" pitchFamily="2" charset="-78"/>
              </a:rPr>
              <a:t>رضوان – اخص از قرب است و اوج آن به حساب مي آيد منظور از رضوان توجه به خداست </a:t>
            </a:r>
            <a:r>
              <a:rPr lang="fa-IR" sz="2400" dirty="0" smtClean="0">
                <a:cs typeface="B Titr" pitchFamily="2" charset="-78"/>
              </a:rPr>
              <a:t> </a:t>
            </a:r>
            <a:r>
              <a:rPr lang="fa-IR" sz="2400" dirty="0" smtClean="0">
                <a:solidFill>
                  <a:schemeClr val="tx1"/>
                </a:solidFill>
                <a:cs typeface="B Titr" pitchFamily="2" charset="-78"/>
              </a:rPr>
              <a:t>توجه تعالی به رضا چشم دارد </a:t>
            </a:r>
            <a:r>
              <a:rPr lang="fa-IR" sz="2400" dirty="0" smtClean="0">
                <a:cs typeface="B Titr" pitchFamily="2" charset="-78"/>
              </a:rPr>
              <a:t>نه جزا</a:t>
            </a:r>
            <a:endParaRPr lang="en-US" sz="2400" dirty="0" smtClean="0">
              <a:solidFill>
                <a:schemeClr val="tx1"/>
              </a:solidFill>
              <a:cs typeface="B Titr" pitchFamily="2" charset="-78"/>
            </a:endParaRPr>
          </a:p>
          <a:p>
            <a:pPr lvl="0" algn="justLow" rtl="1">
              <a:lnSpc>
                <a:spcPct val="200000"/>
              </a:lnSpc>
              <a:buFont typeface="Arial" pitchFamily="34" charset="0"/>
              <a:buChar char="•"/>
            </a:pPr>
            <a:r>
              <a:rPr lang="fa-IR" sz="2400" dirty="0" smtClean="0">
                <a:solidFill>
                  <a:schemeClr val="tx1"/>
                </a:solidFill>
                <a:cs typeface="B Titr" pitchFamily="2" charset="-78"/>
              </a:rPr>
              <a:t>و مراتب تقوا </a:t>
            </a:r>
            <a:r>
              <a:rPr lang="en-US" sz="2400" dirty="0" smtClean="0">
                <a:solidFill>
                  <a:schemeClr val="tx1"/>
                </a:solidFill>
                <a:cs typeface="B Titr" pitchFamily="2" charset="-78"/>
                <a:sym typeface="Symbol"/>
              </a:rPr>
              <a:t></a:t>
            </a:r>
            <a:r>
              <a:rPr lang="fa-IR" sz="2400" dirty="0" smtClean="0">
                <a:solidFill>
                  <a:schemeClr val="tx1"/>
                </a:solidFill>
                <a:cs typeface="B Titr" pitchFamily="2" charset="-78"/>
              </a:rPr>
              <a:t> در كتاب مطالعه شود</a:t>
            </a:r>
            <a:endParaRPr lang="en-US" sz="2400" dirty="0" smtClean="0">
              <a:solidFill>
                <a:schemeClr val="tx1"/>
              </a:solidFill>
              <a:cs typeface="B Titr" pitchFamily="2" charset="-78"/>
            </a:endParaRPr>
          </a:p>
          <a:p>
            <a:pPr algn="justLow">
              <a:lnSpc>
                <a:spcPct val="200000"/>
              </a:lnSpc>
              <a:buFont typeface="Arial" pitchFamily="34" charset="0"/>
              <a:buChar char="•"/>
            </a:pPr>
            <a:endParaRPr lang="fa-IR" sz="2400" dirty="0">
              <a:solidFill>
                <a:schemeClr val="tx1"/>
              </a:solidFill>
              <a:cs typeface="B Titr" pitchFamily="2" charset="-78"/>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685800"/>
            <a:ext cx="7772400" cy="685799"/>
          </a:xfrm>
        </p:spPr>
        <p:txBody>
          <a:bodyPr>
            <a:normAutofit/>
          </a:bodyPr>
          <a:lstStyle/>
          <a:p>
            <a:r>
              <a:rPr lang="fa-IR" sz="2000" dirty="0" smtClean="0">
                <a:cs typeface="B Titr" pitchFamily="2" charset="-78"/>
              </a:rPr>
              <a:t>مفاهیم قلب و مترادف های آن – فواد و ضرر که همسنگ  نفس آدمی است </a:t>
            </a:r>
            <a:endParaRPr lang="fa-IR" sz="2000" dirty="0">
              <a:cs typeface="B Titr" pitchFamily="2" charset="-78"/>
            </a:endParaRPr>
          </a:p>
        </p:txBody>
      </p:sp>
      <p:sp>
        <p:nvSpPr>
          <p:cNvPr id="3" name="Subtitle 2"/>
          <p:cNvSpPr>
            <a:spLocks noGrp="1"/>
          </p:cNvSpPr>
          <p:nvPr>
            <p:ph type="subTitle" idx="1"/>
          </p:nvPr>
        </p:nvSpPr>
        <p:spPr>
          <a:xfrm>
            <a:off x="228600" y="1676400"/>
            <a:ext cx="8763000" cy="4648200"/>
          </a:xfrm>
        </p:spPr>
        <p:txBody>
          <a:bodyPr>
            <a:normAutofit/>
          </a:bodyPr>
          <a:lstStyle/>
          <a:p>
            <a:pPr lvl="0" algn="justLow" rtl="1">
              <a:lnSpc>
                <a:spcPct val="150000"/>
              </a:lnSpc>
              <a:buFont typeface="Wingdings" pitchFamily="2" charset="2"/>
              <a:buChar char="v"/>
            </a:pPr>
            <a:r>
              <a:rPr lang="fa-IR" sz="2000" dirty="0" smtClean="0">
                <a:solidFill>
                  <a:schemeClr val="tx1"/>
                </a:solidFill>
                <a:cs typeface="B Titr" pitchFamily="2" charset="-78"/>
              </a:rPr>
              <a:t>اراده – تصور فعل – تصور لذت است – تصدیق –ایجاد شوق – خواستن کار شیاطین تا درجه وسواس آدم </a:t>
            </a:r>
            <a:r>
              <a:rPr lang="en-US" sz="2000" dirty="0" smtClean="0">
                <a:solidFill>
                  <a:schemeClr val="tx1"/>
                </a:solidFill>
                <a:cs typeface="B Titr" pitchFamily="2" charset="-78"/>
              </a:rPr>
              <a:t>I</a:t>
            </a:r>
            <a:r>
              <a:rPr lang="fa-IR" sz="2000" dirty="0" smtClean="0">
                <a:solidFill>
                  <a:schemeClr val="tx1"/>
                </a:solidFill>
                <a:cs typeface="B Titr" pitchFamily="2" charset="-78"/>
              </a:rPr>
              <a:t>هستند.</a:t>
            </a:r>
            <a:endParaRPr lang="en-US" sz="2000" dirty="0" smtClean="0">
              <a:solidFill>
                <a:schemeClr val="tx1"/>
              </a:solidFill>
              <a:cs typeface="B Titr" pitchFamily="2" charset="-78"/>
            </a:endParaRPr>
          </a:p>
          <a:p>
            <a:pPr lvl="0" algn="justLow" rtl="1">
              <a:lnSpc>
                <a:spcPct val="150000"/>
              </a:lnSpc>
              <a:buFont typeface="Wingdings" pitchFamily="2" charset="2"/>
              <a:buChar char="v"/>
            </a:pPr>
            <a:r>
              <a:rPr lang="fa-IR" sz="2000" dirty="0" smtClean="0">
                <a:solidFill>
                  <a:schemeClr val="tx1"/>
                </a:solidFill>
                <a:cs typeface="B Titr" pitchFamily="2" charset="-78"/>
              </a:rPr>
              <a:t>خیلی ها این تصور را دارند که اگر خدایی خواست ما مشرک نمی شدیم این که در  تصور وجود </a:t>
            </a:r>
            <a:r>
              <a:rPr lang="fa-IR" sz="2000" dirty="0" smtClean="0">
                <a:cs typeface="B Titr" pitchFamily="2" charset="-78"/>
              </a:rPr>
              <a:t>ی</a:t>
            </a:r>
            <a:r>
              <a:rPr lang="fa-IR" sz="2000" dirty="0" smtClean="0">
                <a:solidFill>
                  <a:schemeClr val="tx1"/>
                </a:solidFill>
                <a:cs typeface="B Titr" pitchFamily="2" charset="-78"/>
              </a:rPr>
              <a:t> خورد دچار توهّم شده است.</a:t>
            </a:r>
            <a:endParaRPr lang="en-US" sz="2000" dirty="0" smtClean="0">
              <a:solidFill>
                <a:schemeClr val="tx1"/>
              </a:solidFill>
              <a:cs typeface="B Titr" pitchFamily="2" charset="-78"/>
            </a:endParaRPr>
          </a:p>
          <a:p>
            <a:pPr lvl="0" algn="justLow" rtl="1">
              <a:lnSpc>
                <a:spcPct val="150000"/>
              </a:lnSpc>
              <a:buFont typeface="Wingdings" pitchFamily="2" charset="2"/>
              <a:buChar char="v"/>
            </a:pPr>
            <a:r>
              <a:rPr lang="fa-IR" sz="2000" dirty="0" smtClean="0">
                <a:solidFill>
                  <a:schemeClr val="tx1"/>
                </a:solidFill>
                <a:cs typeface="B Titr" pitchFamily="2" charset="-78"/>
              </a:rPr>
              <a:t>مشیت خدا این نبوده که تمامی آدم ها هدایت شوند خود انسان مسئول اعمال خویش است.</a:t>
            </a:r>
            <a:endParaRPr lang="en-US" sz="2000" dirty="0" smtClean="0">
              <a:solidFill>
                <a:schemeClr val="tx1"/>
              </a:solidFill>
              <a:cs typeface="B Titr" pitchFamily="2" charset="-78"/>
            </a:endParaRPr>
          </a:p>
          <a:p>
            <a:pPr lvl="0" algn="justLow" rtl="1">
              <a:lnSpc>
                <a:spcPct val="150000"/>
              </a:lnSpc>
              <a:buFont typeface="Wingdings" pitchFamily="2" charset="2"/>
              <a:buChar char="v"/>
            </a:pPr>
            <a:r>
              <a:rPr lang="fa-IR" sz="2000" dirty="0" smtClean="0">
                <a:solidFill>
                  <a:schemeClr val="tx1"/>
                </a:solidFill>
                <a:cs typeface="B Titr" pitchFamily="2" charset="-78"/>
              </a:rPr>
              <a:t>و اختیار – خود انسان مسئول است و اختیار دارد و اجباری در کار و فعل او نیست. </a:t>
            </a:r>
            <a:endParaRPr lang="en-US" sz="2000" dirty="0" smtClean="0">
              <a:solidFill>
                <a:schemeClr val="tx1"/>
              </a:solidFill>
              <a:cs typeface="B Titr" pitchFamily="2" charset="-78"/>
            </a:endParaRPr>
          </a:p>
          <a:p>
            <a:pPr lvl="0" algn="justLow" rtl="1">
              <a:lnSpc>
                <a:spcPct val="150000"/>
              </a:lnSpc>
              <a:buFont typeface="Wingdings" pitchFamily="2" charset="2"/>
              <a:buChar char="v"/>
            </a:pPr>
            <a:r>
              <a:rPr lang="fa-IR" sz="2000" dirty="0" smtClean="0">
                <a:solidFill>
                  <a:schemeClr val="tx1"/>
                </a:solidFill>
                <a:cs typeface="B Titr" pitchFamily="2" charset="-78"/>
              </a:rPr>
              <a:t>عبادت و عبودیت- هدف </a:t>
            </a:r>
            <a:r>
              <a:rPr lang="fa-IR" sz="2000" dirty="0" smtClean="0">
                <a:cs typeface="B Titr" pitchFamily="2" charset="-78"/>
              </a:rPr>
              <a:t>غایی </a:t>
            </a:r>
            <a:r>
              <a:rPr lang="fa-IR" sz="2000" dirty="0" smtClean="0">
                <a:solidFill>
                  <a:schemeClr val="tx1"/>
                </a:solidFill>
                <a:cs typeface="B Titr" pitchFamily="2" charset="-78"/>
              </a:rPr>
              <a:t>انسان را در خلقت را عبارت می داند – انجام اعمال توسط اندام و خود را در برابر ربّ خویش در مقام مملوکیت و مربوبیت قرار دهد یعنی انسان خدا را رب و مالک خویش و مدبر خویش بگیرد. </a:t>
            </a:r>
            <a:endParaRPr lang="en-US" sz="2000" dirty="0" smtClean="0">
              <a:solidFill>
                <a:schemeClr val="tx1"/>
              </a:solidFill>
              <a:cs typeface="B Titr" pitchFamily="2" charset="-78"/>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91400" y="0"/>
            <a:ext cx="1524000" cy="685800"/>
          </a:xfrm>
        </p:spPr>
        <p:txBody>
          <a:bodyPr>
            <a:normAutofit/>
          </a:bodyPr>
          <a:lstStyle/>
          <a:p>
            <a:pPr algn="r"/>
            <a:r>
              <a:rPr lang="fa-IR" sz="2800" dirty="0" smtClean="0">
                <a:cs typeface="B Titr" pitchFamily="2" charset="-78"/>
              </a:rPr>
              <a:t>فصل چهارم</a:t>
            </a:r>
            <a:endParaRPr lang="fa-IR" sz="2800" dirty="0">
              <a:cs typeface="B Titr" pitchFamily="2" charset="-78"/>
            </a:endParaRPr>
          </a:p>
        </p:txBody>
      </p:sp>
      <p:sp>
        <p:nvSpPr>
          <p:cNvPr id="3" name="Subtitle 2"/>
          <p:cNvSpPr>
            <a:spLocks noGrp="1"/>
          </p:cNvSpPr>
          <p:nvPr>
            <p:ph type="subTitle" idx="1"/>
          </p:nvPr>
        </p:nvSpPr>
        <p:spPr>
          <a:xfrm>
            <a:off x="304800" y="609600"/>
            <a:ext cx="8610600" cy="6096000"/>
          </a:xfrm>
        </p:spPr>
        <p:txBody>
          <a:bodyPr>
            <a:noAutofit/>
          </a:bodyPr>
          <a:lstStyle/>
          <a:p>
            <a:pPr algn="justLow" rtl="1">
              <a:lnSpc>
                <a:spcPct val="120000"/>
              </a:lnSpc>
              <a:buFont typeface="Arial" pitchFamily="34" charset="0"/>
              <a:buChar char="•"/>
            </a:pPr>
            <a:r>
              <a:rPr lang="fa-IR" sz="2400" dirty="0" smtClean="0">
                <a:solidFill>
                  <a:schemeClr val="tx1"/>
                </a:solidFill>
                <a:cs typeface="B Titr" pitchFamily="2" charset="-78"/>
              </a:rPr>
              <a:t>در اين فصل سه فراز پي در پي </a:t>
            </a:r>
            <a:endParaRPr lang="en-US" sz="2400" dirty="0" smtClean="0">
              <a:solidFill>
                <a:schemeClr val="tx1"/>
              </a:solidFill>
              <a:cs typeface="B Titr" pitchFamily="2" charset="-78"/>
            </a:endParaRPr>
          </a:p>
          <a:p>
            <a:pPr algn="justLow" rtl="1">
              <a:lnSpc>
                <a:spcPct val="120000"/>
              </a:lnSpc>
              <a:buFont typeface="Arial" pitchFamily="34" charset="0"/>
              <a:buChar char="•"/>
            </a:pPr>
            <a:r>
              <a:rPr lang="fa-IR" sz="2400" dirty="0" smtClean="0">
                <a:solidFill>
                  <a:schemeClr val="tx1"/>
                </a:solidFill>
                <a:cs typeface="B Titr" pitchFamily="2" charset="-78"/>
              </a:rPr>
              <a:t>مباني </a:t>
            </a:r>
            <a:r>
              <a:rPr lang="en-US" sz="2400" dirty="0" smtClean="0">
                <a:solidFill>
                  <a:schemeClr val="tx1"/>
                </a:solidFill>
                <a:cs typeface="B Titr" pitchFamily="2" charset="-78"/>
                <a:sym typeface="Symbol"/>
              </a:rPr>
              <a:t></a:t>
            </a:r>
            <a:r>
              <a:rPr lang="fa-IR" sz="2400" dirty="0" smtClean="0">
                <a:solidFill>
                  <a:schemeClr val="tx1"/>
                </a:solidFill>
                <a:cs typeface="B Titr" pitchFamily="2" charset="-78"/>
              </a:rPr>
              <a:t> اصول </a:t>
            </a:r>
            <a:r>
              <a:rPr lang="en-US" sz="2400" dirty="0" smtClean="0">
                <a:solidFill>
                  <a:schemeClr val="tx1"/>
                </a:solidFill>
                <a:cs typeface="B Titr" pitchFamily="2" charset="-78"/>
                <a:sym typeface="Symbol"/>
              </a:rPr>
              <a:t></a:t>
            </a:r>
            <a:r>
              <a:rPr lang="fa-IR" sz="2400" dirty="0" smtClean="0">
                <a:solidFill>
                  <a:schemeClr val="tx1"/>
                </a:solidFill>
                <a:cs typeface="B Titr" pitchFamily="2" charset="-78"/>
              </a:rPr>
              <a:t> روش ها </a:t>
            </a:r>
            <a:endParaRPr lang="en-US" sz="2400" dirty="0" smtClean="0">
              <a:solidFill>
                <a:schemeClr val="tx1"/>
              </a:solidFill>
              <a:cs typeface="B Titr" pitchFamily="2" charset="-78"/>
            </a:endParaRPr>
          </a:p>
          <a:p>
            <a:pPr lvl="0" algn="justLow" rtl="1">
              <a:lnSpc>
                <a:spcPct val="120000"/>
              </a:lnSpc>
              <a:buFont typeface="Arial" pitchFamily="34" charset="0"/>
              <a:buChar char="•"/>
            </a:pPr>
            <a:r>
              <a:rPr lang="fa-IR" sz="2400" dirty="0" smtClean="0">
                <a:solidFill>
                  <a:schemeClr val="tx1"/>
                </a:solidFill>
                <a:cs typeface="B Titr" pitchFamily="2" charset="-78"/>
              </a:rPr>
              <a:t>مباني تعليم و تربيت – مجموعه قانون مندی شناخته شده در علوم نظري و روان شناس و جامعه شناسي </a:t>
            </a:r>
            <a:endParaRPr lang="en-US" sz="2400" dirty="0" smtClean="0">
              <a:solidFill>
                <a:schemeClr val="tx1"/>
              </a:solidFill>
              <a:cs typeface="B Titr" pitchFamily="2" charset="-78"/>
            </a:endParaRPr>
          </a:p>
          <a:p>
            <a:pPr lvl="0" algn="justLow" rtl="1">
              <a:lnSpc>
                <a:spcPct val="120000"/>
              </a:lnSpc>
              <a:buFont typeface="Arial" pitchFamily="34" charset="0"/>
              <a:buChar char="•"/>
            </a:pPr>
            <a:r>
              <a:rPr lang="fa-IR" sz="2400" dirty="0" smtClean="0">
                <a:solidFill>
                  <a:schemeClr val="tx1"/>
                </a:solidFill>
                <a:cs typeface="B Titr" pitchFamily="2" charset="-78"/>
              </a:rPr>
              <a:t>اصول تعليم و تربيت – مجموعه قواعد و دستورالعمل هاي كلی به صورت تجويزي بيان مي شود و چون قواعد راهنماي عمل در فعاليت هاي تربیتی  و شيوه كار فعاليت در جريان تعليم و تربيت </a:t>
            </a:r>
            <a:endParaRPr lang="en-US" sz="2400" dirty="0" smtClean="0">
              <a:solidFill>
                <a:schemeClr val="tx1"/>
              </a:solidFill>
              <a:cs typeface="B Titr" pitchFamily="2" charset="-78"/>
            </a:endParaRPr>
          </a:p>
          <a:p>
            <a:pPr lvl="0" algn="justLow" rtl="1">
              <a:lnSpc>
                <a:spcPct val="120000"/>
              </a:lnSpc>
              <a:buFont typeface="Arial" pitchFamily="34" charset="0"/>
              <a:buChar char="•"/>
            </a:pPr>
            <a:r>
              <a:rPr lang="fa-IR" sz="2400" dirty="0" smtClean="0">
                <a:solidFill>
                  <a:schemeClr val="tx1"/>
                </a:solidFill>
                <a:cs typeface="B Titr" pitchFamily="2" charset="-78"/>
              </a:rPr>
              <a:t>مبناي اول تاثير ظاهر بر باطن – به كتاب مراجعه شود و مطالعه شود. </a:t>
            </a:r>
            <a:endParaRPr lang="en-US" sz="2400" dirty="0" smtClean="0">
              <a:solidFill>
                <a:schemeClr val="tx1"/>
              </a:solidFill>
              <a:cs typeface="B Titr" pitchFamily="2" charset="-78"/>
            </a:endParaRPr>
          </a:p>
          <a:p>
            <a:pPr lvl="0" algn="justLow" rtl="1">
              <a:lnSpc>
                <a:spcPct val="120000"/>
              </a:lnSpc>
              <a:buFont typeface="Arial" pitchFamily="34" charset="0"/>
              <a:buChar char="•"/>
            </a:pPr>
            <a:r>
              <a:rPr lang="fa-IR" sz="2400" dirty="0" smtClean="0">
                <a:solidFill>
                  <a:schemeClr val="tx1"/>
                </a:solidFill>
                <a:cs typeface="B Titr" pitchFamily="2" charset="-78"/>
              </a:rPr>
              <a:t>روش هاي تربيتي </a:t>
            </a:r>
            <a:r>
              <a:rPr lang="en-US" sz="2400" dirty="0" smtClean="0">
                <a:solidFill>
                  <a:schemeClr val="tx1"/>
                </a:solidFill>
                <a:cs typeface="B Titr" pitchFamily="2" charset="-78"/>
                <a:sym typeface="Symbol"/>
              </a:rPr>
              <a:t></a:t>
            </a:r>
            <a:endParaRPr lang="en-US" sz="2400" dirty="0" smtClean="0">
              <a:solidFill>
                <a:schemeClr val="tx1"/>
              </a:solidFill>
              <a:cs typeface="B Titr" pitchFamily="2" charset="-78"/>
            </a:endParaRPr>
          </a:p>
          <a:p>
            <a:pPr marL="228600" lvl="0" indent="-228600" algn="justLow" rtl="1">
              <a:lnSpc>
                <a:spcPct val="120000"/>
              </a:lnSpc>
              <a:buFont typeface="+mj-lt"/>
              <a:buAutoNum type="arabicParenR"/>
            </a:pPr>
            <a:r>
              <a:rPr lang="fa-IR" sz="2400" dirty="0" smtClean="0">
                <a:solidFill>
                  <a:schemeClr val="tx1"/>
                </a:solidFill>
                <a:cs typeface="B Titr" pitchFamily="2" charset="-78"/>
              </a:rPr>
              <a:t>روش تلقين به نفس – مراجعه به كتاب </a:t>
            </a:r>
            <a:endParaRPr lang="en-US" sz="2400" dirty="0" smtClean="0">
              <a:solidFill>
                <a:schemeClr val="tx1"/>
              </a:solidFill>
              <a:cs typeface="B Titr" pitchFamily="2" charset="-78"/>
            </a:endParaRPr>
          </a:p>
          <a:p>
            <a:pPr marL="228600" lvl="0" indent="-228600" algn="justLow" rtl="1">
              <a:lnSpc>
                <a:spcPct val="120000"/>
              </a:lnSpc>
              <a:buFont typeface="+mj-lt"/>
              <a:buAutoNum type="arabicParenR"/>
            </a:pPr>
            <a:r>
              <a:rPr lang="fa-IR" sz="2400" dirty="0" smtClean="0">
                <a:solidFill>
                  <a:schemeClr val="tx1"/>
                </a:solidFill>
                <a:cs typeface="B Titr" pitchFamily="2" charset="-78"/>
              </a:rPr>
              <a:t>روش تحميل به نفس – مراجعه به كتاب</a:t>
            </a:r>
            <a:endParaRPr lang="en-US" sz="2400" dirty="0" smtClean="0">
              <a:solidFill>
                <a:schemeClr val="tx1"/>
              </a:solidFill>
              <a:cs typeface="B Titr" pitchFamily="2" charset="-78"/>
            </a:endParaRPr>
          </a:p>
          <a:p>
            <a:pPr lvl="0" algn="justLow" rtl="1">
              <a:lnSpc>
                <a:spcPct val="120000"/>
              </a:lnSpc>
              <a:buFont typeface="Arial" pitchFamily="34" charset="0"/>
              <a:buChar char="•"/>
            </a:pPr>
            <a:r>
              <a:rPr lang="fa-IR" sz="2400" dirty="0" smtClean="0">
                <a:solidFill>
                  <a:schemeClr val="tx1"/>
                </a:solidFill>
                <a:cs typeface="B Titr" pitchFamily="2" charset="-78"/>
              </a:rPr>
              <a:t>مبناي دوم تاثير ظاهر بر باطن </a:t>
            </a:r>
            <a:endParaRPr lang="en-US" sz="2400" dirty="0" smtClean="0">
              <a:solidFill>
                <a:schemeClr val="tx1"/>
              </a:solidFill>
              <a:cs typeface="B Titr" pitchFamily="2" charset="-78"/>
            </a:endParaRPr>
          </a:p>
          <a:p>
            <a:pPr algn="justLow">
              <a:lnSpc>
                <a:spcPct val="120000"/>
              </a:lnSpc>
            </a:pPr>
            <a:endParaRPr lang="fa-IR" sz="2400" dirty="0">
              <a:solidFill>
                <a:schemeClr val="tx1"/>
              </a:solidFill>
              <a:cs typeface="B Titr" pitchFamily="2" charset="-78"/>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533400"/>
            <a:ext cx="8153400" cy="5791200"/>
          </a:xfrm>
        </p:spPr>
        <p:txBody>
          <a:bodyPr>
            <a:normAutofit fontScale="85000" lnSpcReduction="20000"/>
          </a:bodyPr>
          <a:lstStyle/>
          <a:p>
            <a:pPr algn="justLow" rtl="1">
              <a:lnSpc>
                <a:spcPct val="120000"/>
              </a:lnSpc>
              <a:buFont typeface="Arial" pitchFamily="34" charset="0"/>
              <a:buChar char="•"/>
            </a:pPr>
            <a:r>
              <a:rPr lang="fa-IR" dirty="0" smtClean="0">
                <a:solidFill>
                  <a:schemeClr val="tx1"/>
                </a:solidFill>
                <a:cs typeface="B Titr" pitchFamily="2" charset="-78"/>
              </a:rPr>
              <a:t>اصل دوم – روش هاي تربيتي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روش اعطاي بينش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شهادت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احاطه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افاضه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الم</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cs typeface="B Titr" pitchFamily="2" charset="-78"/>
              </a:rPr>
              <a:t>ام</a:t>
            </a:r>
            <a:r>
              <a:rPr lang="fa-IR" dirty="0" smtClean="0">
                <a:solidFill>
                  <a:schemeClr val="tx1"/>
                </a:solidFill>
                <a:cs typeface="B Titr" pitchFamily="2" charset="-78"/>
              </a:rPr>
              <a:t>ل </a:t>
            </a:r>
            <a:endParaRPr lang="en-US" dirty="0" smtClean="0">
              <a:solidFill>
                <a:schemeClr val="tx1"/>
              </a:solidFill>
              <a:cs typeface="B Titr" pitchFamily="2" charset="-78"/>
            </a:endParaRPr>
          </a:p>
          <a:p>
            <a:pPr lvl="0" algn="justLow" rtl="1">
              <a:lnSpc>
                <a:spcPct val="120000"/>
              </a:lnSpc>
              <a:buFont typeface="Arial" pitchFamily="34" charset="0"/>
              <a:buChar char="•"/>
            </a:pPr>
            <a:r>
              <a:rPr lang="fa-IR" dirty="0" smtClean="0">
                <a:cs typeface="B Titr" pitchFamily="2" charset="-78"/>
              </a:rPr>
              <a:t>مب</a:t>
            </a:r>
            <a:r>
              <a:rPr lang="fa-IR" dirty="0" smtClean="0">
                <a:solidFill>
                  <a:schemeClr val="tx1"/>
                </a:solidFill>
                <a:cs typeface="B Titr" pitchFamily="2" charset="-78"/>
              </a:rPr>
              <a:t>ناي سوم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ظهور تدريجي شاکله                                               این اصل ها  به کتاب مراجعه شود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اصل سوم</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مداومت و محافظت بر عمل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روش محاسبه نفس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روش فرضيه سازي </a:t>
            </a:r>
            <a:endParaRPr lang="en-US" dirty="0" smtClean="0">
              <a:solidFill>
                <a:schemeClr val="tx1"/>
              </a:solidFill>
              <a:cs typeface="B Titr" pitchFamily="2" charset="-78"/>
            </a:endParaRPr>
          </a:p>
          <a:p>
            <a:pPr marL="228600" lvl="0" indent="-228600" algn="justLow" rtl="1">
              <a:lnSpc>
                <a:spcPct val="120000"/>
              </a:lnSpc>
              <a:buFont typeface="+mj-lt"/>
              <a:buAutoNum type="arabicParenR"/>
            </a:pPr>
            <a:r>
              <a:rPr lang="fa-IR" dirty="0" smtClean="0">
                <a:solidFill>
                  <a:schemeClr val="tx1"/>
                </a:solidFill>
                <a:cs typeface="B Titr" pitchFamily="2" charset="-78"/>
              </a:rPr>
              <a:t>روش محاسبه نفس </a:t>
            </a:r>
            <a:endParaRPr lang="en-US" dirty="0" smtClean="0">
              <a:solidFill>
                <a:schemeClr val="tx1"/>
              </a:solidFill>
              <a:cs typeface="B Titr" pitchFamily="2" charset="-78"/>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09600"/>
            <a:ext cx="7772400" cy="1470025"/>
          </a:xfrm>
        </p:spPr>
        <p:txBody>
          <a:bodyPr>
            <a:normAutofit fontScale="90000"/>
          </a:bodyPr>
          <a:lstStyle/>
          <a:p>
            <a:r>
              <a:rPr lang="en-US" dirty="0" smtClean="0">
                <a:solidFill>
                  <a:srgbClr val="C00000"/>
                </a:solidFill>
                <a:cs typeface="B Titr" pitchFamily="2" charset="-78"/>
              </a:rPr>
              <a:t>(</a:t>
            </a:r>
            <a:r>
              <a:rPr lang="fa-IR" dirty="0" smtClean="0">
                <a:solidFill>
                  <a:srgbClr val="C00000"/>
                </a:solidFill>
                <a:cs typeface="B Titr" pitchFamily="2" charset="-78"/>
              </a:rPr>
              <a:t>روش ترتیبی</a:t>
            </a:r>
            <a:r>
              <a:rPr lang="en-US" dirty="0" smtClean="0">
                <a:solidFill>
                  <a:srgbClr val="C00000"/>
                </a:solidFill>
                <a:cs typeface="B Titr" pitchFamily="2" charset="-78"/>
              </a:rPr>
              <a:t>)</a:t>
            </a:r>
            <a:r>
              <a:rPr lang="en-US" dirty="0" smtClean="0"/>
              <a:t/>
            </a:r>
            <a:br>
              <a:rPr lang="en-US" dirty="0" smtClean="0"/>
            </a:br>
            <a:endParaRPr lang="fa-IR" dirty="0"/>
          </a:p>
        </p:txBody>
      </p:sp>
      <p:sp>
        <p:nvSpPr>
          <p:cNvPr id="3" name="Subtitle 2"/>
          <p:cNvSpPr>
            <a:spLocks noGrp="1"/>
          </p:cNvSpPr>
          <p:nvPr>
            <p:ph type="subTitle" idx="1"/>
          </p:nvPr>
        </p:nvSpPr>
        <p:spPr>
          <a:xfrm>
            <a:off x="1447800" y="2133600"/>
            <a:ext cx="6400800" cy="3810000"/>
          </a:xfrm>
        </p:spPr>
        <p:txBody>
          <a:bodyPr>
            <a:normAutofit/>
          </a:bodyPr>
          <a:lstStyle/>
          <a:p>
            <a:pPr lvl="0" algn="r" rtl="1">
              <a:buFont typeface="Arial" pitchFamily="34" charset="0"/>
              <a:buChar char="•"/>
            </a:pPr>
            <a:r>
              <a:rPr lang="fa-IR" dirty="0" smtClean="0">
                <a:solidFill>
                  <a:schemeClr val="tx1"/>
                </a:solidFill>
                <a:cs typeface="B Titr" pitchFamily="2" charset="-78"/>
              </a:rPr>
              <a:t>روش </a:t>
            </a:r>
            <a:r>
              <a:rPr lang="fa-IR" dirty="0" smtClean="0">
                <a:cs typeface="B Titr" pitchFamily="2" charset="-78"/>
              </a:rPr>
              <a:t>آراسته </a:t>
            </a:r>
            <a:r>
              <a:rPr lang="fa-IR" dirty="0" smtClean="0">
                <a:solidFill>
                  <a:schemeClr val="tx1"/>
                </a:solidFill>
                <a:cs typeface="B Titr" pitchFamily="2" charset="-78"/>
              </a:rPr>
              <a:t> ظاهر</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روش تزیین کلام</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روش مبالغه در عفو</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تطور وسع آدمی </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دوران ضعف</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دوران قوت (بلوغ - </a:t>
            </a:r>
            <a:r>
              <a:rPr lang="fa-IR" dirty="0" smtClean="0">
                <a:cs typeface="B Titr" pitchFamily="2" charset="-78"/>
              </a:rPr>
              <a:t>اوج</a:t>
            </a:r>
            <a:r>
              <a:rPr lang="fa-IR" dirty="0" smtClean="0">
                <a:solidFill>
                  <a:schemeClr val="tx1"/>
                </a:solidFill>
                <a:cs typeface="B Titr" pitchFamily="2" charset="-78"/>
              </a:rPr>
              <a:t> بلوغ و اعتلاء</a:t>
            </a:r>
            <a:endParaRPr lang="en-US" dirty="0" smtClean="0">
              <a:solidFill>
                <a:schemeClr val="tx1"/>
              </a:solidFill>
              <a:cs typeface="B Titr" pitchFamily="2" charset="-78"/>
            </a:endParaRPr>
          </a:p>
          <a:p>
            <a:pPr lvl="0" algn="r" rtl="1">
              <a:buFont typeface="Arial" pitchFamily="34" charset="0"/>
              <a:buChar char="•"/>
            </a:pPr>
            <a:r>
              <a:rPr lang="fa-IR" dirty="0" smtClean="0">
                <a:solidFill>
                  <a:schemeClr val="tx1"/>
                </a:solidFill>
                <a:cs typeface="B Titr" pitchFamily="2" charset="-78"/>
              </a:rPr>
              <a:t>دوران ضعف نهایی (سالخوردگی و وکهنسالی) </a:t>
            </a:r>
            <a:endParaRPr lang="en-US" dirty="0" smtClean="0">
              <a:solidFill>
                <a:schemeClr val="tx1"/>
              </a:solidFill>
              <a:cs typeface="B Titr" pitchFamily="2" charset="-78"/>
            </a:endParaRPr>
          </a:p>
          <a:p>
            <a:endParaRPr lang="fa-IR"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fa-IR" sz="6600" dirty="0" smtClean="0">
                <a:cs typeface="2  Zaman" pitchFamily="2" charset="-78"/>
              </a:rPr>
              <a:t>با تشکر از حسن توجه شما</a:t>
            </a:r>
            <a:endParaRPr lang="fa-IR" sz="6600" dirty="0">
              <a:cs typeface="2  Zaman" pitchFamily="2" charset="-78"/>
            </a:endParaRPr>
          </a:p>
        </p:txBody>
      </p:sp>
    </p:spTree>
  </p:cSld>
  <p:clrMapOvr>
    <a:masterClrMapping/>
  </p:clrMapOvr>
  <p:transition>
    <p:split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33800" y="762000"/>
            <a:ext cx="1752600" cy="457199"/>
          </a:xfrm>
        </p:spPr>
        <p:txBody>
          <a:bodyPr>
            <a:normAutofit/>
          </a:bodyPr>
          <a:lstStyle/>
          <a:p>
            <a:r>
              <a:rPr lang="fa-IR" sz="2000" dirty="0" smtClean="0">
                <a:cs typeface="B Titr" pitchFamily="2" charset="-78"/>
              </a:rPr>
              <a:t>بسم الله الرحمن</a:t>
            </a:r>
            <a:endParaRPr lang="fa-IR" sz="2000" dirty="0">
              <a:cs typeface="B Titr" pitchFamily="2" charset="-78"/>
            </a:endParaRPr>
          </a:p>
        </p:txBody>
      </p:sp>
      <p:sp>
        <p:nvSpPr>
          <p:cNvPr id="3" name="Subtitle 2"/>
          <p:cNvSpPr>
            <a:spLocks noGrp="1"/>
          </p:cNvSpPr>
          <p:nvPr>
            <p:ph type="subTitle" idx="1"/>
          </p:nvPr>
        </p:nvSpPr>
        <p:spPr>
          <a:xfrm>
            <a:off x="304800" y="1447800"/>
            <a:ext cx="8686800" cy="5029200"/>
          </a:xfrm>
        </p:spPr>
        <p:txBody>
          <a:bodyPr>
            <a:normAutofit fontScale="47500" lnSpcReduction="20000"/>
          </a:bodyPr>
          <a:lstStyle/>
          <a:p>
            <a:pPr algn="justLow" rtl="1">
              <a:lnSpc>
                <a:spcPct val="170000"/>
              </a:lnSpc>
            </a:pPr>
            <a:r>
              <a:rPr lang="fa-IR" dirty="0" smtClean="0">
                <a:solidFill>
                  <a:schemeClr val="tx1"/>
                </a:solidFill>
                <a:cs typeface="B Titr" pitchFamily="2" charset="-78"/>
              </a:rPr>
              <a:t>اسلام در تعریف انسان واژه ها و مفاهیمی بکار برده است.</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تن انسان ← مرکب از چشم به گوش – دست – پا و ...</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نفس انسان ← مرکب از روح ، نفس – فطرت – عهد و میثاق -حنیفیت</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عقل (حجر - نهیه- لُبّ) قلب (فواد – صدر ) اراده – اختیار روح – درجه اول به منزله مفهومی جهان شناختی – نه انسان شناسی مطرح شده است روح موجودی از موجودات جهان – در ردیف ملائکه – منشاء حیات هستی است به ظهور رسیدن حیات درهر مرتبه ای از حیات نباتی و انسانی است.</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همه اینها در گروه روح است یعنی اگر روحی موجود نباشد موجودیتی در کار نیست برای جا تاریک و دانش بشری هم بدانجا میرسد و این مقدار مشخص شده است که یک شی ء اگر به درجه معینی برسد از پیچیدگی برخوردار باشد جلوه روح در آن موجود چه انسان چه نبات – چه حیوان – آثار زنده بودن در آن مشخص است .</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نکته قابل توجه اینکه در قرآن در مورد (روح) سکوت گذاشته شده است و برایما تاریک است. </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در آیات – بروح منه – من روحی </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این روح درانسان ها مشترک است.</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جلوه دیگری برای انسان – در گروه انسانی ایمان به خدا و نفوذ آن در دل است که با ظهور این جلوه از روح غیر حیاتی تازه از حیات انسان نمودار است که از آن به حیات پاک * حیات طیبه * تعبیر شده است.</a:t>
            </a:r>
            <a:endParaRPr lang="en-US" dirty="0" smtClean="0">
              <a:solidFill>
                <a:schemeClr val="tx1"/>
              </a:solidFill>
              <a:cs typeface="B Titr" pitchFamily="2" charset="-78"/>
            </a:endParaRPr>
          </a:p>
          <a:p>
            <a:pPr algn="justLow" rtl="1">
              <a:lnSpc>
                <a:spcPct val="170000"/>
              </a:lnSpc>
            </a:pPr>
            <a:r>
              <a:rPr lang="fa-IR" dirty="0" smtClean="0">
                <a:solidFill>
                  <a:schemeClr val="tx1"/>
                </a:solidFill>
                <a:cs typeface="B Titr" pitchFamily="2" charset="-78"/>
              </a:rPr>
              <a:t>حیات طیبه – دل آدمی از الودگی شرک – خیالانسان از آلودگی وسوسه های شیطانی – اشیاء پلید اراسته شده است و به انسان های خاص اختصاص دارد مرتبه والایی از حیات است. </a:t>
            </a:r>
            <a:endParaRPr lang="en-US" dirty="0" smtClean="0">
              <a:solidFill>
                <a:schemeClr val="tx1"/>
              </a:solidFill>
              <a:cs typeface="B Titr" pitchFamily="2" charset="-78"/>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1143000"/>
            <a:ext cx="7854696" cy="4724400"/>
          </a:xfrm>
        </p:spPr>
        <p:txBody>
          <a:bodyPr>
            <a:normAutofit fontScale="92500"/>
          </a:bodyPr>
          <a:lstStyle/>
          <a:p>
            <a:pPr>
              <a:lnSpc>
                <a:spcPct val="200000"/>
              </a:lnSpc>
            </a:pPr>
            <a:r>
              <a:rPr lang="fa-IR" sz="2400" dirty="0" smtClean="0">
                <a:cs typeface="B Titr" pitchFamily="2" charset="-78"/>
              </a:rPr>
              <a:t>نفس در فارسی بمعنای «خود» است تا چیزی ضمیری به آن اضافه نشده است معنای چیزی شخصی را معلوم نمی کند وقتی ضمیری اضافه کنیم می گوییم خودم (نفسی) و در پاره ای آیات قرآن نفس را به این معنا بکار برده و معنای دیگری ندارد.                                                                                                      مجموعه بدن</a:t>
            </a:r>
            <a:r>
              <a:rPr lang="en-US" sz="2400" dirty="0" smtClean="0">
                <a:cs typeface="B Titr" pitchFamily="2" charset="-78"/>
              </a:rPr>
              <a:t/>
            </a:r>
            <a:br>
              <a:rPr lang="en-US" sz="2400" dirty="0" smtClean="0">
                <a:cs typeface="B Titr" pitchFamily="2" charset="-78"/>
              </a:rPr>
            </a:br>
            <a:r>
              <a:rPr lang="fa-IR" sz="2400" dirty="0" smtClean="0">
                <a:cs typeface="B Titr" pitchFamily="2" charset="-78"/>
              </a:rPr>
              <a:t>اما بتدریج علاوه بر معنای قبلی ← حاکی از شخص آدمی </a:t>
            </a:r>
            <a:r>
              <a:rPr lang="en-US" sz="2400" dirty="0" smtClean="0">
                <a:cs typeface="B Titr" pitchFamily="2" charset="-78"/>
              </a:rPr>
              <a:t/>
            </a:r>
            <a:br>
              <a:rPr lang="en-US" sz="2400" dirty="0" smtClean="0">
                <a:cs typeface="B Titr" pitchFamily="2" charset="-78"/>
              </a:rPr>
            </a:br>
            <a:r>
              <a:rPr lang="fa-IR" sz="2400" dirty="0" smtClean="0">
                <a:cs typeface="B Titr" pitchFamily="2" charset="-78"/>
              </a:rPr>
              <a:t>                                                                                                                    و روح</a:t>
            </a:r>
            <a:endParaRPr lang="en-US" sz="2400" dirty="0" smtClean="0">
              <a:cs typeface="B Titr" pitchFamily="2" charset="-78"/>
            </a:endParaRPr>
          </a:p>
        </p:txBody>
      </p:sp>
      <p:cxnSp>
        <p:nvCxnSpPr>
          <p:cNvPr id="7" name="Straight Arrow Connector 6"/>
          <p:cNvCxnSpPr/>
          <p:nvPr/>
        </p:nvCxnSpPr>
        <p:spPr>
          <a:xfrm flipH="1" flipV="1">
            <a:off x="2286000" y="3733800"/>
            <a:ext cx="5334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H="1">
            <a:off x="2133600" y="4419600"/>
            <a:ext cx="6858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914400"/>
            <a:ext cx="8229600" cy="5334000"/>
          </a:xfrm>
        </p:spPr>
        <p:txBody>
          <a:bodyPr>
            <a:normAutofit fontScale="92500" lnSpcReduction="10000"/>
          </a:bodyPr>
          <a:lstStyle/>
          <a:p>
            <a:pPr>
              <a:lnSpc>
                <a:spcPct val="150000"/>
              </a:lnSpc>
              <a:buFont typeface="Arial" pitchFamily="34" charset="0"/>
              <a:buChar char="•"/>
            </a:pPr>
            <a:r>
              <a:rPr lang="fa-IR" sz="2800" dirty="0" smtClean="0">
                <a:cs typeface="B Titr" pitchFamily="2" charset="-78"/>
              </a:rPr>
              <a:t>در این حالت بدون آنکه چیزی اضافه شود معنای مزبور متبا در می کند و در پاره ای آیات این معنا مورد نظر است که کسی که شخصی را بکُشد گویای تمام مردم را کشته است</a:t>
            </a:r>
            <a:r>
              <a:rPr lang="en-US" sz="2800" dirty="0" smtClean="0">
                <a:cs typeface="B Titr" pitchFamily="2" charset="-78"/>
              </a:rPr>
              <a:t/>
            </a:r>
            <a:br>
              <a:rPr lang="en-US" sz="2800" dirty="0" smtClean="0">
                <a:cs typeface="B Titr" pitchFamily="2" charset="-78"/>
              </a:rPr>
            </a:br>
            <a:r>
              <a:rPr lang="fa-IR" sz="2800" dirty="0" smtClean="0">
                <a:cs typeface="B Titr" pitchFamily="2" charset="-78"/>
              </a:rPr>
              <a:t>در نهایت کلمه نفس – معنای دیگری را افاده می کند.</a:t>
            </a:r>
            <a:r>
              <a:rPr lang="en-US" sz="2800" dirty="0" smtClean="0">
                <a:cs typeface="B Titr" pitchFamily="2" charset="-78"/>
              </a:rPr>
              <a:t/>
            </a:r>
            <a:br>
              <a:rPr lang="en-US" sz="2800" dirty="0" smtClean="0">
                <a:cs typeface="B Titr" pitchFamily="2" charset="-78"/>
              </a:rPr>
            </a:br>
            <a:r>
              <a:rPr lang="fa-IR" sz="2800" dirty="0" smtClean="0">
                <a:cs typeface="B Titr" pitchFamily="2" charset="-78"/>
              </a:rPr>
              <a:t>توجه – می توان به آن حقیقت وجود انسان تعبیر کرد </a:t>
            </a:r>
            <a:r>
              <a:rPr lang="en-US" sz="2800" dirty="0" smtClean="0">
                <a:cs typeface="B Titr" pitchFamily="2" charset="-78"/>
              </a:rPr>
              <a:t/>
            </a:r>
            <a:br>
              <a:rPr lang="en-US" sz="2800" dirty="0" smtClean="0">
                <a:cs typeface="B Titr" pitchFamily="2" charset="-78"/>
              </a:rPr>
            </a:br>
            <a:r>
              <a:rPr lang="fa-IR" sz="2800" dirty="0" smtClean="0">
                <a:cs typeface="B Titr" pitchFamily="2" charset="-78"/>
              </a:rPr>
              <a:t>اگر بدن متلاشی شود و وحدت وجودی خودش را از دست میدهد اما نفس از بین نمیرود نفس بدون بدن به موجوّیت خودش است. </a:t>
            </a:r>
            <a:r>
              <a:rPr lang="en-US" sz="2800" dirty="0" smtClean="0">
                <a:cs typeface="B Titr" pitchFamily="2" charset="-78"/>
              </a:rPr>
              <a:t/>
            </a:r>
            <a:br>
              <a:rPr lang="en-US" sz="2800" dirty="0" smtClean="0">
                <a:cs typeface="B Titr" pitchFamily="2" charset="-78"/>
              </a:rPr>
            </a:br>
            <a:r>
              <a:rPr lang="fa-IR" sz="2800" dirty="0" smtClean="0">
                <a:cs typeface="B Titr" pitchFamily="2" charset="-78"/>
              </a:rPr>
              <a:t>حالات نفس زمانی پدیدار می شود میل و کششی بسوی لذتی در انسان پدیدار گردد.</a:t>
            </a:r>
            <a:endParaRPr lang="fa-IR" dirty="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1470025"/>
          </a:xfrm>
        </p:spPr>
        <p:txBody>
          <a:bodyPr/>
          <a:lstStyle/>
          <a:p>
            <a:r>
              <a:rPr lang="fa-IR" dirty="0" smtClean="0">
                <a:cs typeface="B Titr" pitchFamily="2" charset="-78"/>
              </a:rPr>
              <a:t>(حالات نفس) </a:t>
            </a:r>
            <a:endParaRPr lang="fa-IR" dirty="0">
              <a:cs typeface="B Titr" pitchFamily="2" charset="-78"/>
            </a:endParaRPr>
          </a:p>
        </p:txBody>
      </p:sp>
      <p:sp>
        <p:nvSpPr>
          <p:cNvPr id="3" name="Subtitle 2"/>
          <p:cNvSpPr>
            <a:spLocks noGrp="1"/>
          </p:cNvSpPr>
          <p:nvPr>
            <p:ph type="subTitle" idx="1"/>
          </p:nvPr>
        </p:nvSpPr>
        <p:spPr>
          <a:xfrm>
            <a:off x="381000" y="1905000"/>
            <a:ext cx="8382000" cy="4495800"/>
          </a:xfrm>
        </p:spPr>
        <p:txBody>
          <a:bodyPr>
            <a:normAutofit/>
          </a:bodyPr>
          <a:lstStyle/>
          <a:p>
            <a:pPr marL="514350" lvl="0" indent="-514350" algn="justLow" rtl="1">
              <a:lnSpc>
                <a:spcPct val="150000"/>
              </a:lnSpc>
              <a:buFont typeface="+mj-lt"/>
              <a:buAutoNum type="arabicParenR"/>
            </a:pPr>
            <a:r>
              <a:rPr lang="fa-IR" sz="2000" dirty="0" smtClean="0">
                <a:solidFill>
                  <a:schemeClr val="tx1"/>
                </a:solidFill>
                <a:cs typeface="B Titr" pitchFamily="2" charset="-78"/>
              </a:rPr>
              <a:t>نفس امّاره – هوای نفس شعله ور گشته می خواهد به لذت برسد و ممکن است چنان شیفته  شود ضوابط را زیر پا می گذارد – </a:t>
            </a:r>
            <a:r>
              <a:rPr lang="fa-IR" sz="2000" dirty="0" smtClean="0">
                <a:cs typeface="B Titr" pitchFamily="2" charset="-78"/>
              </a:rPr>
              <a:t>مثال</a:t>
            </a:r>
            <a:r>
              <a:rPr lang="fa-IR" sz="2000" dirty="0" smtClean="0">
                <a:solidFill>
                  <a:schemeClr val="tx1"/>
                </a:solidFill>
                <a:cs typeface="B Titr" pitchFamily="2" charset="-78"/>
              </a:rPr>
              <a:t> – دزدی – خیانت در امانت و ... </a:t>
            </a:r>
            <a:endParaRPr lang="en-US" sz="2000" dirty="0" smtClean="0">
              <a:solidFill>
                <a:schemeClr val="tx1"/>
              </a:solidFill>
              <a:cs typeface="B Titr" pitchFamily="2" charset="-78"/>
            </a:endParaRPr>
          </a:p>
          <a:p>
            <a:pPr marL="514350" lvl="0" indent="-514350" algn="justLow" rtl="1">
              <a:lnSpc>
                <a:spcPct val="150000"/>
              </a:lnSpc>
              <a:buFont typeface="+mj-lt"/>
              <a:buAutoNum type="arabicParenR"/>
            </a:pPr>
            <a:r>
              <a:rPr lang="fa-IR" sz="2000" dirty="0" smtClean="0">
                <a:solidFill>
                  <a:schemeClr val="tx1"/>
                </a:solidFill>
                <a:cs typeface="B Titr" pitchFamily="2" charset="-78"/>
              </a:rPr>
              <a:t>نفس لوامه – سرزنشگر – نفس لباس تازه ای را می پوشد خود یابی می کند و از آن به وجدان تعبیر شده است. </a:t>
            </a:r>
            <a:endParaRPr lang="en-US" sz="2000" dirty="0" smtClean="0">
              <a:solidFill>
                <a:schemeClr val="tx1"/>
              </a:solidFill>
              <a:cs typeface="B Titr" pitchFamily="2" charset="-78"/>
            </a:endParaRPr>
          </a:p>
          <a:p>
            <a:pPr marL="514350" lvl="0" indent="-514350" algn="justLow" rtl="1">
              <a:lnSpc>
                <a:spcPct val="150000"/>
              </a:lnSpc>
              <a:buFont typeface="+mj-lt"/>
              <a:buAutoNum type="arabicParenR"/>
            </a:pPr>
            <a:r>
              <a:rPr lang="fa-IR" sz="2000" dirty="0" smtClean="0">
                <a:solidFill>
                  <a:schemeClr val="tx1"/>
                </a:solidFill>
                <a:cs typeface="B Titr" pitchFamily="2" charset="-78"/>
              </a:rPr>
              <a:t>نفس مطمئنه – </a:t>
            </a:r>
            <a:r>
              <a:rPr lang="fa-IR" sz="2000" dirty="0" smtClean="0">
                <a:cs typeface="B Titr" pitchFamily="2" charset="-78"/>
              </a:rPr>
              <a:t>نفسی </a:t>
            </a:r>
            <a:r>
              <a:rPr lang="fa-IR" sz="2000" dirty="0" smtClean="0">
                <a:solidFill>
                  <a:schemeClr val="tx1"/>
                </a:solidFill>
                <a:cs typeface="B Titr" pitchFamily="2" charset="-78"/>
              </a:rPr>
              <a:t> که پیوسته مراقب هواهای نفس خویش است و همواره آنها را در مّظان اتهام قرار می دهد و هواهای خود را آنچنان در بند کرد. همواره به یاد خداست.</a:t>
            </a:r>
            <a:endParaRPr lang="en-US" sz="2000" dirty="0" smtClean="0">
              <a:solidFill>
                <a:schemeClr val="tx1"/>
              </a:solidFill>
              <a:cs typeface="B Titr" pitchFamily="2" charset="-78"/>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28600"/>
            <a:ext cx="6400800" cy="1447800"/>
          </a:xfrm>
        </p:spPr>
        <p:txBody>
          <a:bodyPr>
            <a:normAutofit fontScale="90000"/>
          </a:bodyPr>
          <a:lstStyle/>
          <a:p>
            <a:r>
              <a:rPr lang="fa-IR" dirty="0" smtClean="0">
                <a:cs typeface="B Titr" pitchFamily="2" charset="-78"/>
              </a:rPr>
              <a:t>«الا بذکر الله تطمئن القلوب»</a:t>
            </a:r>
            <a:endParaRPr lang="fa-IR" dirty="0">
              <a:cs typeface="B Titr" pitchFamily="2" charset="-78"/>
            </a:endParaRPr>
          </a:p>
        </p:txBody>
      </p:sp>
      <p:sp>
        <p:nvSpPr>
          <p:cNvPr id="3" name="Subtitle 2"/>
          <p:cNvSpPr>
            <a:spLocks noGrp="1"/>
          </p:cNvSpPr>
          <p:nvPr>
            <p:ph type="subTitle" idx="1"/>
          </p:nvPr>
        </p:nvSpPr>
        <p:spPr>
          <a:xfrm>
            <a:off x="304800" y="1752600"/>
            <a:ext cx="8534400" cy="4648200"/>
          </a:xfrm>
        </p:spPr>
        <p:txBody>
          <a:bodyPr>
            <a:normAutofit lnSpcReduction="10000"/>
          </a:bodyPr>
          <a:lstStyle/>
          <a:p>
            <a:pPr algn="justLow" rtl="1">
              <a:lnSpc>
                <a:spcPct val="150000"/>
              </a:lnSpc>
              <a:buFont typeface="Arial" pitchFamily="34" charset="0"/>
              <a:buChar char="•"/>
            </a:pPr>
            <a:r>
              <a:rPr lang="fa-IR" sz="2400" dirty="0" smtClean="0">
                <a:solidFill>
                  <a:schemeClr val="tx1"/>
                </a:solidFill>
                <a:cs typeface="B Titr" pitchFamily="2" charset="-78"/>
              </a:rPr>
              <a:t>عقل ورزی </a:t>
            </a:r>
            <a:r>
              <a:rPr lang="fa-IR" sz="2400" dirty="0" smtClean="0">
                <a:cs typeface="B Titr" pitchFamily="2" charset="-78"/>
              </a:rPr>
              <a:t>در</a:t>
            </a:r>
            <a:r>
              <a:rPr lang="fa-IR" sz="2400" dirty="0" smtClean="0">
                <a:solidFill>
                  <a:schemeClr val="tx1"/>
                </a:solidFill>
                <a:cs typeface="B Titr" pitchFamily="2" charset="-78"/>
              </a:rPr>
              <a:t> مقام عمل بمعنای آن است که عمل خود را تحت انقیاد علم خود در آوریم و عاقل کسی است که به میزان علم خود دست به عمل بزند – علم و عملش یکسان باشند. </a:t>
            </a:r>
            <a:endParaRPr lang="en-US" sz="2400" dirty="0" smtClean="0">
              <a:solidFill>
                <a:schemeClr val="tx1"/>
              </a:solidFill>
              <a:cs typeface="B Titr" pitchFamily="2" charset="-78"/>
            </a:endParaRPr>
          </a:p>
          <a:p>
            <a:pPr algn="justLow" rtl="1">
              <a:lnSpc>
                <a:spcPct val="150000"/>
              </a:lnSpc>
              <a:buFont typeface="Arial" pitchFamily="34" charset="0"/>
              <a:buChar char="•"/>
            </a:pPr>
            <a:r>
              <a:rPr lang="fa-IR" sz="2400" dirty="0" smtClean="0">
                <a:solidFill>
                  <a:schemeClr val="tx1"/>
                </a:solidFill>
                <a:cs typeface="B Titr" pitchFamily="2" charset="-78"/>
              </a:rPr>
              <a:t>قلب (فوائد – صدر) قلب پاره گوشتی نیست – سینه نسبت به هدایت فراخ شده و گمراهی وی تنگی سینه </a:t>
            </a:r>
            <a:endParaRPr lang="en-US" sz="2400" dirty="0" smtClean="0">
              <a:solidFill>
                <a:schemeClr val="tx1"/>
              </a:solidFill>
              <a:cs typeface="B Titr" pitchFamily="2" charset="-78"/>
            </a:endParaRPr>
          </a:p>
          <a:p>
            <a:pPr algn="justLow" rtl="1">
              <a:lnSpc>
                <a:spcPct val="150000"/>
              </a:lnSpc>
              <a:buFont typeface="Arial" pitchFamily="34" charset="0"/>
              <a:buChar char="•"/>
            </a:pPr>
            <a:r>
              <a:rPr lang="fa-IR" sz="2400" dirty="0" smtClean="0">
                <a:solidFill>
                  <a:schemeClr val="tx1"/>
                </a:solidFill>
                <a:cs typeface="B Titr" pitchFamily="2" charset="-78"/>
              </a:rPr>
              <a:t>و همچنین معنای رایج دل – مرکز – عواطف یا شهود </a:t>
            </a:r>
            <a:endParaRPr lang="en-US" sz="2400" dirty="0" smtClean="0">
              <a:solidFill>
                <a:schemeClr val="tx1"/>
              </a:solidFill>
              <a:cs typeface="B Titr" pitchFamily="2" charset="-78"/>
            </a:endParaRPr>
          </a:p>
          <a:p>
            <a:pPr algn="justLow" rtl="1">
              <a:lnSpc>
                <a:spcPct val="150000"/>
              </a:lnSpc>
              <a:buFont typeface="Arial" pitchFamily="34" charset="0"/>
              <a:buChar char="•"/>
            </a:pPr>
            <a:r>
              <a:rPr lang="fa-IR" sz="2400" dirty="0" smtClean="0">
                <a:solidFill>
                  <a:schemeClr val="tx1"/>
                </a:solidFill>
                <a:cs typeface="B Titr" pitchFamily="2" charset="-78"/>
              </a:rPr>
              <a:t>قرآن – از قلب واژه های مترادفی – هم مقوله ادراک هم معقوله انفعال – و احساس هم مقوله فعل و عمل </a:t>
            </a:r>
            <a:endParaRPr lang="en-US" sz="2400" dirty="0" smtClean="0">
              <a:solidFill>
                <a:schemeClr val="tx1"/>
              </a:solidFill>
              <a:cs typeface="B Titr" pitchFamily="2" charset="-78"/>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fontScale="90000"/>
          </a:bodyPr>
          <a:lstStyle/>
          <a:p>
            <a:r>
              <a:rPr lang="fa-IR" dirty="0" smtClean="0">
                <a:cs typeface="B Titr" pitchFamily="2" charset="-78"/>
              </a:rPr>
              <a:t>فطرت (صبغت – عهد و میثاق – حنیفیت)</a:t>
            </a:r>
            <a:r>
              <a:rPr lang="en-US" dirty="0" smtClean="0"/>
              <a:t/>
            </a:r>
            <a:br>
              <a:rPr lang="en-US" dirty="0" smtClean="0"/>
            </a:br>
            <a:endParaRPr lang="fa-IR" dirty="0"/>
          </a:p>
        </p:txBody>
      </p:sp>
      <p:sp>
        <p:nvSpPr>
          <p:cNvPr id="3" name="Content Placeholder 2"/>
          <p:cNvSpPr>
            <a:spLocks noGrp="1"/>
          </p:cNvSpPr>
          <p:nvPr>
            <p:ph idx="1"/>
          </p:nvPr>
        </p:nvSpPr>
        <p:spPr>
          <a:xfrm>
            <a:off x="457200" y="2332037"/>
            <a:ext cx="8229600" cy="4525963"/>
          </a:xfrm>
        </p:spPr>
        <p:txBody>
          <a:bodyPr/>
          <a:lstStyle/>
          <a:p>
            <a:pPr algn="justLow" rtl="1"/>
            <a:r>
              <a:rPr lang="fa-IR" dirty="0" smtClean="0">
                <a:cs typeface="B Titr" pitchFamily="2" charset="-78"/>
              </a:rPr>
              <a:t>خداوند درآفرینش ادمی میان خود و بنده اش هیچ حجابی حائل نشده است و بنده اش را به بازنگری در خودش دعوت و فراخواند با چنین حضوری که از خودش هیچ چیزی ندارد و در وجود ذات هر انسانی خدا پرستی است که مربوط به دوران حقیقت که خداوند از همه مخلوقاتش عهد و پیمان و میثاق گرفته به یکتاپرستی و حقیقت خوانده است  </a:t>
            </a:r>
            <a:endParaRPr lang="en-US" dirty="0" smtClean="0">
              <a:cs typeface="B Titr" pitchFamily="2" charset="-78"/>
            </a:endParaRPr>
          </a:p>
          <a:p>
            <a:pPr algn="justLow"/>
            <a:endParaRPr lang="fa-IR" dirty="0">
              <a:cs typeface="B Titr" pitchFamily="2" charset="-78"/>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pPr algn="r"/>
            <a:r>
              <a:rPr lang="fa-IR" dirty="0" smtClean="0">
                <a:solidFill>
                  <a:srgbClr val="FF0000"/>
                </a:solidFill>
                <a:cs typeface="B Titr" pitchFamily="2" charset="-78"/>
              </a:rPr>
              <a:t>(صبغت)</a:t>
            </a:r>
            <a:endParaRPr lang="fa-IR" dirty="0">
              <a:solidFill>
                <a:srgbClr val="FF0000"/>
              </a:solidFill>
            </a:endParaRPr>
          </a:p>
        </p:txBody>
      </p:sp>
      <p:sp>
        <p:nvSpPr>
          <p:cNvPr id="3" name="Content Placeholder 2"/>
          <p:cNvSpPr>
            <a:spLocks noGrp="1"/>
          </p:cNvSpPr>
          <p:nvPr>
            <p:ph idx="1"/>
          </p:nvPr>
        </p:nvSpPr>
        <p:spPr>
          <a:xfrm>
            <a:off x="457200" y="2057400"/>
            <a:ext cx="8229600" cy="4525963"/>
          </a:xfrm>
        </p:spPr>
        <p:txBody>
          <a:bodyPr/>
          <a:lstStyle/>
          <a:p>
            <a:pPr algn="justLow" rtl="1"/>
            <a:r>
              <a:rPr lang="fa-IR" dirty="0" smtClean="0">
                <a:cs typeface="B Titr" pitchFamily="2" charset="-78"/>
              </a:rPr>
              <a:t>صبغت – خداوند این نوع رنگ آمیز که (صبغت) خداوند است </a:t>
            </a:r>
            <a:endParaRPr lang="en-US" dirty="0" smtClean="0">
              <a:cs typeface="B Titr" pitchFamily="2" charset="-78"/>
            </a:endParaRPr>
          </a:p>
          <a:p>
            <a:pPr algn="justLow" rtl="1"/>
            <a:r>
              <a:rPr lang="fa-IR" dirty="0" smtClean="0">
                <a:cs typeface="B Titr" pitchFamily="2" charset="-78"/>
              </a:rPr>
              <a:t>زیرا رنگ های دیگر یا سرپیکر می نشیند یا بر پوست.</a:t>
            </a:r>
            <a:endParaRPr lang="en-US" dirty="0" smtClean="0">
              <a:cs typeface="B Titr" pitchFamily="2" charset="-78"/>
            </a:endParaRPr>
          </a:p>
          <a:p>
            <a:pPr algn="justLow" rtl="1"/>
            <a:r>
              <a:rPr lang="fa-IR" dirty="0" smtClean="0">
                <a:cs typeface="B Titr" pitchFamily="2" charset="-78"/>
              </a:rPr>
              <a:t>ولی پرتو ربوبی در انسان آمیزه ی جان آدمی است. </a:t>
            </a:r>
            <a:endParaRPr lang="en-US" dirty="0" smtClean="0">
              <a:cs typeface="B Titr" pitchFamily="2" charset="-78"/>
            </a:endParaRP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231</TotalTime>
  <Words>2489</Words>
  <Application>Microsoft Office PowerPoint</Application>
  <PresentationFormat>On-screen Show (4:3)</PresentationFormat>
  <Paragraphs>144</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Slide 1</vt:lpstr>
      <vt:lpstr>Slide 2</vt:lpstr>
      <vt:lpstr>بسم الله الرحمن</vt:lpstr>
      <vt:lpstr>Slide 4</vt:lpstr>
      <vt:lpstr>Slide 5</vt:lpstr>
      <vt:lpstr>(حالات نفس) </vt:lpstr>
      <vt:lpstr>«الا بذکر الله تطمئن القلوب»</vt:lpstr>
      <vt:lpstr>فطرت (صبغت – عهد و میثاق – حنیفیت) </vt:lpstr>
      <vt:lpstr>(صبغت)</vt:lpstr>
      <vt:lpstr>عقل (حجر – نهیه – لُبّ)</vt:lpstr>
      <vt:lpstr>لب منزل گاه برتر عقل در قرآن لُبّ است 0 جمع الباب)  لُب – خالص و برگزیده هر چیزی درقلمرو شناخت چنان مضبوط عمل نماید از پیرایه های باطل و هوای  نفس پاک نماید.   </vt:lpstr>
      <vt:lpstr>فصل دوم  </vt:lpstr>
      <vt:lpstr>Slide 13</vt:lpstr>
      <vt:lpstr>مراد از تربيت در اسلام  </vt:lpstr>
      <vt:lpstr>Slide 15</vt:lpstr>
      <vt:lpstr>Slide 16</vt:lpstr>
      <vt:lpstr>تمثيل  </vt:lpstr>
      <vt:lpstr>Slide 18</vt:lpstr>
      <vt:lpstr>Slide 19</vt:lpstr>
      <vt:lpstr>فصل سوم</vt:lpstr>
      <vt:lpstr>هدايت 2 مرحله </vt:lpstr>
      <vt:lpstr>Slide 22</vt:lpstr>
      <vt:lpstr>مفاهیم قلب و مترادف های آن – فواد و ضرر که همسنگ  نفس آدمی است </vt:lpstr>
      <vt:lpstr>فصل چهارم</vt:lpstr>
      <vt:lpstr>Slide 25</vt:lpstr>
      <vt:lpstr>(روش ترتیبی) </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(روش ترتیبی)</dc:title>
  <dc:creator>MAX</dc:creator>
  <cp:lastModifiedBy>Moorche 30 DVDs</cp:lastModifiedBy>
  <cp:revision>27</cp:revision>
  <dcterms:created xsi:type="dcterms:W3CDTF">2006-08-16T00:00:00Z</dcterms:created>
  <dcterms:modified xsi:type="dcterms:W3CDTF">2020-04-22T09:33:11Z</dcterms:modified>
</cp:coreProperties>
</file>