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9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3226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26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39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03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8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4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5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6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5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06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8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0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777-D26D-4A35-9BDE-E93045B1CBCC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B100E4-C66A-4DCA-B4FC-FC53AAC92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1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79039" y="283676"/>
            <a:ext cx="8596668" cy="1320800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کم حالة لأفعل التفضیل؟</a:t>
            </a:r>
            <a:br>
              <a:rPr lang="fa-IR" b="1" dirty="0" smtClean="0">
                <a:solidFill>
                  <a:srgbClr val="C00000"/>
                </a:solidFill>
              </a:rPr>
            </a:br>
            <a:r>
              <a:rPr lang="fa-IR" b="1" dirty="0" smtClean="0">
                <a:solidFill>
                  <a:srgbClr val="C00000"/>
                </a:solidFill>
              </a:rPr>
              <a:t>لأفعلِ التفضیل ثلاثة حالات:</a:t>
            </a:r>
            <a:br>
              <a:rPr lang="fa-IR" b="1" dirty="0" smtClean="0">
                <a:solidFill>
                  <a:srgbClr val="C00000"/>
                </a:solidFill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604476"/>
            <a:ext cx="4185623" cy="1132769"/>
          </a:xfrm>
        </p:spPr>
        <p:txBody>
          <a:bodyPr/>
          <a:lstStyle/>
          <a:p>
            <a:pPr algn="r"/>
            <a:r>
              <a:rPr lang="fa-IR" dirty="0" smtClean="0"/>
              <a:t> </a:t>
            </a:r>
            <a:r>
              <a:rPr lang="fa-IR" dirty="0" smtClean="0"/>
              <a:t>         </a:t>
            </a:r>
            <a:r>
              <a:rPr lang="fa-IR" sz="2000" b="1" dirty="0" smtClean="0">
                <a:solidFill>
                  <a:srgbClr val="7030A0"/>
                </a:solidFill>
              </a:rPr>
              <a:t>ب)باالف </a:t>
            </a:r>
            <a:r>
              <a:rPr lang="fa-IR" sz="2000" b="1" dirty="0" smtClean="0">
                <a:solidFill>
                  <a:srgbClr val="7030A0"/>
                </a:solidFill>
              </a:rPr>
              <a:t>ولام بیاید</a:t>
            </a:r>
          </a:p>
          <a:p>
            <a:endParaRPr lang="fa-IR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chemeClr val="accent1"/>
                </a:solidFill>
              </a:rPr>
              <a:t>بایددرجنس وعددتبعیت کندوبدون«من» می </a:t>
            </a:r>
            <a:r>
              <a:rPr lang="fa-IR" dirty="0" smtClean="0">
                <a:solidFill>
                  <a:schemeClr val="accent1"/>
                </a:solidFill>
              </a:rPr>
              <a:t>آید</a:t>
            </a:r>
          </a:p>
          <a:p>
            <a:pPr algn="r"/>
            <a:endParaRPr lang="fa-IR" dirty="0" smtClean="0">
              <a:solidFill>
                <a:schemeClr val="accent1"/>
              </a:solidFill>
            </a:endParaRPr>
          </a:p>
          <a:p>
            <a:pPr algn="r"/>
            <a:r>
              <a:rPr lang="fa-IR" b="1" dirty="0" smtClean="0">
                <a:solidFill>
                  <a:srgbClr val="FF0000"/>
                </a:solidFill>
              </a:rPr>
              <a:t>مثال: </a:t>
            </a:r>
            <a:r>
              <a:rPr lang="fa-IR" dirty="0" smtClean="0"/>
              <a:t>الرجلان الأفضلان</a:t>
            </a:r>
          </a:p>
          <a:p>
            <a:pPr algn="r"/>
            <a:r>
              <a:rPr lang="fa-IR" b="1" dirty="0" smtClean="0">
                <a:solidFill>
                  <a:srgbClr val="FF0000"/>
                </a:solidFill>
              </a:rPr>
              <a:t>الأفضلان: </a:t>
            </a:r>
            <a:r>
              <a:rPr lang="fa-IR" dirty="0" smtClean="0">
                <a:solidFill>
                  <a:srgbClr val="FFC000"/>
                </a:solidFill>
              </a:rPr>
              <a:t>صفت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792586"/>
            <a:ext cx="4185618" cy="1071407"/>
          </a:xfrm>
        </p:spPr>
        <p:txBody>
          <a:bodyPr/>
          <a:lstStyle/>
          <a:p>
            <a:r>
              <a:rPr lang="fa-IR" sz="2000" b="1" dirty="0" smtClean="0">
                <a:solidFill>
                  <a:srgbClr val="7030A0"/>
                </a:solidFill>
              </a:rPr>
              <a:t>الف)بدون الف ولام واضافه </a:t>
            </a:r>
          </a:p>
          <a:p>
            <a:r>
              <a:rPr lang="fa-IR" dirty="0" smtClean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chemeClr val="accent1"/>
                </a:solidFill>
              </a:rPr>
              <a:t>به همراه من می آیدوهمیشه مفرد </a:t>
            </a:r>
            <a:r>
              <a:rPr lang="fa-IR" dirty="0" smtClean="0">
                <a:solidFill>
                  <a:schemeClr val="accent1"/>
                </a:solidFill>
              </a:rPr>
              <a:t>ومذکراست</a:t>
            </a:r>
          </a:p>
          <a:p>
            <a:pPr algn="r"/>
            <a:r>
              <a:rPr lang="fa-IR" dirty="0" smtClean="0">
                <a:solidFill>
                  <a:schemeClr val="accent1"/>
                </a:solidFill>
              </a:rPr>
              <a:t> </a:t>
            </a:r>
            <a:endParaRPr lang="fa-IR" dirty="0" smtClean="0">
              <a:solidFill>
                <a:schemeClr val="accent1"/>
              </a:solidFill>
            </a:endParaRPr>
          </a:p>
          <a:p>
            <a:pPr algn="r"/>
            <a:r>
              <a:rPr lang="fa-IR" b="1" dirty="0" smtClean="0">
                <a:solidFill>
                  <a:srgbClr val="FF0000"/>
                </a:solidFill>
              </a:rPr>
              <a:t>مثال: </a:t>
            </a:r>
            <a:r>
              <a:rPr lang="fa-IR" dirty="0" smtClean="0"/>
              <a:t>علیٌ أحسنَ من حسن أخلاقاً </a:t>
            </a:r>
          </a:p>
          <a:p>
            <a:pPr algn="r"/>
            <a:r>
              <a:rPr lang="fa-IR" b="1" dirty="0" smtClean="0">
                <a:solidFill>
                  <a:srgbClr val="FF0000"/>
                </a:solidFill>
              </a:rPr>
              <a:t>معنی: </a:t>
            </a:r>
            <a:r>
              <a:rPr lang="fa-IR" dirty="0" smtClean="0">
                <a:solidFill>
                  <a:srgbClr val="FFC000"/>
                </a:solidFill>
              </a:rPr>
              <a:t>علی ازنظراخلاق ازحسن بهتراست.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67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49504"/>
            <a:ext cx="3854528" cy="1414686"/>
          </a:xfrm>
        </p:spPr>
        <p:txBody>
          <a:bodyPr/>
          <a:lstStyle/>
          <a:p>
            <a:r>
              <a:rPr lang="fa-IR" b="1" dirty="0">
                <a:solidFill>
                  <a:srgbClr val="FF0000"/>
                </a:solidFill>
              </a:rPr>
              <a:t>2_به نکره؛ مفردومذکرمی آید</a:t>
            </a:r>
            <a:br>
              <a:rPr lang="fa-IR" b="1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fa-IR" sz="2000" b="1" dirty="0" smtClean="0">
                <a:solidFill>
                  <a:srgbClr val="7030A0"/>
                </a:solidFill>
              </a:rPr>
              <a:t>ج) مضاف(بدون«من»):</a:t>
            </a:r>
          </a:p>
          <a:p>
            <a:pPr marL="0" indent="0" algn="r">
              <a:buNone/>
            </a:pPr>
            <a:endParaRPr lang="fa-IR" sz="2000" b="1" dirty="0" smtClean="0">
              <a:solidFill>
                <a:srgbClr val="7030A0"/>
              </a:solidFill>
            </a:endParaRPr>
          </a:p>
          <a:p>
            <a:pPr marL="0" indent="0" algn="r">
              <a:buNone/>
            </a:pPr>
            <a:r>
              <a:rPr lang="fa-IR" sz="2000" b="1" dirty="0" smtClean="0">
                <a:solidFill>
                  <a:srgbClr val="FF0000"/>
                </a:solidFill>
              </a:rPr>
              <a:t>1_به معرفه(مضاف به معرفه) </a:t>
            </a:r>
          </a:p>
          <a:p>
            <a:pPr marL="0" indent="0" algn="r">
              <a:buNone/>
            </a:pPr>
            <a:r>
              <a:rPr lang="fa-IR" sz="2000" dirty="0" smtClean="0">
                <a:solidFill>
                  <a:schemeClr val="accent2"/>
                </a:solidFill>
              </a:rPr>
              <a:t>*مفردومذکر</a:t>
            </a:r>
          </a:p>
          <a:p>
            <a:pPr marL="0" indent="0" algn="r">
              <a:buNone/>
            </a:pPr>
            <a:r>
              <a:rPr lang="fa-IR" sz="2000" b="1" dirty="0" smtClean="0">
                <a:solidFill>
                  <a:srgbClr val="FF0000"/>
                </a:solidFill>
              </a:rPr>
              <a:t>مثال:</a:t>
            </a:r>
            <a:r>
              <a:rPr lang="fa-IR" sz="2000" dirty="0" smtClean="0"/>
              <a:t> الزیدانِ أفضلُ القومِ (ترجمه و شرح ابن عقیل ، ج 3، ص 291)</a:t>
            </a:r>
          </a:p>
          <a:p>
            <a:pPr marL="0" indent="0" algn="r">
              <a:buNone/>
            </a:pPr>
            <a:r>
              <a:rPr lang="fa-IR" sz="2000" dirty="0" smtClean="0">
                <a:solidFill>
                  <a:schemeClr val="accent2"/>
                </a:solidFill>
              </a:rPr>
              <a:t>*</a:t>
            </a:r>
            <a:r>
              <a:rPr lang="fa-IR" sz="2000" dirty="0" smtClean="0">
                <a:solidFill>
                  <a:schemeClr val="accent2"/>
                </a:solidFill>
              </a:rPr>
              <a:t>تبعیت کند</a:t>
            </a:r>
          </a:p>
          <a:p>
            <a:pPr marL="0" indent="0" algn="r">
              <a:buNone/>
            </a:pPr>
            <a:r>
              <a:rPr lang="fa-IR" sz="2000" b="1" dirty="0" smtClean="0">
                <a:solidFill>
                  <a:srgbClr val="FF0000"/>
                </a:solidFill>
              </a:rPr>
              <a:t>مثال: </a:t>
            </a:r>
            <a:r>
              <a:rPr lang="fa-IR" sz="2000" dirty="0" smtClean="0"/>
              <a:t>الهنداتُ فضّلُ النساءِ </a:t>
            </a:r>
            <a:r>
              <a:rPr lang="fa-IR" sz="2000" dirty="0"/>
              <a:t>(ترجمه و شرح ابن عقیل ، ج 3، ص 291)</a:t>
            </a:r>
          </a:p>
          <a:p>
            <a:pPr marL="0" indent="0" algn="r">
              <a:buNone/>
            </a:pPr>
            <a:endParaRPr lang="fa-IR" sz="2000" dirty="0" smtClean="0"/>
          </a:p>
          <a:p>
            <a:pPr marL="0" indent="0" algn="r">
              <a:buNone/>
            </a:pPr>
            <a:endParaRPr lang="fa-IR" sz="2000" dirty="0"/>
          </a:p>
          <a:p>
            <a:pPr marL="0" indent="0" algn="r">
              <a:buNone/>
            </a:pPr>
            <a:endParaRPr lang="fa-IR" sz="2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32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2964754"/>
          </a:xfrm>
        </p:spPr>
        <p:txBody>
          <a:bodyPr/>
          <a:lstStyle/>
          <a:p>
            <a:pPr algn="r"/>
            <a:r>
              <a:rPr lang="fa-IR" b="1" dirty="0">
                <a:solidFill>
                  <a:srgbClr val="FF0000"/>
                </a:solidFill>
              </a:rPr>
              <a:t>مثال:</a:t>
            </a:r>
            <a:r>
              <a:rPr lang="fa-IR" dirty="0"/>
              <a:t>أنتَ أکرمُ الناسی رجلاً </a:t>
            </a:r>
            <a:br>
              <a:rPr lang="fa-IR" dirty="0"/>
            </a:br>
            <a:r>
              <a:rPr lang="fa-IR" dirty="0">
                <a:solidFill>
                  <a:schemeClr val="accent2"/>
                </a:solidFill>
              </a:rPr>
              <a:t>مرجع أنت وناس یکی نیست 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endParaRPr lang="fa-IR" sz="2000" b="1" dirty="0" smtClean="0">
              <a:solidFill>
                <a:srgbClr val="FF0000"/>
              </a:solidFill>
            </a:endParaRPr>
          </a:p>
          <a:p>
            <a:pPr algn="r"/>
            <a:endParaRPr lang="fa-IR" sz="2000" b="1" dirty="0">
              <a:solidFill>
                <a:srgbClr val="FF0000"/>
              </a:solidFill>
            </a:endParaRP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نکته</a:t>
            </a:r>
            <a:r>
              <a:rPr lang="fa-IR" sz="2000" b="1" dirty="0" smtClean="0">
                <a:solidFill>
                  <a:srgbClr val="FF0000"/>
                </a:solidFill>
              </a:rPr>
              <a:t>: </a:t>
            </a:r>
            <a:r>
              <a:rPr lang="fa-IR" sz="2000" dirty="0" smtClean="0">
                <a:solidFill>
                  <a:srgbClr val="C00000"/>
                </a:solidFill>
              </a:rPr>
              <a:t>بعدازأفعل تفضیل اسم منصوب می آید به عنوان تمییز اگرمبتدا ومضاف إلیه یک شخص باشددراصل فاعل بوده که تمیز شده ولی اگریک شخص نباشنددراصل فاعل نبوده ولی تمییز شده </a:t>
            </a:r>
            <a:r>
              <a:rPr lang="fa-IR" sz="2000" dirty="0" smtClean="0">
                <a:solidFill>
                  <a:srgbClr val="C00000"/>
                </a:solidFill>
              </a:rPr>
              <a:t>.</a:t>
            </a:r>
          </a:p>
          <a:p>
            <a:pPr algn="r"/>
            <a:endParaRPr lang="fa-IR" sz="2000" dirty="0" smtClean="0">
              <a:solidFill>
                <a:srgbClr val="C00000"/>
              </a:solidFill>
            </a:endParaRP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مثال:</a:t>
            </a:r>
            <a:r>
              <a:rPr lang="fa-IR" sz="2000" dirty="0" smtClean="0"/>
              <a:t>أنت أکثرُ علماً</a:t>
            </a:r>
          </a:p>
          <a:p>
            <a:pPr algn="r"/>
            <a:r>
              <a:rPr lang="fa-IR" sz="2000" dirty="0" smtClean="0">
                <a:solidFill>
                  <a:schemeClr val="accent2"/>
                </a:solidFill>
              </a:rPr>
              <a:t>مرجع فاعل وتمییز یکی است </a:t>
            </a:r>
            <a:endParaRPr lang="fa-IR" sz="2000" dirty="0" smtClean="0">
              <a:solidFill>
                <a:schemeClr val="accent2"/>
              </a:solidFill>
            </a:endParaRPr>
          </a:p>
          <a:p>
            <a:pPr algn="r"/>
            <a:endParaRPr lang="fa-IR" sz="2000" dirty="0" smtClean="0">
              <a:solidFill>
                <a:schemeClr val="accent2"/>
              </a:solidFill>
            </a:endParaRPr>
          </a:p>
          <a:p>
            <a:pPr algn="r"/>
            <a:r>
              <a:rPr lang="fa-IR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0064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853" y="769545"/>
            <a:ext cx="3854528" cy="2299580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solidFill>
                  <a:srgbClr val="7030A0"/>
                </a:solidFill>
              </a:rPr>
              <a:t>*اسم بعدأفعل تفضیل درچه صورت منصوب می </a:t>
            </a:r>
            <a:r>
              <a:rPr lang="fa-IR" dirty="0" smtClean="0">
                <a:solidFill>
                  <a:srgbClr val="7030A0"/>
                </a:solidFill>
              </a:rPr>
              <a:t>شود</a:t>
            </a:r>
            <a:br>
              <a:rPr lang="fa-IR" dirty="0" smtClean="0">
                <a:solidFill>
                  <a:srgbClr val="7030A0"/>
                </a:solidFill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اسم بعدافعل تفضیل بنابرتمییزمنصوب می شود وآن درصورتی است که اسم بعدافعل تفضیل درمعنی، فاعل باشد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584" y="769545"/>
            <a:ext cx="4513541" cy="564300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000" b="1" dirty="0" smtClean="0">
                <a:solidFill>
                  <a:srgbClr val="C00000"/>
                </a:solidFill>
              </a:rPr>
              <a:t>غالباً </a:t>
            </a:r>
            <a:r>
              <a:rPr lang="fa-IR" sz="2000" b="1" dirty="0" smtClean="0">
                <a:solidFill>
                  <a:srgbClr val="C00000"/>
                </a:solidFill>
              </a:rPr>
              <a:t>فاعل أفعل تفضیل به چه صورتی عنوان می شود</a:t>
            </a:r>
            <a:r>
              <a:rPr lang="fa-IR" sz="2000" b="1" dirty="0" smtClean="0">
                <a:solidFill>
                  <a:srgbClr val="C00000"/>
                </a:solidFill>
              </a:rPr>
              <a:t>؟</a:t>
            </a:r>
          </a:p>
          <a:p>
            <a:pPr marL="0" indent="0" algn="r">
              <a:buNone/>
            </a:pPr>
            <a:endParaRPr lang="fa-IR" sz="2000" b="1" dirty="0" smtClean="0">
              <a:solidFill>
                <a:srgbClr val="C00000"/>
              </a:solidFill>
            </a:endParaRPr>
          </a:p>
          <a:p>
            <a:pPr algn="r"/>
            <a:r>
              <a:rPr lang="fa-IR" sz="2000" dirty="0" smtClean="0">
                <a:solidFill>
                  <a:schemeClr val="accent2"/>
                </a:solidFill>
              </a:rPr>
              <a:t>غالب اوقات فاعل أفعل تفضیل ضمیر مستتراست</a:t>
            </a:r>
            <a:r>
              <a:rPr lang="fa-IR" sz="2000" dirty="0" smtClean="0">
                <a:solidFill>
                  <a:schemeClr val="accent2"/>
                </a:solidFill>
              </a:rPr>
              <a:t>.</a:t>
            </a:r>
          </a:p>
          <a:p>
            <a:pPr algn="r"/>
            <a:endParaRPr lang="fa-IR" sz="2000" dirty="0">
              <a:solidFill>
                <a:schemeClr val="accent2"/>
              </a:solidFill>
            </a:endParaRPr>
          </a:p>
          <a:p>
            <a:pPr algn="r"/>
            <a:endParaRPr lang="fa-IR" sz="2000" dirty="0" smtClean="0">
              <a:solidFill>
                <a:schemeClr val="accent2"/>
              </a:solidFill>
            </a:endParaRP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مثال</a:t>
            </a:r>
            <a:r>
              <a:rPr lang="fa-IR" sz="2000" b="1" dirty="0" smtClean="0">
                <a:solidFill>
                  <a:srgbClr val="FF0000"/>
                </a:solidFill>
              </a:rPr>
              <a:t>: </a:t>
            </a:r>
            <a:r>
              <a:rPr lang="fa-IR" sz="2000" dirty="0" smtClean="0"/>
              <a:t>أکثرُعلماً</a:t>
            </a:r>
            <a:endParaRPr lang="fa-IR" sz="2000" dirty="0" smtClean="0"/>
          </a:p>
          <a:p>
            <a:pPr algn="r"/>
            <a:r>
              <a:rPr lang="fa-IR" sz="2000" dirty="0" smtClean="0">
                <a:solidFill>
                  <a:schemeClr val="accent1"/>
                </a:solidFill>
              </a:rPr>
              <a:t>فاعل: ضمیرمستترهو</a:t>
            </a:r>
          </a:p>
          <a:p>
            <a:pPr algn="r"/>
            <a:endParaRPr lang="fa-IR" sz="2000" dirty="0"/>
          </a:p>
          <a:p>
            <a:pPr algn="r"/>
            <a:endParaRPr lang="en-US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3449370"/>
            <a:ext cx="3854528" cy="1912148"/>
          </a:xfrm>
        </p:spPr>
        <p:txBody>
          <a:bodyPr/>
          <a:lstStyle/>
          <a:p>
            <a:pPr algn="r"/>
            <a:r>
              <a:rPr lang="fa-IR" sz="1800" b="1" dirty="0" smtClean="0">
                <a:solidFill>
                  <a:srgbClr val="FF0000"/>
                </a:solidFill>
              </a:rPr>
              <a:t>مثال: </a:t>
            </a:r>
            <a:r>
              <a:rPr lang="fa-IR" sz="1800" dirty="0" smtClean="0"/>
              <a:t>أنتَ أکثرُ علماً</a:t>
            </a:r>
            <a:r>
              <a:rPr lang="fa-IR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03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832919"/>
            <a:ext cx="8596668" cy="3548957"/>
          </a:xfrm>
        </p:spPr>
        <p:txBody>
          <a:bodyPr>
            <a:normAutofit/>
          </a:bodyPr>
          <a:lstStyle/>
          <a:p>
            <a:pPr algn="r"/>
            <a:r>
              <a:rPr lang="fa-IR" sz="3200" b="1" dirty="0" smtClean="0">
                <a:solidFill>
                  <a:srgbClr val="FF0000"/>
                </a:solidFill>
              </a:rPr>
              <a:t>نکته: </a:t>
            </a:r>
            <a:r>
              <a:rPr lang="fa-IR" sz="3200" dirty="0" smtClean="0"/>
              <a:t>اگرازنظرمعنی نتوان اسم بعدافعل تفضیل رافاعل قرارداددراین صورت چنین اسمی به واسطه اضافه شدن أفعل تفضیل به آن، مجرورمی گردد</a:t>
            </a:r>
            <a:r>
              <a:rPr lang="fa-IR" sz="3200" dirty="0" smtClean="0"/>
              <a:t>.</a:t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2400" b="1" dirty="0" smtClean="0">
                <a:solidFill>
                  <a:srgbClr val="FF0000"/>
                </a:solidFill>
              </a:rPr>
              <a:t>مثال</a:t>
            </a:r>
            <a:r>
              <a:rPr lang="fa-IR" sz="2400" b="1" dirty="0" smtClean="0">
                <a:solidFill>
                  <a:srgbClr val="FF0000"/>
                </a:solidFill>
              </a:rPr>
              <a:t>: </a:t>
            </a:r>
            <a:r>
              <a:rPr lang="fa-IR" sz="2400" dirty="0" smtClean="0">
                <a:solidFill>
                  <a:schemeClr val="tx1"/>
                </a:solidFill>
              </a:rPr>
              <a:t>أنتَ </a:t>
            </a:r>
            <a:r>
              <a:rPr lang="fa-IR" sz="2400" dirty="0" smtClean="0">
                <a:solidFill>
                  <a:schemeClr val="tx1"/>
                </a:solidFill>
              </a:rPr>
              <a:t>أفضلُ رجل</a:t>
            </a:r>
            <a:r>
              <a:rPr lang="fa-IR" sz="2400" dirty="0" smtClean="0"/>
              <a:t>ٍ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معنی: </a:t>
            </a:r>
            <a:r>
              <a:rPr lang="fa-IR" sz="2000" dirty="0" smtClean="0">
                <a:solidFill>
                  <a:srgbClr val="7030A0"/>
                </a:solidFill>
              </a:rPr>
              <a:t>توبافضیلت ترین مردهاهستی 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358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933" y="385028"/>
            <a:ext cx="3854528" cy="1278466"/>
          </a:xfrm>
        </p:spPr>
        <p:txBody>
          <a:bodyPr/>
          <a:lstStyle/>
          <a:p>
            <a:pPr algn="r"/>
            <a:r>
              <a:rPr lang="fa-IR" dirty="0">
                <a:solidFill>
                  <a:srgbClr val="00B0F0"/>
                </a:solidFill>
              </a:rPr>
              <a:t>3_فاعل باید چیزی باشد خارج ازاسم تفضیلیعنی فاعل اسم تفضیل رابه دواعتبارمی سنجیم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sz="2400" b="1" dirty="0" smtClean="0">
                <a:solidFill>
                  <a:srgbClr val="C00000"/>
                </a:solidFill>
              </a:rPr>
              <a:t>أفعل تفضیل درچه مواردی مرفوع است:</a:t>
            </a:r>
          </a:p>
          <a:p>
            <a:pPr algn="r"/>
            <a:endParaRPr lang="fa-IR" dirty="0"/>
          </a:p>
          <a:p>
            <a:pPr algn="r"/>
            <a:r>
              <a:rPr lang="fa-IR" sz="2000" dirty="0" smtClean="0">
                <a:solidFill>
                  <a:srgbClr val="7030A0"/>
                </a:solidFill>
              </a:rPr>
              <a:t>1_صفت باشدبرای اسم جنس یاخبربرای اسم جنس </a:t>
            </a:r>
          </a:p>
          <a:p>
            <a:pPr algn="r"/>
            <a:endParaRPr lang="fa-IR" dirty="0"/>
          </a:p>
          <a:p>
            <a:pPr algn="r"/>
            <a:r>
              <a:rPr lang="fa-IR" sz="2000" dirty="0" smtClean="0">
                <a:solidFill>
                  <a:schemeClr val="accent5">
                    <a:lumMod val="50000"/>
                  </a:schemeClr>
                </a:solidFill>
              </a:rPr>
              <a:t>2_قبل ازآن(اسم تفضیل) منفی یانهی  یااستفهام انکاری بیاید</a:t>
            </a:r>
          </a:p>
          <a:p>
            <a:pPr algn="r"/>
            <a:endParaRPr lang="fa-I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462543"/>
            <a:ext cx="3854528" cy="2898975"/>
          </a:xfrm>
        </p:spPr>
        <p:txBody>
          <a:bodyPr>
            <a:normAutofit/>
          </a:bodyPr>
          <a:lstStyle/>
          <a:p>
            <a:pPr algn="r"/>
            <a:r>
              <a:rPr lang="fa-IR" sz="2000" b="1" dirty="0">
                <a:solidFill>
                  <a:srgbClr val="FF0000"/>
                </a:solidFill>
              </a:rPr>
              <a:t>مثال: </a:t>
            </a:r>
            <a:r>
              <a:rPr lang="fa-IR" sz="2000" dirty="0"/>
              <a:t>مارأیتُ رجلاً أحسنَ فی عینه الکُحلُ منهُ فی عینِ زیدٍ </a:t>
            </a:r>
          </a:p>
          <a:p>
            <a:pPr algn="r"/>
            <a:r>
              <a:rPr lang="fa-IR" sz="2000" b="1" dirty="0">
                <a:solidFill>
                  <a:srgbClr val="FF0000"/>
                </a:solidFill>
              </a:rPr>
              <a:t>معنی: </a:t>
            </a:r>
            <a:r>
              <a:rPr lang="fa-IR" sz="2000" dirty="0">
                <a:solidFill>
                  <a:srgbClr val="FFC000"/>
                </a:solidFill>
              </a:rPr>
              <a:t>مردی راندیدم که سرمه چشمش بهترازسرمه چشم زیدباشد.</a:t>
            </a:r>
            <a:endParaRPr lang="en-US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69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000" b="1" dirty="0" smtClean="0">
                <a:solidFill>
                  <a:srgbClr val="C00000"/>
                </a:solidFill>
              </a:rPr>
              <a:t>اگرأفعل تفضیل برحب وبغض دلالت کند</a:t>
            </a:r>
            <a:r>
              <a:rPr lang="fa-IR" sz="2000" b="1" dirty="0" smtClean="0">
                <a:solidFill>
                  <a:srgbClr val="C00000"/>
                </a:solidFill>
              </a:rPr>
              <a:t>:</a:t>
            </a:r>
          </a:p>
          <a:p>
            <a:pPr algn="r"/>
            <a:endParaRPr lang="fa-IR" sz="2000" b="1" dirty="0" smtClean="0">
              <a:solidFill>
                <a:srgbClr val="C00000"/>
              </a:solidFill>
            </a:endParaRPr>
          </a:p>
          <a:p>
            <a:pPr algn="r"/>
            <a:r>
              <a:rPr lang="fa-IR" sz="2000" b="1" dirty="0" smtClean="0">
                <a:solidFill>
                  <a:srgbClr val="7030A0"/>
                </a:solidFill>
              </a:rPr>
              <a:t>1_ اگربالام بیاید</a:t>
            </a:r>
            <a:r>
              <a:rPr lang="fa-IR" sz="2000" b="1" dirty="0" smtClean="0">
                <a:solidFill>
                  <a:srgbClr val="7030A0"/>
                </a:solidFill>
              </a:rPr>
              <a:t>:</a:t>
            </a:r>
            <a:r>
              <a:rPr lang="fa-IR" sz="2000" dirty="0" smtClean="0"/>
              <a:t> </a:t>
            </a:r>
            <a:r>
              <a:rPr lang="fa-IR" sz="2000" dirty="0" smtClean="0">
                <a:solidFill>
                  <a:srgbClr val="00B050"/>
                </a:solidFill>
              </a:rPr>
              <a:t>مفعول </a:t>
            </a:r>
            <a:r>
              <a:rPr lang="fa-IR" sz="2000" dirty="0" smtClean="0">
                <a:solidFill>
                  <a:srgbClr val="00B050"/>
                </a:solidFill>
              </a:rPr>
              <a:t>به است</a:t>
            </a:r>
            <a:r>
              <a:rPr lang="fa-IR" sz="2000" dirty="0" smtClean="0"/>
              <a:t> </a:t>
            </a: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مثال: </a:t>
            </a:r>
            <a:r>
              <a:rPr lang="fa-IR" sz="2000" dirty="0" smtClean="0"/>
              <a:t>العاقلُ أحبُ للعلم من المالِ </a:t>
            </a:r>
          </a:p>
          <a:p>
            <a:pPr algn="r"/>
            <a:r>
              <a:rPr lang="fa-IR" sz="2000" dirty="0" smtClean="0">
                <a:solidFill>
                  <a:srgbClr val="FFC000"/>
                </a:solidFill>
              </a:rPr>
              <a:t>علم: مفعول به </a:t>
            </a:r>
          </a:p>
          <a:p>
            <a:pPr algn="r"/>
            <a:endParaRPr lang="fa-IR" sz="2000" dirty="0"/>
          </a:p>
          <a:p>
            <a:pPr algn="r"/>
            <a:r>
              <a:rPr lang="fa-IR" sz="2000" b="1" dirty="0" smtClean="0">
                <a:solidFill>
                  <a:srgbClr val="7030A0"/>
                </a:solidFill>
              </a:rPr>
              <a:t>2_اگرباإلی بیاید اسم مجرورفاعل است</a:t>
            </a:r>
          </a:p>
          <a:p>
            <a:pPr algn="r"/>
            <a:r>
              <a:rPr lang="fa-IR" sz="2000" b="1" dirty="0" smtClean="0">
                <a:solidFill>
                  <a:srgbClr val="FF0000"/>
                </a:solidFill>
              </a:rPr>
              <a:t>مثال: </a:t>
            </a:r>
            <a:r>
              <a:rPr lang="fa-IR" sz="2000" dirty="0" smtClean="0"/>
              <a:t>الولدالبرُ أحبُّ إلی والدیه من العاقِ </a:t>
            </a:r>
          </a:p>
          <a:p>
            <a:pPr algn="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97167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315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Tahoma</vt:lpstr>
      <vt:lpstr>Trebuchet MS</vt:lpstr>
      <vt:lpstr>Wingdings 3</vt:lpstr>
      <vt:lpstr>Facet</vt:lpstr>
      <vt:lpstr>کم حالة لأفعل التفضیل؟ لأفعلِ التفضیل ثلاثة حالات: </vt:lpstr>
      <vt:lpstr>2_به نکره؛ مفردومذکرمی آید </vt:lpstr>
      <vt:lpstr>مثال:أنتَ أکرمُ الناسی رجلاً  مرجع أنت وناس یکی نیست .</vt:lpstr>
      <vt:lpstr>*اسم بعدأفعل تفضیل درچه صورت منصوب می شود  اسم بعدافعل تفضیل بنابرتمییزمنصوب می شود وآن درصورتی است که اسم بعدافعل تفضیل درمعنی، فاعل باشد</vt:lpstr>
      <vt:lpstr>نکته: اگرازنظرمعنی نتوان اسم بعدافعل تفضیل رافاعل قرارداددراین صورت چنین اسمی به واسطه اضافه شدن أفعل تفضیل به آن، مجرورمی گردد.   مثال: أنتَ أفضلُ رجلٍ</vt:lpstr>
      <vt:lpstr>3_فاعل باید چیزی باشد خارج ازاسم تفضیلیعنی فاعل اسم تفضیل رابه دواعتبارمی سنجیم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کم حالة لأفعل التفضیل؟ لأفعلِ التفضیل ثلاثة حالات: </dc:title>
  <dc:creator>BS.Computer</dc:creator>
  <cp:lastModifiedBy>BS.Computer</cp:lastModifiedBy>
  <cp:revision>7</cp:revision>
  <dcterms:created xsi:type="dcterms:W3CDTF">2016-11-12T07:53:32Z</dcterms:created>
  <dcterms:modified xsi:type="dcterms:W3CDTF">2016-11-13T18:23:13Z</dcterms:modified>
</cp:coreProperties>
</file>