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59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slide" Target="slides/slide3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AC5B-E244-48A5-9FB7-DEF367874C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9C2D7CD-CF37-49ED-A847-B3B2E7E254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3FBEE84-E938-4798-9F53-A0A069A27BF5}"/>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35AFA564-7DF6-4BD7-BD79-CCF6B88B19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87155B-65E3-4CE1-8A19-45B9587730DB}"/>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2634262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0FC8B-370E-418C-9FBB-B7860E8A96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B6F838-CF7F-43A9-9141-4AA7C3CDF7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88D332-30EA-49C8-9C54-837D193C34FB}"/>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1D8E42F9-8D1C-4021-8766-7A57800523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50B8A5-3DBD-4721-9CB4-468D512D378B}"/>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314354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034D8E-0239-4EDA-920D-6CEA6BB528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6A2068-C7BF-4264-AB80-0C8470106D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95502F-1371-40A7-9DEC-40964F85191A}"/>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15026A9A-83EA-4262-9B1B-A1E1119336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001429-76A8-45BE-9DB6-0960F0252662}"/>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1173713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5298" name="Rectangle 2"/>
          <p:cNvSpPr>
            <a:spLocks noGrp="1" noChangeArrowheads="1"/>
          </p:cNvSpPr>
          <p:nvPr>
            <p:ph type="ctrTitle" sz="quarter"/>
          </p:nvPr>
        </p:nvSpPr>
        <p:spPr>
          <a:xfrm>
            <a:off x="914400" y="1676400"/>
            <a:ext cx="10363200" cy="1828800"/>
          </a:xfrm>
        </p:spPr>
        <p:txBody>
          <a:bodyPr/>
          <a:lstStyle>
            <a:lvl1pPr>
              <a:defRPr/>
            </a:lvl1pPr>
          </a:lstStyle>
          <a:p>
            <a:r>
              <a:rPr lang="en-US"/>
              <a:t>Click to edit Master title style</a:t>
            </a:r>
          </a:p>
        </p:txBody>
      </p:sp>
      <p:sp>
        <p:nvSpPr>
          <p:cNvPr id="55299" name="Rectangle 3"/>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a:extLst>
              <a:ext uri="{FF2B5EF4-FFF2-40B4-BE49-F238E27FC236}">
                <a16:creationId xmlns:a16="http://schemas.microsoft.com/office/drawing/2014/main" id="{76B4223E-A81B-404A-80B8-A6758ABEB6B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DA520A6-CFC4-4B79-B736-3F4D8B594F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B45139B-7013-465F-B797-17622DB634C3}"/>
              </a:ext>
            </a:extLst>
          </p:cNvPr>
          <p:cNvSpPr>
            <a:spLocks noGrp="1" noChangeArrowheads="1"/>
          </p:cNvSpPr>
          <p:nvPr>
            <p:ph type="sldNum" sz="quarter" idx="12"/>
          </p:nvPr>
        </p:nvSpPr>
        <p:spPr>
          <a:ln/>
        </p:spPr>
        <p:txBody>
          <a:bodyPr/>
          <a:lstStyle>
            <a:lvl1pPr>
              <a:defRPr/>
            </a:lvl1pPr>
          </a:lstStyle>
          <a:p>
            <a:fld id="{6552E116-DC57-4A6F-A0AF-636F99A5296B}" type="slidenum">
              <a:rPr lang="ar-SA" altLang="fa-IR"/>
              <a:pPr/>
              <a:t>‹#›</a:t>
            </a:fld>
            <a:endParaRPr lang="en-US" altLang="fa-IR"/>
          </a:p>
        </p:txBody>
      </p:sp>
    </p:spTree>
    <p:extLst>
      <p:ext uri="{BB962C8B-B14F-4D97-AF65-F5344CB8AC3E}">
        <p14:creationId xmlns:p14="http://schemas.microsoft.com/office/powerpoint/2010/main" val="3205660576"/>
      </p:ext>
    </p:extLst>
  </p:cSld>
  <p:clrMapOvr>
    <a:masterClrMapping/>
  </p:clrMapOvr>
  <p:transition spd="slow">
    <p:diamon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026766C9-1A07-4842-8CB3-3B983942937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2AA5E05-C53C-472E-A81F-73C063B6C6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9B7ABA7-3949-4B90-8594-C1F73335F2D3}"/>
              </a:ext>
            </a:extLst>
          </p:cNvPr>
          <p:cNvSpPr>
            <a:spLocks noGrp="1" noChangeArrowheads="1"/>
          </p:cNvSpPr>
          <p:nvPr>
            <p:ph type="sldNum" sz="quarter" idx="12"/>
          </p:nvPr>
        </p:nvSpPr>
        <p:spPr>
          <a:ln/>
        </p:spPr>
        <p:txBody>
          <a:bodyPr/>
          <a:lstStyle>
            <a:lvl1pPr>
              <a:defRPr/>
            </a:lvl1pPr>
          </a:lstStyle>
          <a:p>
            <a:fld id="{D35AD509-7F10-4210-883F-4AF0C491F8F7}" type="slidenum">
              <a:rPr lang="ar-SA" altLang="fa-IR"/>
              <a:pPr/>
              <a:t>‹#›</a:t>
            </a:fld>
            <a:endParaRPr lang="en-US" altLang="fa-IR"/>
          </a:p>
        </p:txBody>
      </p:sp>
    </p:spTree>
    <p:extLst>
      <p:ext uri="{BB962C8B-B14F-4D97-AF65-F5344CB8AC3E}">
        <p14:creationId xmlns:p14="http://schemas.microsoft.com/office/powerpoint/2010/main" val="1862062338"/>
      </p:ext>
    </p:extLst>
  </p:cSld>
  <p:clrMapOvr>
    <a:masterClrMapping/>
  </p:clrMapOvr>
  <p:transition spd="slow">
    <p:diamon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r">
              <a:defRPr sz="4000" b="1" cap="all"/>
            </a:lvl1pPr>
          </a:lstStyle>
          <a:p>
            <a:r>
              <a:rPr lang="en-US"/>
              <a:t>Click to edit Master title style</a:t>
            </a:r>
            <a:endParaRPr lang="fa-I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6F12F0C-0042-4124-8938-591C317CC9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96B455C-C960-4132-B16E-8B50C12361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7C4FCF9-6C82-4C1B-A2FC-D591D2FA5BCD}"/>
              </a:ext>
            </a:extLst>
          </p:cNvPr>
          <p:cNvSpPr>
            <a:spLocks noGrp="1" noChangeArrowheads="1"/>
          </p:cNvSpPr>
          <p:nvPr>
            <p:ph type="sldNum" sz="quarter" idx="12"/>
          </p:nvPr>
        </p:nvSpPr>
        <p:spPr>
          <a:ln/>
        </p:spPr>
        <p:txBody>
          <a:bodyPr/>
          <a:lstStyle>
            <a:lvl1pPr>
              <a:defRPr/>
            </a:lvl1pPr>
          </a:lstStyle>
          <a:p>
            <a:fld id="{63592844-85B1-4DC5-86D5-E060EB01A995}" type="slidenum">
              <a:rPr lang="ar-SA" altLang="fa-IR"/>
              <a:pPr/>
              <a:t>‹#›</a:t>
            </a:fld>
            <a:endParaRPr lang="en-US" altLang="fa-IR"/>
          </a:p>
        </p:txBody>
      </p:sp>
    </p:spTree>
    <p:extLst>
      <p:ext uri="{BB962C8B-B14F-4D97-AF65-F5344CB8AC3E}">
        <p14:creationId xmlns:p14="http://schemas.microsoft.com/office/powerpoint/2010/main" val="1875765164"/>
      </p:ext>
    </p:extLst>
  </p:cSld>
  <p:clrMapOvr>
    <a:masterClrMapping/>
  </p:clrMapOvr>
  <p:transition spd="slow">
    <p:diamon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609600" y="19812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6197600" y="19812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Rectangle 4">
            <a:extLst>
              <a:ext uri="{FF2B5EF4-FFF2-40B4-BE49-F238E27FC236}">
                <a16:creationId xmlns:a16="http://schemas.microsoft.com/office/drawing/2014/main" id="{8325B46C-4764-4E49-81F8-B163F0FF940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2171CBD-D612-4FC6-A5E3-2F5FC5DAFAE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C565073-CA94-4EAD-80AA-CF10948A7820}"/>
              </a:ext>
            </a:extLst>
          </p:cNvPr>
          <p:cNvSpPr>
            <a:spLocks noGrp="1" noChangeArrowheads="1"/>
          </p:cNvSpPr>
          <p:nvPr>
            <p:ph type="sldNum" sz="quarter" idx="12"/>
          </p:nvPr>
        </p:nvSpPr>
        <p:spPr>
          <a:ln/>
        </p:spPr>
        <p:txBody>
          <a:bodyPr/>
          <a:lstStyle>
            <a:lvl1pPr>
              <a:defRPr/>
            </a:lvl1pPr>
          </a:lstStyle>
          <a:p>
            <a:fld id="{91F07691-C35D-4130-AE95-C7E3EE9FAD06}" type="slidenum">
              <a:rPr lang="ar-SA" altLang="fa-IR"/>
              <a:pPr/>
              <a:t>‹#›</a:t>
            </a:fld>
            <a:endParaRPr lang="en-US" altLang="fa-IR"/>
          </a:p>
        </p:txBody>
      </p:sp>
    </p:spTree>
    <p:extLst>
      <p:ext uri="{BB962C8B-B14F-4D97-AF65-F5344CB8AC3E}">
        <p14:creationId xmlns:p14="http://schemas.microsoft.com/office/powerpoint/2010/main" val="4060109787"/>
      </p:ext>
    </p:extLst>
  </p:cSld>
  <p:clrMapOvr>
    <a:masterClrMapping/>
  </p:clrMapOvr>
  <p:transition spd="slow">
    <p:diamon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fa-I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Rectangle 4">
            <a:extLst>
              <a:ext uri="{FF2B5EF4-FFF2-40B4-BE49-F238E27FC236}">
                <a16:creationId xmlns:a16="http://schemas.microsoft.com/office/drawing/2014/main" id="{2418D8C9-5654-44BF-B2BD-606E1AA06BF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1EA3E70-C763-4417-985C-904C36FE9F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E368AAC-F3F4-4DEB-AAE7-1DF4A08638AA}"/>
              </a:ext>
            </a:extLst>
          </p:cNvPr>
          <p:cNvSpPr>
            <a:spLocks noGrp="1" noChangeArrowheads="1"/>
          </p:cNvSpPr>
          <p:nvPr>
            <p:ph type="sldNum" sz="quarter" idx="12"/>
          </p:nvPr>
        </p:nvSpPr>
        <p:spPr>
          <a:ln/>
        </p:spPr>
        <p:txBody>
          <a:bodyPr/>
          <a:lstStyle>
            <a:lvl1pPr>
              <a:defRPr/>
            </a:lvl1pPr>
          </a:lstStyle>
          <a:p>
            <a:fld id="{0E139625-CFE2-415A-B101-9047EFFA18CE}" type="slidenum">
              <a:rPr lang="ar-SA" altLang="fa-IR"/>
              <a:pPr/>
              <a:t>‹#›</a:t>
            </a:fld>
            <a:endParaRPr lang="en-US" altLang="fa-IR"/>
          </a:p>
        </p:txBody>
      </p:sp>
    </p:spTree>
    <p:extLst>
      <p:ext uri="{BB962C8B-B14F-4D97-AF65-F5344CB8AC3E}">
        <p14:creationId xmlns:p14="http://schemas.microsoft.com/office/powerpoint/2010/main" val="4000107744"/>
      </p:ext>
    </p:extLst>
  </p:cSld>
  <p:clrMapOvr>
    <a:masterClrMapping/>
  </p:clrMapOvr>
  <p:transition spd="slow">
    <p:diamon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Rectangle 4">
            <a:extLst>
              <a:ext uri="{FF2B5EF4-FFF2-40B4-BE49-F238E27FC236}">
                <a16:creationId xmlns:a16="http://schemas.microsoft.com/office/drawing/2014/main" id="{E202D911-944E-44CF-8041-2B21E14E077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FB3EE72-D7C9-42CE-8BC5-BD1AE3AC2B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02FD455F-DC03-4519-9E7D-AF74182372F6}"/>
              </a:ext>
            </a:extLst>
          </p:cNvPr>
          <p:cNvSpPr>
            <a:spLocks noGrp="1" noChangeArrowheads="1"/>
          </p:cNvSpPr>
          <p:nvPr>
            <p:ph type="sldNum" sz="quarter" idx="12"/>
          </p:nvPr>
        </p:nvSpPr>
        <p:spPr>
          <a:ln/>
        </p:spPr>
        <p:txBody>
          <a:bodyPr/>
          <a:lstStyle>
            <a:lvl1pPr>
              <a:defRPr/>
            </a:lvl1pPr>
          </a:lstStyle>
          <a:p>
            <a:fld id="{3D239588-6706-4EF6-81C9-23A565ADA295}" type="slidenum">
              <a:rPr lang="ar-SA" altLang="fa-IR"/>
              <a:pPr/>
              <a:t>‹#›</a:t>
            </a:fld>
            <a:endParaRPr lang="en-US" altLang="fa-IR"/>
          </a:p>
        </p:txBody>
      </p:sp>
    </p:spTree>
    <p:extLst>
      <p:ext uri="{BB962C8B-B14F-4D97-AF65-F5344CB8AC3E}">
        <p14:creationId xmlns:p14="http://schemas.microsoft.com/office/powerpoint/2010/main" val="1010307577"/>
      </p:ext>
    </p:extLst>
  </p:cSld>
  <p:clrMapOvr>
    <a:masterClrMapping/>
  </p:clrMapOvr>
  <p:transition spd="slow">
    <p:diamon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2AD7E4-1750-46F2-B7C6-1ED67550538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67AFB85-1443-4810-A6CF-2DFD041D79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435A48B-CD01-430B-AB62-9C54201EAD4E}"/>
              </a:ext>
            </a:extLst>
          </p:cNvPr>
          <p:cNvSpPr>
            <a:spLocks noGrp="1" noChangeArrowheads="1"/>
          </p:cNvSpPr>
          <p:nvPr>
            <p:ph type="sldNum" sz="quarter" idx="12"/>
          </p:nvPr>
        </p:nvSpPr>
        <p:spPr>
          <a:ln/>
        </p:spPr>
        <p:txBody>
          <a:bodyPr/>
          <a:lstStyle>
            <a:lvl1pPr>
              <a:defRPr/>
            </a:lvl1pPr>
          </a:lstStyle>
          <a:p>
            <a:fld id="{D419B778-F924-401A-853B-8AFF1EFD30C5}" type="slidenum">
              <a:rPr lang="ar-SA" altLang="fa-IR"/>
              <a:pPr/>
              <a:t>‹#›</a:t>
            </a:fld>
            <a:endParaRPr lang="en-US" altLang="fa-IR"/>
          </a:p>
        </p:txBody>
      </p:sp>
    </p:spTree>
    <p:extLst>
      <p:ext uri="{BB962C8B-B14F-4D97-AF65-F5344CB8AC3E}">
        <p14:creationId xmlns:p14="http://schemas.microsoft.com/office/powerpoint/2010/main" val="886339675"/>
      </p:ext>
    </p:extLst>
  </p:cSld>
  <p:clrMapOvr>
    <a:masterClrMapping/>
  </p:clrMapOvr>
  <p:transition spd="slow">
    <p:diamon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r">
              <a:defRPr sz="2000" b="1"/>
            </a:lvl1pPr>
          </a:lstStyle>
          <a:p>
            <a:r>
              <a:rPr lang="en-US"/>
              <a:t>Click to edit Master title style</a:t>
            </a:r>
            <a:endParaRPr lang="fa-I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227AF55-12C4-4E1F-AE67-7E4F00CD2FF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983B643-9D63-46AE-98DC-B0D6C157633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0B5530D-AE12-4E0C-838D-E529B98D9462}"/>
              </a:ext>
            </a:extLst>
          </p:cNvPr>
          <p:cNvSpPr>
            <a:spLocks noGrp="1" noChangeArrowheads="1"/>
          </p:cNvSpPr>
          <p:nvPr>
            <p:ph type="sldNum" sz="quarter" idx="12"/>
          </p:nvPr>
        </p:nvSpPr>
        <p:spPr>
          <a:ln/>
        </p:spPr>
        <p:txBody>
          <a:bodyPr/>
          <a:lstStyle>
            <a:lvl1pPr>
              <a:defRPr/>
            </a:lvl1pPr>
          </a:lstStyle>
          <a:p>
            <a:fld id="{BB586762-8F0D-45D6-8286-173A71493CD0}" type="slidenum">
              <a:rPr lang="ar-SA" altLang="fa-IR"/>
              <a:pPr/>
              <a:t>‹#›</a:t>
            </a:fld>
            <a:endParaRPr lang="en-US" altLang="fa-IR"/>
          </a:p>
        </p:txBody>
      </p:sp>
    </p:spTree>
    <p:extLst>
      <p:ext uri="{BB962C8B-B14F-4D97-AF65-F5344CB8AC3E}">
        <p14:creationId xmlns:p14="http://schemas.microsoft.com/office/powerpoint/2010/main" val="326609960"/>
      </p:ext>
    </p:extLst>
  </p:cSld>
  <p:clrMapOvr>
    <a:masterClrMapping/>
  </p:clrMapOvr>
  <p:transition spd="slow">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3FF6E-DF36-4839-AE4F-1AC3BF88D9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BA00B66-1B8B-49C5-B3CF-4F97EF3887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EFDDE2-9610-4A68-BB83-1A09DEBBF5A3}"/>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3B35230A-E049-47D7-BB13-FD068625AF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E5BC3B-3EF4-4D9A-A075-E4EAC9C3C620}"/>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20348243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r">
              <a:defRPr sz="2000" b="1"/>
            </a:lvl1pPr>
          </a:lstStyle>
          <a:p>
            <a:r>
              <a:rPr lang="en-US"/>
              <a:t>Click to edit Master title style</a:t>
            </a:r>
            <a:endParaRPr lang="fa-I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1162AFD-CBF4-4211-87AC-1DD4CAF73D1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05AEACB-F185-425D-B268-6CF7C12736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F49BC7A-CF80-406D-AB3E-D83B36B71A31}"/>
              </a:ext>
            </a:extLst>
          </p:cNvPr>
          <p:cNvSpPr>
            <a:spLocks noGrp="1" noChangeArrowheads="1"/>
          </p:cNvSpPr>
          <p:nvPr>
            <p:ph type="sldNum" sz="quarter" idx="12"/>
          </p:nvPr>
        </p:nvSpPr>
        <p:spPr>
          <a:ln/>
        </p:spPr>
        <p:txBody>
          <a:bodyPr/>
          <a:lstStyle>
            <a:lvl1pPr>
              <a:defRPr/>
            </a:lvl1pPr>
          </a:lstStyle>
          <a:p>
            <a:fld id="{795B5F8B-2FF4-4CD9-85B0-A0F5FD392CEA}" type="slidenum">
              <a:rPr lang="ar-SA" altLang="fa-IR"/>
              <a:pPr/>
              <a:t>‹#›</a:t>
            </a:fld>
            <a:endParaRPr lang="en-US" altLang="fa-IR"/>
          </a:p>
        </p:txBody>
      </p:sp>
    </p:spTree>
    <p:extLst>
      <p:ext uri="{BB962C8B-B14F-4D97-AF65-F5344CB8AC3E}">
        <p14:creationId xmlns:p14="http://schemas.microsoft.com/office/powerpoint/2010/main" val="2080691435"/>
      </p:ext>
    </p:extLst>
  </p:cSld>
  <p:clrMapOvr>
    <a:masterClrMapping/>
  </p:clrMapOvr>
  <p:transition spd="slow">
    <p:diamon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E39B4346-FCEF-4D50-947A-DDAFDAAABD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7E1C94B-1496-49C0-BE65-702DE7F01E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BDAD855-A0E4-42C3-8258-23FE9BB694F6}"/>
              </a:ext>
            </a:extLst>
          </p:cNvPr>
          <p:cNvSpPr>
            <a:spLocks noGrp="1" noChangeArrowheads="1"/>
          </p:cNvSpPr>
          <p:nvPr>
            <p:ph type="sldNum" sz="quarter" idx="12"/>
          </p:nvPr>
        </p:nvSpPr>
        <p:spPr>
          <a:ln/>
        </p:spPr>
        <p:txBody>
          <a:bodyPr/>
          <a:lstStyle>
            <a:lvl1pPr>
              <a:defRPr/>
            </a:lvl1pPr>
          </a:lstStyle>
          <a:p>
            <a:fld id="{55335D98-85A1-4F45-9ABC-71FA4EE2ED54}" type="slidenum">
              <a:rPr lang="ar-SA" altLang="fa-IR"/>
              <a:pPr/>
              <a:t>‹#›</a:t>
            </a:fld>
            <a:endParaRPr lang="en-US" altLang="fa-IR"/>
          </a:p>
        </p:txBody>
      </p:sp>
    </p:spTree>
    <p:extLst>
      <p:ext uri="{BB962C8B-B14F-4D97-AF65-F5344CB8AC3E}">
        <p14:creationId xmlns:p14="http://schemas.microsoft.com/office/powerpoint/2010/main" val="2677721364"/>
      </p:ext>
    </p:extLst>
  </p:cSld>
  <p:clrMapOvr>
    <a:masterClrMapping/>
  </p:clrMapOvr>
  <p:transition spd="slow">
    <p:diamon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81000"/>
            <a:ext cx="2743200" cy="5715000"/>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609600" y="381000"/>
            <a:ext cx="80264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4">
            <a:extLst>
              <a:ext uri="{FF2B5EF4-FFF2-40B4-BE49-F238E27FC236}">
                <a16:creationId xmlns:a16="http://schemas.microsoft.com/office/drawing/2014/main" id="{D3F99FB5-D5ED-4A18-B3D5-51A1EBE70B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69377A5-8894-4FFB-B0A4-8864661F4A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E1133C7-06D9-4B2C-8684-0C88217ABBF9}"/>
              </a:ext>
            </a:extLst>
          </p:cNvPr>
          <p:cNvSpPr>
            <a:spLocks noGrp="1" noChangeArrowheads="1"/>
          </p:cNvSpPr>
          <p:nvPr>
            <p:ph type="sldNum" sz="quarter" idx="12"/>
          </p:nvPr>
        </p:nvSpPr>
        <p:spPr>
          <a:ln/>
        </p:spPr>
        <p:txBody>
          <a:bodyPr/>
          <a:lstStyle>
            <a:lvl1pPr>
              <a:defRPr/>
            </a:lvl1pPr>
          </a:lstStyle>
          <a:p>
            <a:fld id="{4F447925-F6D9-4559-B5FA-D0DCD3BBB32B}" type="slidenum">
              <a:rPr lang="ar-SA" altLang="fa-IR"/>
              <a:pPr/>
              <a:t>‹#›</a:t>
            </a:fld>
            <a:endParaRPr lang="en-US" altLang="fa-IR"/>
          </a:p>
        </p:txBody>
      </p:sp>
    </p:spTree>
    <p:extLst>
      <p:ext uri="{BB962C8B-B14F-4D97-AF65-F5344CB8AC3E}">
        <p14:creationId xmlns:p14="http://schemas.microsoft.com/office/powerpoint/2010/main" val="758490500"/>
      </p:ext>
    </p:extLst>
  </p:cSld>
  <p:clrMapOvr>
    <a:masterClrMapping/>
  </p:clrMapOvr>
  <p:transition spd="slow">
    <p:diamon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381000"/>
            <a:ext cx="109728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3" name="Rectangle 4">
            <a:extLst>
              <a:ext uri="{FF2B5EF4-FFF2-40B4-BE49-F238E27FC236}">
                <a16:creationId xmlns:a16="http://schemas.microsoft.com/office/drawing/2014/main" id="{E7479193-C6DF-48D9-854E-514D4B1D824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41C56D0-8632-469F-96D6-F427D741EE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96F2F5B-B469-4D73-B5B6-51F853E7A616}"/>
              </a:ext>
            </a:extLst>
          </p:cNvPr>
          <p:cNvSpPr>
            <a:spLocks noGrp="1" noChangeArrowheads="1"/>
          </p:cNvSpPr>
          <p:nvPr>
            <p:ph type="sldNum" sz="quarter" idx="12"/>
          </p:nvPr>
        </p:nvSpPr>
        <p:spPr>
          <a:ln/>
        </p:spPr>
        <p:txBody>
          <a:bodyPr/>
          <a:lstStyle>
            <a:lvl1pPr>
              <a:defRPr/>
            </a:lvl1pPr>
          </a:lstStyle>
          <a:p>
            <a:fld id="{2DC6F573-20DE-446B-B044-503A93C7892A}" type="slidenum">
              <a:rPr lang="ar-SA" altLang="fa-IR"/>
              <a:pPr/>
              <a:t>‹#›</a:t>
            </a:fld>
            <a:endParaRPr lang="en-US" altLang="fa-IR"/>
          </a:p>
        </p:txBody>
      </p:sp>
    </p:spTree>
    <p:extLst>
      <p:ext uri="{BB962C8B-B14F-4D97-AF65-F5344CB8AC3E}">
        <p14:creationId xmlns:p14="http://schemas.microsoft.com/office/powerpoint/2010/main" val="1077154831"/>
      </p:ext>
    </p:extLst>
  </p:cSld>
  <p:clrMapOvr>
    <a:masterClrMapping/>
  </p:clrMapOvr>
  <p:transition spd="slow">
    <p:diamon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endParaRPr lang="fa-IR"/>
          </a:p>
        </p:txBody>
      </p:sp>
      <p:sp>
        <p:nvSpPr>
          <p:cNvPr id="3" name="SmartArt Placeholder 2"/>
          <p:cNvSpPr>
            <a:spLocks noGrp="1"/>
          </p:cNvSpPr>
          <p:nvPr>
            <p:ph type="dgm" idx="1"/>
          </p:nvPr>
        </p:nvSpPr>
        <p:spPr>
          <a:xfrm>
            <a:off x="609600" y="1981200"/>
            <a:ext cx="10972800" cy="4114800"/>
          </a:xfrm>
        </p:spPr>
        <p:txBody>
          <a:bodyPr/>
          <a:lstStyle/>
          <a:p>
            <a:pPr lvl="0"/>
            <a:endParaRPr lang="fa-IR" noProof="0"/>
          </a:p>
        </p:txBody>
      </p:sp>
      <p:sp>
        <p:nvSpPr>
          <p:cNvPr id="4" name="Rectangle 4">
            <a:extLst>
              <a:ext uri="{FF2B5EF4-FFF2-40B4-BE49-F238E27FC236}">
                <a16:creationId xmlns:a16="http://schemas.microsoft.com/office/drawing/2014/main" id="{21E9C6E7-4264-4ED8-9C73-A33E953AA13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0555AD-E62F-477E-BA8A-80ED506337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637C349-1E5F-461F-A200-2F47CEC318D3}"/>
              </a:ext>
            </a:extLst>
          </p:cNvPr>
          <p:cNvSpPr>
            <a:spLocks noGrp="1" noChangeArrowheads="1"/>
          </p:cNvSpPr>
          <p:nvPr>
            <p:ph type="sldNum" sz="quarter" idx="12"/>
          </p:nvPr>
        </p:nvSpPr>
        <p:spPr>
          <a:ln/>
        </p:spPr>
        <p:txBody>
          <a:bodyPr/>
          <a:lstStyle>
            <a:lvl1pPr>
              <a:defRPr/>
            </a:lvl1pPr>
          </a:lstStyle>
          <a:p>
            <a:fld id="{0154E4F3-08A6-41C1-80C6-BAA9ADE72A14}" type="slidenum">
              <a:rPr lang="ar-SA" altLang="fa-IR"/>
              <a:pPr/>
              <a:t>‹#›</a:t>
            </a:fld>
            <a:endParaRPr lang="en-US" altLang="fa-IR"/>
          </a:p>
        </p:txBody>
      </p:sp>
    </p:spTree>
    <p:extLst>
      <p:ext uri="{BB962C8B-B14F-4D97-AF65-F5344CB8AC3E}">
        <p14:creationId xmlns:p14="http://schemas.microsoft.com/office/powerpoint/2010/main" val="1447702456"/>
      </p:ext>
    </p:extLst>
  </p:cSld>
  <p:clrMapOvr>
    <a:masterClrMapping/>
  </p:clrMapOvr>
  <p:transition spd="slow">
    <p:diamond/>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endParaRPr lang="fa-IR"/>
          </a:p>
        </p:txBody>
      </p:sp>
      <p:sp>
        <p:nvSpPr>
          <p:cNvPr id="3" name="Content Placeholder 2"/>
          <p:cNvSpPr>
            <a:spLocks noGrp="1"/>
          </p:cNvSpPr>
          <p:nvPr>
            <p:ph sz="half" idx="1"/>
          </p:nvPr>
        </p:nvSpPr>
        <p:spPr>
          <a:xfrm>
            <a:off x="609600" y="1981200"/>
            <a:ext cx="10972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609600" y="4114800"/>
            <a:ext cx="109728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Rectangle 4">
            <a:extLst>
              <a:ext uri="{FF2B5EF4-FFF2-40B4-BE49-F238E27FC236}">
                <a16:creationId xmlns:a16="http://schemas.microsoft.com/office/drawing/2014/main" id="{83CC0409-5C36-42B0-85C8-2D04AE7E6F6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4065156-4A39-4D37-BB72-194081D6B1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7CBD592-A9A5-452E-B5FF-EA3D4304441B}"/>
              </a:ext>
            </a:extLst>
          </p:cNvPr>
          <p:cNvSpPr>
            <a:spLocks noGrp="1" noChangeArrowheads="1"/>
          </p:cNvSpPr>
          <p:nvPr>
            <p:ph type="sldNum" sz="quarter" idx="12"/>
          </p:nvPr>
        </p:nvSpPr>
        <p:spPr>
          <a:ln/>
        </p:spPr>
        <p:txBody>
          <a:bodyPr/>
          <a:lstStyle>
            <a:lvl1pPr>
              <a:defRPr/>
            </a:lvl1pPr>
          </a:lstStyle>
          <a:p>
            <a:fld id="{5F759C3D-E402-44D0-BD5F-1E459715717F}" type="slidenum">
              <a:rPr lang="ar-SA" altLang="fa-IR"/>
              <a:pPr/>
              <a:t>‹#›</a:t>
            </a:fld>
            <a:endParaRPr lang="en-US" altLang="fa-IR"/>
          </a:p>
        </p:txBody>
      </p:sp>
    </p:spTree>
    <p:extLst>
      <p:ext uri="{BB962C8B-B14F-4D97-AF65-F5344CB8AC3E}">
        <p14:creationId xmlns:p14="http://schemas.microsoft.com/office/powerpoint/2010/main" val="3447960125"/>
      </p:ext>
    </p:extLst>
  </p:cSld>
  <p:clrMapOvr>
    <a:masterClrMapping/>
  </p:clrMapOvr>
  <p:transition spd="slow">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558CD-65F4-43FE-928B-38EC1B197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AE39362-B1F5-4F25-B378-25F071692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79AE46-37BC-467B-8539-752DBC63C091}"/>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3330E46B-5BFA-445D-9024-92A63D96EE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DB0DDF-AA89-4938-B440-0840357E89C4}"/>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3774171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6162-7434-40AB-8F9B-EC0DE2820A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FD7819-956A-4742-A97C-6C06711D2E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B703F2-4B8D-4FE3-8FE0-73DE18BD4F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249DBAE-AF9D-4D82-B565-37E4A675D24E}"/>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6" name="Footer Placeholder 5">
            <a:extLst>
              <a:ext uri="{FF2B5EF4-FFF2-40B4-BE49-F238E27FC236}">
                <a16:creationId xmlns:a16="http://schemas.microsoft.com/office/drawing/2014/main" id="{964DA28F-53E7-4656-B337-FAFF9933F3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8D7004-793C-4E18-90CE-C53A75E99078}"/>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85829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D83E-E6D9-42D0-B1AE-110392D3861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B187328-B7B6-4358-965A-9BDEBF6A1E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107205-FB9C-429F-A2AF-D1A03E80BA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68E4FC-363E-4DC6-90D9-9D99CE51E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C1D875-4246-4B70-A301-EDF55675E9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6BFCDF-B581-4C4F-88C7-42A07BBBF085}"/>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8" name="Footer Placeholder 7">
            <a:extLst>
              <a:ext uri="{FF2B5EF4-FFF2-40B4-BE49-F238E27FC236}">
                <a16:creationId xmlns:a16="http://schemas.microsoft.com/office/drawing/2014/main" id="{9909D8F0-EE8F-4BD7-AF3C-6C174A41AF7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E5C02BB-9DAA-46B4-8E19-7F83E840D56B}"/>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333474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1CB2B-0FD7-4E0F-A5DE-1C3ED29DAE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94679B-139C-4773-8335-CCFE3A510F55}"/>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4" name="Footer Placeholder 3">
            <a:extLst>
              <a:ext uri="{FF2B5EF4-FFF2-40B4-BE49-F238E27FC236}">
                <a16:creationId xmlns:a16="http://schemas.microsoft.com/office/drawing/2014/main" id="{105150E6-2430-47B8-9756-B8C41FB7B2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A7607F-8235-4716-BB02-4FE313C0D4F7}"/>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2061376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7600C3-25C7-462D-9860-4B89E9126627}"/>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3" name="Footer Placeholder 2">
            <a:extLst>
              <a:ext uri="{FF2B5EF4-FFF2-40B4-BE49-F238E27FC236}">
                <a16:creationId xmlns:a16="http://schemas.microsoft.com/office/drawing/2014/main" id="{1DC01128-03FA-40F6-BBB5-7E3DC801349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CBAA31-8AB9-40F0-94BA-D9E072454903}"/>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223878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B1497-00CA-4A80-A861-F96A083CEE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6D95BE2-C01A-4190-9B99-9A3C116982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C5339CC-622F-4D4B-B2FE-34EB498119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4FA367-02B9-499F-98EA-A9F64F6BC953}"/>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6" name="Footer Placeholder 5">
            <a:extLst>
              <a:ext uri="{FF2B5EF4-FFF2-40B4-BE49-F238E27FC236}">
                <a16:creationId xmlns:a16="http://schemas.microsoft.com/office/drawing/2014/main" id="{C87900C9-1753-4B15-91BB-C1A096425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0CE14C-0054-47F6-81A3-52FC3A6E1C3C}"/>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2929932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C6FFD-263A-4392-9BB6-C96309CED0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DA86DB3-8F83-4E34-91BF-2117F6A081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FF827A7-981D-42D9-8AE1-1851980D60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C703C-F66A-4077-A763-F1DB798345AA}"/>
              </a:ext>
            </a:extLst>
          </p:cNvPr>
          <p:cNvSpPr>
            <a:spLocks noGrp="1"/>
          </p:cNvSpPr>
          <p:nvPr>
            <p:ph type="dt" sz="half" idx="10"/>
          </p:nvPr>
        </p:nvSpPr>
        <p:spPr/>
        <p:txBody>
          <a:bodyPr/>
          <a:lstStyle/>
          <a:p>
            <a:fld id="{7E50B4EE-2C6F-4D24-AA41-B49A43CE3E94}" type="datetimeFigureOut">
              <a:rPr lang="en-GB" smtClean="0"/>
              <a:t>08/04/2020</a:t>
            </a:fld>
            <a:endParaRPr lang="en-GB"/>
          </a:p>
        </p:txBody>
      </p:sp>
      <p:sp>
        <p:nvSpPr>
          <p:cNvPr id="6" name="Footer Placeholder 5">
            <a:extLst>
              <a:ext uri="{FF2B5EF4-FFF2-40B4-BE49-F238E27FC236}">
                <a16:creationId xmlns:a16="http://schemas.microsoft.com/office/drawing/2014/main" id="{8F03E3B3-28E5-4F7F-BAB0-402AE0E624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257057-970F-4A5E-9F11-3B5075260E92}"/>
              </a:ext>
            </a:extLst>
          </p:cNvPr>
          <p:cNvSpPr>
            <a:spLocks noGrp="1"/>
          </p:cNvSpPr>
          <p:nvPr>
            <p:ph type="sldNum" sz="quarter" idx="12"/>
          </p:nvPr>
        </p:nvSpPr>
        <p:spPr/>
        <p:txBody>
          <a:bodyPr/>
          <a:lstStyle/>
          <a:p>
            <a:fld id="{54146B57-7B2B-48DA-9E8B-C299D6B788BE}" type="slidenum">
              <a:rPr lang="en-GB" smtClean="0"/>
              <a:t>‹#›</a:t>
            </a:fld>
            <a:endParaRPr lang="en-GB"/>
          </a:p>
        </p:txBody>
      </p:sp>
    </p:spTree>
    <p:extLst>
      <p:ext uri="{BB962C8B-B14F-4D97-AF65-F5344CB8AC3E}">
        <p14:creationId xmlns:p14="http://schemas.microsoft.com/office/powerpoint/2010/main" val="189432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2FE730-7592-4429-8A4E-58290964F0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E86A017-AD78-47F1-A060-D03EE641E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117E11-9816-420D-B6A6-D075B61432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50B4EE-2C6F-4D24-AA41-B49A43CE3E94}" type="datetimeFigureOut">
              <a:rPr lang="en-GB" smtClean="0"/>
              <a:t>08/04/2020</a:t>
            </a:fld>
            <a:endParaRPr lang="en-GB"/>
          </a:p>
        </p:txBody>
      </p:sp>
      <p:sp>
        <p:nvSpPr>
          <p:cNvPr id="5" name="Footer Placeholder 4">
            <a:extLst>
              <a:ext uri="{FF2B5EF4-FFF2-40B4-BE49-F238E27FC236}">
                <a16:creationId xmlns:a16="http://schemas.microsoft.com/office/drawing/2014/main" id="{A19250FD-8DE0-4ABC-8DF4-5226D2C460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7B9EE3B-3951-4F59-90B6-25158D8DF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46B57-7B2B-48DA-9E8B-C299D6B788BE}" type="slidenum">
              <a:rPr lang="en-GB" smtClean="0"/>
              <a:t>‹#›</a:t>
            </a:fld>
            <a:endParaRPr lang="en-GB"/>
          </a:p>
        </p:txBody>
      </p:sp>
    </p:spTree>
    <p:extLst>
      <p:ext uri="{BB962C8B-B14F-4D97-AF65-F5344CB8AC3E}">
        <p14:creationId xmlns:p14="http://schemas.microsoft.com/office/powerpoint/2010/main" val="1978134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38084C91-C6B7-4F33-B90B-B7A9DA95E8CA}"/>
              </a:ext>
            </a:extLst>
          </p:cNvPr>
          <p:cNvSpPr>
            <a:spLocks noGrp="1" noChangeArrowheads="1"/>
          </p:cNvSpPr>
          <p:nvPr>
            <p:ph type="title"/>
          </p:nvPr>
        </p:nvSpPr>
        <p:spPr bwMode="auto">
          <a:xfrm>
            <a:off x="609600" y="381000"/>
            <a:ext cx="109728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4275" name="Rectangle 3">
            <a:extLst>
              <a:ext uri="{FF2B5EF4-FFF2-40B4-BE49-F238E27FC236}">
                <a16:creationId xmlns:a16="http://schemas.microsoft.com/office/drawing/2014/main" id="{71473245-F233-4CAC-A7D8-50DDA6D0B9CC}"/>
              </a:ext>
            </a:extLst>
          </p:cNvPr>
          <p:cNvSpPr>
            <a:spLocks noGrp="1" noChangeArrowheads="1"/>
          </p:cNvSpPr>
          <p:nvPr>
            <p:ph type="body" idx="1"/>
          </p:nvPr>
        </p:nvSpPr>
        <p:spPr bwMode="auto">
          <a:xfrm>
            <a:off x="609600" y="19812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76" name="Rectangle 4">
            <a:extLst>
              <a:ext uri="{FF2B5EF4-FFF2-40B4-BE49-F238E27FC236}">
                <a16:creationId xmlns:a16="http://schemas.microsoft.com/office/drawing/2014/main" id="{4F61F822-0593-453D-96BB-710C572935C4}"/>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solidFill>
                  <a:schemeClr val="tx1"/>
                </a:solidFill>
                <a:effectLst>
                  <a:outerShdw blurRad="38100" dist="38100" dir="2700000" algn="tl">
                    <a:srgbClr val="000000"/>
                  </a:outerShdw>
                </a:effectLst>
                <a:latin typeface="Arial" pitchFamily="34" charset="0"/>
                <a:cs typeface="+mn-cs"/>
              </a:defRPr>
            </a:lvl1pPr>
          </a:lstStyle>
          <a:p>
            <a:pPr>
              <a:defRPr/>
            </a:pPr>
            <a:endParaRPr lang="en-US"/>
          </a:p>
        </p:txBody>
      </p:sp>
      <p:sp>
        <p:nvSpPr>
          <p:cNvPr id="54277" name="Rectangle 5">
            <a:extLst>
              <a:ext uri="{FF2B5EF4-FFF2-40B4-BE49-F238E27FC236}">
                <a16:creationId xmlns:a16="http://schemas.microsoft.com/office/drawing/2014/main" id="{910D60CD-706F-422D-BDE8-27725E4222A6}"/>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tx1"/>
                </a:solidFill>
                <a:effectLst>
                  <a:outerShdw blurRad="38100" dist="38100" dir="2700000" algn="tl">
                    <a:srgbClr val="000000"/>
                  </a:outerShdw>
                </a:effectLst>
                <a:latin typeface="Arial" pitchFamily="34" charset="0"/>
                <a:cs typeface="+mn-cs"/>
              </a:defRPr>
            </a:lvl1pPr>
          </a:lstStyle>
          <a:p>
            <a:pPr>
              <a:defRPr/>
            </a:pPr>
            <a:endParaRPr lang="en-US"/>
          </a:p>
        </p:txBody>
      </p:sp>
      <p:sp>
        <p:nvSpPr>
          <p:cNvPr id="54278" name="Rectangle 6">
            <a:extLst>
              <a:ext uri="{FF2B5EF4-FFF2-40B4-BE49-F238E27FC236}">
                <a16:creationId xmlns:a16="http://schemas.microsoft.com/office/drawing/2014/main" id="{9E7B4F15-F96D-432B-9BCE-C49AE0887140}"/>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tx1"/>
                </a:solidFill>
                <a:effectLst>
                  <a:outerShdw blurRad="38100" dist="38100" dir="2700000" algn="tl">
                    <a:srgbClr val="C0C0C0"/>
                  </a:outerShdw>
                </a:effectLst>
                <a:latin typeface="Arial" panose="020B0604020202020204" pitchFamily="34" charset="0"/>
                <a:cs typeface="Arial" panose="020B0604020202020204" pitchFamily="34" charset="0"/>
              </a:defRPr>
            </a:lvl1pPr>
          </a:lstStyle>
          <a:p>
            <a:fld id="{01E13F95-72FA-4A10-8A2D-2FB8C9AD745A}" type="slidenum">
              <a:rPr lang="ar-SA" altLang="fa-IR"/>
              <a:pPr/>
              <a:t>‹#›</a:t>
            </a:fld>
            <a:endParaRPr lang="en-US" altLang="fa-IR"/>
          </a:p>
        </p:txBody>
      </p:sp>
    </p:spTree>
    <p:extLst>
      <p:ext uri="{BB962C8B-B14F-4D97-AF65-F5344CB8AC3E}">
        <p14:creationId xmlns:p14="http://schemas.microsoft.com/office/powerpoint/2010/main" val="3610152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slow">
    <p:diamond/>
  </p:transition>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anose="05000000000000000000"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D95B1B3-F99E-4688-B020-53A4718C1F8F}"/>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A7740996-61EC-42F6-BF04-E5A10401FD27}" type="slidenum">
              <a:rPr lang="ar-SA" altLang="fa-IR" sz="1400">
                <a:solidFill>
                  <a:prstClr val="black"/>
                </a:solidFill>
                <a:latin typeface="Arial" panose="020B0604020202020204" pitchFamily="34" charset="0"/>
              </a:rPr>
              <a:pPr fontAlgn="base">
                <a:spcBef>
                  <a:spcPct val="0"/>
                </a:spcBef>
                <a:spcAft>
                  <a:spcPct val="0"/>
                </a:spcAft>
                <a:buClrTx/>
                <a:buSzTx/>
                <a:buNone/>
              </a:pPr>
              <a:t>1</a:t>
            </a:fld>
            <a:endParaRPr lang="en-US" altLang="fa-IR" sz="1400">
              <a:solidFill>
                <a:prstClr val="black"/>
              </a:solidFill>
              <a:latin typeface="Arial" panose="020B0604020202020204" pitchFamily="34" charset="0"/>
            </a:endParaRPr>
          </a:p>
        </p:txBody>
      </p:sp>
      <p:sp>
        <p:nvSpPr>
          <p:cNvPr id="434183" name="WordArt 7">
            <a:extLst>
              <a:ext uri="{FF2B5EF4-FFF2-40B4-BE49-F238E27FC236}">
                <a16:creationId xmlns:a16="http://schemas.microsoft.com/office/drawing/2014/main" id="{5C064EEE-E1D2-4FE7-B8A4-3CBC0BB28FA6}"/>
              </a:ext>
            </a:extLst>
          </p:cNvPr>
          <p:cNvSpPr>
            <a:spLocks noChangeArrowheads="1" noChangeShapeType="1" noTextEdit="1"/>
          </p:cNvSpPr>
          <p:nvPr/>
        </p:nvSpPr>
        <p:spPr bwMode="auto">
          <a:xfrm>
            <a:off x="2782888" y="1773239"/>
            <a:ext cx="6481762" cy="3240087"/>
          </a:xfrm>
          <a:prstGeom prst="rect">
            <a:avLst/>
          </a:prstGeom>
        </p:spPr>
        <p:txBody>
          <a:bodyPr wrap="none" fromWordArt="1">
            <a:prstTxWarp prst="textPlain">
              <a:avLst>
                <a:gd name="adj" fmla="val 50000"/>
              </a:avLst>
            </a:prstTxWarp>
          </a:bodyPr>
          <a:lstStyle/>
          <a:p>
            <a:pPr algn="ctr" eaLnBrk="0" fontAlgn="base" hangingPunct="0">
              <a:spcBef>
                <a:spcPct val="0"/>
              </a:spcBef>
              <a:spcAft>
                <a:spcPct val="0"/>
              </a:spcAft>
            </a:pPr>
            <a:r>
              <a:rPr lang="en-GB" sz="3600" kern="10" dirty="0">
                <a:ln w="28575">
                  <a:solidFill>
                    <a:srgbClr val="800000"/>
                  </a:solidFill>
                  <a:round/>
                  <a:headEnd/>
                  <a:tailEnd/>
                </a:ln>
                <a:gradFill rotWithShape="1">
                  <a:gsLst>
                    <a:gs pos="0">
                      <a:srgbClr val="FF3399"/>
                    </a:gs>
                    <a:gs pos="50000">
                      <a:srgbClr val="3366FF"/>
                    </a:gs>
                    <a:gs pos="100000">
                      <a:srgbClr val="FF3399"/>
                    </a:gs>
                  </a:gsLst>
                  <a:lin ang="2700000" scaled="1"/>
                </a:gradFill>
                <a:effectLst>
                  <a:outerShdw dist="38100" dir="2700000" algn="tl" rotWithShape="0">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p:txBody>
      </p:sp>
      <p:sp>
        <p:nvSpPr>
          <p:cNvPr id="5" name="TextBox 4">
            <a:extLst>
              <a:ext uri="{FF2B5EF4-FFF2-40B4-BE49-F238E27FC236}">
                <a16:creationId xmlns:a16="http://schemas.microsoft.com/office/drawing/2014/main" id="{47FD6431-2CE8-4068-8308-A70F6A616C86}"/>
              </a:ext>
            </a:extLst>
          </p:cNvPr>
          <p:cNvSpPr txBox="1"/>
          <p:nvPr/>
        </p:nvSpPr>
        <p:spPr>
          <a:xfrm>
            <a:off x="2095501" y="2000251"/>
            <a:ext cx="7858125" cy="2092325"/>
          </a:xfrm>
          <a:prstGeom prst="rect">
            <a:avLst/>
          </a:prstGeom>
          <a:noFill/>
        </p:spPr>
        <p:txBody>
          <a:bodyPr rtlCol="1">
            <a:spAutoFit/>
          </a:bodyPr>
          <a:lstStyle/>
          <a:p>
            <a:pPr algn="ctr" fontAlgn="base">
              <a:spcBef>
                <a:spcPct val="0"/>
              </a:spcBef>
              <a:spcAft>
                <a:spcPct val="0"/>
              </a:spcAft>
              <a:defRPr/>
            </a:pPr>
            <a:r>
              <a:rPr lang="fa-IR" sz="6600" dirty="0">
                <a:solidFill>
                  <a:srgbClr val="0000FF"/>
                </a:solidFill>
                <a:effectLst>
                  <a:outerShdw blurRad="38100" dist="38100" dir="2700000" algn="tl">
                    <a:srgbClr val="000000">
                      <a:alpha val="43137"/>
                    </a:srgbClr>
                  </a:outerShdw>
                </a:effectLst>
                <a:latin typeface="Tahoma" panose="020B0604030504040204" pitchFamily="34" charset="0"/>
                <a:cs typeface="B Jadid" pitchFamily="2" charset="-78"/>
              </a:rPr>
              <a:t>بسم الله الرحمن ارحیم</a:t>
            </a:r>
          </a:p>
          <a:p>
            <a:pPr algn="ctr" fontAlgn="base">
              <a:spcBef>
                <a:spcPct val="0"/>
              </a:spcBef>
              <a:spcAft>
                <a:spcPct val="0"/>
              </a:spcAft>
              <a:defRPr/>
            </a:pPr>
            <a:endParaRPr lang="fa-IR" sz="3200" dirty="0">
              <a:solidFill>
                <a:srgbClr val="FFFF00"/>
              </a:solidFill>
              <a:effectLst>
                <a:outerShdw blurRad="38100" dist="38100" dir="2700000" algn="tl">
                  <a:srgbClr val="000000">
                    <a:alpha val="43137"/>
                  </a:srgbClr>
                </a:outerShdw>
              </a:effectLst>
              <a:latin typeface="Tahoma" panose="020B0604030504040204" pitchFamily="34" charset="0"/>
              <a:cs typeface="B Jadid" pitchFamily="2" charset="-78"/>
            </a:endParaRPr>
          </a:p>
          <a:p>
            <a:pPr algn="ctr" fontAlgn="base">
              <a:spcBef>
                <a:spcPct val="0"/>
              </a:spcBef>
              <a:spcAft>
                <a:spcPct val="0"/>
              </a:spcAft>
              <a:defRPr/>
            </a:pPr>
            <a:endParaRPr lang="fa-IR" sz="3200" dirty="0">
              <a:solidFill>
                <a:srgbClr val="FFFF00"/>
              </a:solidFill>
              <a:effectLst>
                <a:outerShdw blurRad="38100" dist="38100" dir="2700000" algn="tl">
                  <a:srgbClr val="000000">
                    <a:alpha val="43137"/>
                  </a:srgbClr>
                </a:outerShdw>
              </a:effectLst>
              <a:latin typeface="Tahoma" panose="020B0604030504040204" pitchFamily="34" charset="0"/>
              <a:cs typeface="B Jadid"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434183"/>
                                        </p:tgtEl>
                                        <p:attrNameLst>
                                          <p:attrName>style.visibility</p:attrName>
                                        </p:attrNameLst>
                                      </p:cBhvr>
                                      <p:to>
                                        <p:strVal val="visible"/>
                                      </p:to>
                                    </p:set>
                                    <p:anim calcmode="lin" valueType="num">
                                      <p:cBhvr>
                                        <p:cTn id="7" dur="1000" fill="hold"/>
                                        <p:tgtEl>
                                          <p:spTgt spid="434183"/>
                                        </p:tgtEl>
                                        <p:attrNameLst>
                                          <p:attrName>ppt_w</p:attrName>
                                        </p:attrNameLst>
                                      </p:cBhvr>
                                      <p:tavLst>
                                        <p:tav tm="0">
                                          <p:val>
                                            <p:fltVal val="0"/>
                                          </p:val>
                                        </p:tav>
                                        <p:tav tm="100000">
                                          <p:val>
                                            <p:strVal val="#ppt_w"/>
                                          </p:val>
                                        </p:tav>
                                      </p:tavLst>
                                    </p:anim>
                                    <p:anim calcmode="lin" valueType="num">
                                      <p:cBhvr>
                                        <p:cTn id="8" dur="1000" fill="hold"/>
                                        <p:tgtEl>
                                          <p:spTgt spid="434183"/>
                                        </p:tgtEl>
                                        <p:attrNameLst>
                                          <p:attrName>ppt_h</p:attrName>
                                        </p:attrNameLst>
                                      </p:cBhvr>
                                      <p:tavLst>
                                        <p:tav tm="0">
                                          <p:val>
                                            <p:fltVal val="0"/>
                                          </p:val>
                                        </p:tav>
                                        <p:tav tm="100000">
                                          <p:val>
                                            <p:strVal val="#ppt_h"/>
                                          </p:val>
                                        </p:tav>
                                      </p:tavLst>
                                    </p:anim>
                                    <p:anim calcmode="lin" valueType="num">
                                      <p:cBhvr>
                                        <p:cTn id="9" dur="1000" fill="hold"/>
                                        <p:tgtEl>
                                          <p:spTgt spid="434183"/>
                                        </p:tgtEl>
                                        <p:attrNameLst>
                                          <p:attrName>style.rotation</p:attrName>
                                        </p:attrNameLst>
                                      </p:cBhvr>
                                      <p:tavLst>
                                        <p:tav tm="0">
                                          <p:val>
                                            <p:fltVal val="90"/>
                                          </p:val>
                                        </p:tav>
                                        <p:tav tm="100000">
                                          <p:val>
                                            <p:fltVal val="0"/>
                                          </p:val>
                                        </p:tav>
                                      </p:tavLst>
                                    </p:anim>
                                    <p:animEffect transition="in" filter="fade">
                                      <p:cBhvr>
                                        <p:cTn id="10" dur="1000"/>
                                        <p:tgtEl>
                                          <p:spTgt spid="434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2092B184-D60F-4CCA-8B42-8E98BABCF6F3}"/>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EC9F5DF4-E5A3-4B14-A607-B250E4935712}" type="slidenum">
              <a:rPr lang="ar-SA" altLang="fa-IR" sz="1400">
                <a:solidFill>
                  <a:prstClr val="black"/>
                </a:solidFill>
                <a:latin typeface="Arial" panose="020B0604020202020204" pitchFamily="34" charset="0"/>
              </a:rPr>
              <a:pPr fontAlgn="base">
                <a:spcBef>
                  <a:spcPct val="0"/>
                </a:spcBef>
                <a:spcAft>
                  <a:spcPct val="0"/>
                </a:spcAft>
                <a:buClrTx/>
                <a:buSzTx/>
                <a:buNone/>
              </a:pPr>
              <a:t>10</a:t>
            </a:fld>
            <a:endParaRPr lang="en-US" altLang="fa-IR" sz="1400">
              <a:solidFill>
                <a:prstClr val="black"/>
              </a:solidFill>
              <a:latin typeface="Arial" panose="020B0604020202020204" pitchFamily="34" charset="0"/>
            </a:endParaRPr>
          </a:p>
        </p:txBody>
      </p:sp>
      <p:sp>
        <p:nvSpPr>
          <p:cNvPr id="64515" name="Rectangle 3">
            <a:extLst>
              <a:ext uri="{FF2B5EF4-FFF2-40B4-BE49-F238E27FC236}">
                <a16:creationId xmlns:a16="http://schemas.microsoft.com/office/drawing/2014/main" id="{B3DE850D-E382-4D59-83E4-611B85D9366B}"/>
              </a:ext>
            </a:extLst>
          </p:cNvPr>
          <p:cNvSpPr>
            <a:spLocks noGrp="1" noChangeArrowheads="1"/>
          </p:cNvSpPr>
          <p:nvPr>
            <p:ph type="body" idx="1"/>
          </p:nvPr>
        </p:nvSpPr>
        <p:spPr>
          <a:xfrm>
            <a:off x="1774826" y="981076"/>
            <a:ext cx="8424863" cy="4321175"/>
          </a:xfrm>
        </p:spPr>
        <p:txBody>
          <a:bodyPr/>
          <a:lstStyle/>
          <a:p>
            <a:pPr algn="justLow" rtl="1" eaLnBrk="1" hangingPunct="1">
              <a:buFont typeface="Wingdings" panose="05000000000000000000" pitchFamily="2" charset="2"/>
              <a:buNone/>
              <a:defRPr/>
            </a:pPr>
            <a:r>
              <a:rPr lang="fa-IR" sz="4400" b="1" dirty="0">
                <a:solidFill>
                  <a:schemeClr val="accent2"/>
                </a:solidFill>
                <a:effectLst>
                  <a:outerShdw blurRad="38100" dist="38100" dir="2700000" algn="tl">
                    <a:srgbClr val="000000">
                      <a:alpha val="43137"/>
                    </a:srgbClr>
                  </a:outerShdw>
                </a:effectLst>
                <a:cs typeface="B Nazanin" pitchFamily="2" charset="-78"/>
              </a:rPr>
              <a:t>2) مفهوم تغیر:</a:t>
            </a:r>
            <a:r>
              <a:rPr lang="fa-IR" sz="3600" b="1" dirty="0">
                <a:solidFill>
                  <a:schemeClr val="accent2"/>
                </a:solidFill>
                <a:effectLst>
                  <a:outerShdw blurRad="38100" dist="38100" dir="2700000" algn="tl">
                    <a:srgbClr val="000000">
                      <a:alpha val="43137"/>
                    </a:srgbClr>
                  </a:outerShdw>
                </a:effectLst>
                <a:cs typeface="B Nazanin" pitchFamily="2" charset="-78"/>
              </a:rPr>
              <a:t> </a:t>
            </a:r>
            <a:r>
              <a:rPr lang="fa-IR" sz="3600" b="1" dirty="0">
                <a:solidFill>
                  <a:srgbClr val="00B050"/>
                </a:solidFill>
                <a:effectLst>
                  <a:outerShdw blurRad="38100" dist="38100" dir="2700000" algn="tl">
                    <a:srgbClr val="000000">
                      <a:alpha val="43137"/>
                    </a:srgbClr>
                  </a:outerShdw>
                </a:effectLst>
                <a:cs typeface="B Nazanin" pitchFamily="2" charset="-78"/>
              </a:rPr>
              <a:t>منظور تغیری است که در فرایند تجربه و بتدریج حاصل می شود و نه هرتغییری( رشد و بلوغ ، فیزیولوژیک).</a:t>
            </a:r>
            <a:endParaRPr lang="fa-IR" sz="4400" b="1" dirty="0">
              <a:solidFill>
                <a:srgbClr val="00B050"/>
              </a:solidFill>
              <a:effectLst>
                <a:outerShdw blurRad="38100" dist="38100" dir="2700000" algn="tl">
                  <a:srgbClr val="000000">
                    <a:alpha val="43137"/>
                  </a:srgbClr>
                </a:outerShdw>
              </a:effectLst>
              <a:cs typeface="B Nazanin" pitchFamily="2" charset="-78"/>
            </a:endParaRPr>
          </a:p>
          <a:p>
            <a:pPr algn="justLow" rtl="1" eaLnBrk="1" hangingPunct="1">
              <a:buFont typeface="Wingdings" panose="05000000000000000000" pitchFamily="2" charset="2"/>
              <a:buNone/>
              <a:defRPr/>
            </a:pPr>
            <a:endParaRPr lang="fa-IR" sz="4400" dirty="0">
              <a:solidFill>
                <a:srgbClr val="00FFFF"/>
              </a:solidFill>
              <a:cs typeface="B Nazanin" pitchFamily="2" charset="-78"/>
            </a:endParaRPr>
          </a:p>
          <a:p>
            <a:pPr algn="justLow" rtl="1" eaLnBrk="1" hangingPunct="1">
              <a:buFont typeface="Wingdings" panose="05000000000000000000" pitchFamily="2" charset="2"/>
              <a:buNone/>
              <a:defRPr/>
            </a:pPr>
            <a:r>
              <a:rPr lang="fa-IR" sz="4400" b="1" dirty="0">
                <a:solidFill>
                  <a:srgbClr val="66FF66"/>
                </a:solidFill>
                <a:cs typeface="B Nazanin" pitchFamily="2" charset="-78"/>
              </a:rPr>
              <a:t>  </a:t>
            </a:r>
            <a:r>
              <a:rPr lang="fa-IR" sz="4400" b="1" dirty="0">
                <a:solidFill>
                  <a:schemeClr val="accent2"/>
                </a:solidFill>
                <a:cs typeface="B Nazanin" pitchFamily="2" charset="-78"/>
              </a:rPr>
              <a:t>3)مفهوم نسبتاً پایدار :</a:t>
            </a:r>
            <a:r>
              <a:rPr lang="fa-IR" sz="3600" b="1" dirty="0">
                <a:solidFill>
                  <a:schemeClr val="accent2"/>
                </a:solidFill>
                <a:cs typeface="B Nazanin" pitchFamily="2" charset="-78"/>
              </a:rPr>
              <a:t> </a:t>
            </a:r>
            <a:r>
              <a:rPr lang="fa-IR" sz="3600" b="1" dirty="0">
                <a:solidFill>
                  <a:srgbClr val="00B050"/>
                </a:solidFill>
                <a:cs typeface="B Nazanin" pitchFamily="2" charset="-78"/>
              </a:rPr>
              <a:t>یعنی تغیرات موقتی ، لحظه ای و تصادفی رفتار ، یادگیری نیستند .</a:t>
            </a:r>
            <a:endParaRPr lang="en-US" sz="3600" b="1" dirty="0">
              <a:solidFill>
                <a:srgbClr val="00B050"/>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after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wheel(4)">
                                      <p:cBhvr>
                                        <p:cTn id="7" dur="1000"/>
                                        <p:tgtEl>
                                          <p:spTgt spid="64515">
                                            <p:txEl>
                                              <p:pRg st="0" end="0"/>
                                            </p:txEl>
                                          </p:spTgt>
                                        </p:tgtEl>
                                      </p:cBhvr>
                                    </p:animEffect>
                                  </p:childTnLst>
                                </p:cTn>
                              </p:par>
                            </p:childTnLst>
                          </p:cTn>
                        </p:par>
                        <p:par>
                          <p:cTn id="8" fill="hold" nodeType="afterGroup">
                            <p:stCondLst>
                              <p:cond delay="1000"/>
                            </p:stCondLst>
                            <p:childTnLst>
                              <p:par>
                                <p:cTn id="9" presetID="21" presetClass="entr" presetSubtype="4" fill="hold" nodeType="afterEffect">
                                  <p:stCondLst>
                                    <p:cond delay="0"/>
                                  </p:stCondLst>
                                  <p:childTnLst>
                                    <p:set>
                                      <p:cBhvr>
                                        <p:cTn id="10" dur="1" fill="hold">
                                          <p:stCondLst>
                                            <p:cond delay="0"/>
                                          </p:stCondLst>
                                        </p:cTn>
                                        <p:tgtEl>
                                          <p:spTgt spid="64515">
                                            <p:txEl>
                                              <p:pRg st="2" end="2"/>
                                            </p:txEl>
                                          </p:spTgt>
                                        </p:tgtEl>
                                        <p:attrNameLst>
                                          <p:attrName>style.visibility</p:attrName>
                                        </p:attrNameLst>
                                      </p:cBhvr>
                                      <p:to>
                                        <p:strVal val="visible"/>
                                      </p:to>
                                    </p:set>
                                    <p:animEffect transition="in" filter="wheel(4)">
                                      <p:cBhvr>
                                        <p:cTn id="11" dur="1000"/>
                                        <p:tgtEl>
                                          <p:spTgt spid="645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7ABA1AB8-475E-481A-BDC8-104CB4A770C1}"/>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E52D58FB-EB01-437E-8FBA-7336C7F39C25}" type="slidenum">
              <a:rPr lang="ar-SA" altLang="fa-IR" sz="1400">
                <a:solidFill>
                  <a:prstClr val="black"/>
                </a:solidFill>
                <a:latin typeface="Arial" panose="020B0604020202020204" pitchFamily="34" charset="0"/>
              </a:rPr>
              <a:pPr fontAlgn="base">
                <a:spcBef>
                  <a:spcPct val="0"/>
                </a:spcBef>
                <a:spcAft>
                  <a:spcPct val="0"/>
                </a:spcAft>
                <a:buClrTx/>
                <a:buSzTx/>
                <a:buNone/>
              </a:pPr>
              <a:t>11</a:t>
            </a:fld>
            <a:endParaRPr lang="en-US" altLang="fa-IR" sz="1400">
              <a:solidFill>
                <a:prstClr val="black"/>
              </a:solidFill>
              <a:latin typeface="Arial" panose="020B0604020202020204" pitchFamily="34" charset="0"/>
            </a:endParaRPr>
          </a:p>
        </p:txBody>
      </p:sp>
      <p:sp>
        <p:nvSpPr>
          <p:cNvPr id="65539" name="Rectangle 3">
            <a:extLst>
              <a:ext uri="{FF2B5EF4-FFF2-40B4-BE49-F238E27FC236}">
                <a16:creationId xmlns:a16="http://schemas.microsoft.com/office/drawing/2014/main" id="{C40EA18F-A58A-4D74-812C-FB8648DBF631}"/>
              </a:ext>
            </a:extLst>
          </p:cNvPr>
          <p:cNvSpPr>
            <a:spLocks noGrp="1" noChangeArrowheads="1"/>
          </p:cNvSpPr>
          <p:nvPr>
            <p:ph type="body" idx="1"/>
          </p:nvPr>
        </p:nvSpPr>
        <p:spPr>
          <a:xfrm>
            <a:off x="1992313" y="765175"/>
            <a:ext cx="8229600" cy="5043488"/>
          </a:xfrm>
        </p:spPr>
        <p:txBody>
          <a:bodyPr/>
          <a:lstStyle/>
          <a:p>
            <a:pPr algn="justLow" rtl="1" eaLnBrk="1" hangingPunct="1">
              <a:buFont typeface="Wingdings" panose="05000000000000000000" pitchFamily="2" charset="2"/>
              <a:buNone/>
              <a:defRPr/>
            </a:pPr>
            <a:r>
              <a:rPr lang="fa-IR" sz="4400" dirty="0">
                <a:cs typeface="B Nazanin" pitchFamily="2" charset="-78"/>
              </a:rPr>
              <a:t>  </a:t>
            </a:r>
            <a:r>
              <a:rPr lang="fa-IR" sz="4400" b="1" dirty="0">
                <a:solidFill>
                  <a:srgbClr val="FF0000"/>
                </a:solidFill>
                <a:cs typeface="B Nazanin" pitchFamily="2" charset="-78"/>
              </a:rPr>
              <a:t>4) مفهوم رفتار بالقوه :</a:t>
            </a:r>
            <a:r>
              <a:rPr lang="fa-IR" sz="3600" b="1" dirty="0">
                <a:solidFill>
                  <a:srgbClr val="FF0000"/>
                </a:solidFill>
                <a:cs typeface="B Nazanin" pitchFamily="2" charset="-78"/>
              </a:rPr>
              <a:t> </a:t>
            </a:r>
            <a:r>
              <a:rPr lang="fa-IR" sz="3600" b="1" dirty="0">
                <a:solidFill>
                  <a:srgbClr val="00FF00"/>
                </a:solidFill>
                <a:cs typeface="B Nazanin" pitchFamily="2" charset="-78"/>
              </a:rPr>
              <a:t>کار برد این عبارت دلیل بر تفاوت مفهوم یادگیری و عملکرد است ، زیرا یادگیری تغیراتی است که در ساخت ذهنی فرد ایجاد می شود و در حال حاضر قابل اندازه گیری نیست اگر شرایط مساعد باشد به بالفعل (عملکرد )تبدیل می شود .</a:t>
            </a:r>
            <a:endParaRPr lang="fa-IR" sz="3600" dirty="0">
              <a:cs typeface="B Nazanin" pitchFamily="2" charset="-78"/>
            </a:endParaRPr>
          </a:p>
          <a:p>
            <a:pPr algn="justLow" rtl="1" eaLnBrk="1" hangingPunct="1">
              <a:buFont typeface="Wingdings" panose="05000000000000000000" pitchFamily="2" charset="2"/>
              <a:buNone/>
              <a:defRPr/>
            </a:pPr>
            <a:r>
              <a:rPr lang="fa-IR" sz="3600" dirty="0">
                <a:cs typeface="B Nazanin" pitchFamily="2" charset="-78"/>
              </a:rPr>
              <a:t> </a:t>
            </a:r>
            <a:r>
              <a:rPr lang="fa-IR" sz="4400" dirty="0">
                <a:solidFill>
                  <a:srgbClr val="FF0000"/>
                </a:solidFill>
                <a:cs typeface="B Nazanin" pitchFamily="2" charset="-78"/>
              </a:rPr>
              <a:t>5) مفهوم تجربه :</a:t>
            </a:r>
            <a:r>
              <a:rPr lang="fa-IR" sz="3600" dirty="0">
                <a:solidFill>
                  <a:srgbClr val="FF0000"/>
                </a:solidFill>
                <a:cs typeface="B Nazanin" pitchFamily="2" charset="-78"/>
              </a:rPr>
              <a:t> </a:t>
            </a:r>
            <a:r>
              <a:rPr lang="fa-IR" sz="3600" b="1" dirty="0">
                <a:solidFill>
                  <a:srgbClr val="00FF00"/>
                </a:solidFill>
                <a:cs typeface="B Nazanin" pitchFamily="2" charset="-78"/>
              </a:rPr>
              <a:t>یعنی یادگیری که در اثر تعامل فرد و محیط به وجود می آید .</a:t>
            </a:r>
            <a:endParaRPr lang="en-US" sz="3600" b="1" dirty="0">
              <a:solidFill>
                <a:srgbClr val="00FF00"/>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wheel(4)">
                                      <p:cBhvr>
                                        <p:cTn id="7" dur="1000"/>
                                        <p:tgtEl>
                                          <p:spTgt spid="65539">
                                            <p:txEl>
                                              <p:pRg st="0" end="0"/>
                                            </p:txEl>
                                          </p:spTgt>
                                        </p:tgtEl>
                                      </p:cBhvr>
                                    </p:animEffect>
                                  </p:childTnLst>
                                </p:cTn>
                              </p:par>
                            </p:childTnLst>
                          </p:cTn>
                        </p:par>
                        <p:par>
                          <p:cTn id="8" fill="hold" nodeType="afterGroup">
                            <p:stCondLst>
                              <p:cond delay="1000"/>
                            </p:stCondLst>
                            <p:childTnLst>
                              <p:par>
                                <p:cTn id="9" presetID="21" presetClass="entr" presetSubtype="4" fill="hold" grpId="0" nodeType="afterEffect">
                                  <p:stCondLst>
                                    <p:cond delay="0"/>
                                  </p:stCondLst>
                                  <p:childTnLst>
                                    <p:set>
                                      <p:cBhvr>
                                        <p:cTn id="10" dur="1" fill="hold">
                                          <p:stCondLst>
                                            <p:cond delay="0"/>
                                          </p:stCondLst>
                                        </p:cTn>
                                        <p:tgtEl>
                                          <p:spTgt spid="65539">
                                            <p:txEl>
                                              <p:pRg st="1" end="1"/>
                                            </p:txEl>
                                          </p:spTgt>
                                        </p:tgtEl>
                                        <p:attrNameLst>
                                          <p:attrName>style.visibility</p:attrName>
                                        </p:attrNameLst>
                                      </p:cBhvr>
                                      <p:to>
                                        <p:strVal val="visible"/>
                                      </p:to>
                                    </p:set>
                                    <p:animEffect transition="in" filter="wheel(4)">
                                      <p:cBhvr>
                                        <p:cTn id="11" dur="1000"/>
                                        <p:tgtEl>
                                          <p:spTgt spid="655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a:extLst>
              <a:ext uri="{FF2B5EF4-FFF2-40B4-BE49-F238E27FC236}">
                <a16:creationId xmlns:a16="http://schemas.microsoft.com/office/drawing/2014/main" id="{CDE6E56F-D6F2-4246-BB9D-1C2914E48E85}"/>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5C7FEBE9-73CF-43F9-9DB3-5C7A7ADE8BEC}" type="slidenum">
              <a:rPr lang="ar-SA" altLang="fa-IR" sz="1400">
                <a:solidFill>
                  <a:prstClr val="black"/>
                </a:solidFill>
                <a:latin typeface="Arial" panose="020B0604020202020204" pitchFamily="34" charset="0"/>
              </a:rPr>
              <a:pPr fontAlgn="base">
                <a:spcBef>
                  <a:spcPct val="0"/>
                </a:spcBef>
                <a:spcAft>
                  <a:spcPct val="0"/>
                </a:spcAft>
                <a:buClrTx/>
                <a:buSzTx/>
                <a:buNone/>
              </a:pPr>
              <a:t>12</a:t>
            </a:fld>
            <a:endParaRPr lang="en-US" altLang="fa-IR" sz="1400">
              <a:solidFill>
                <a:prstClr val="black"/>
              </a:solidFill>
              <a:latin typeface="Arial" panose="020B0604020202020204" pitchFamily="34" charset="0"/>
            </a:endParaRPr>
          </a:p>
        </p:txBody>
      </p:sp>
      <p:sp>
        <p:nvSpPr>
          <p:cNvPr id="66562" name="Rectangle 2">
            <a:extLst>
              <a:ext uri="{FF2B5EF4-FFF2-40B4-BE49-F238E27FC236}">
                <a16:creationId xmlns:a16="http://schemas.microsoft.com/office/drawing/2014/main" id="{B41715AF-C308-4226-9173-D3F21D7A7E1E}"/>
              </a:ext>
            </a:extLst>
          </p:cNvPr>
          <p:cNvSpPr>
            <a:spLocks noGrp="1" noChangeArrowheads="1"/>
          </p:cNvSpPr>
          <p:nvPr>
            <p:ph type="title"/>
          </p:nvPr>
        </p:nvSpPr>
        <p:spPr>
          <a:xfrm>
            <a:off x="1809750" y="357188"/>
            <a:ext cx="8229600" cy="1371600"/>
          </a:xfrm>
        </p:spPr>
        <p:txBody>
          <a:bodyPr/>
          <a:lstStyle/>
          <a:p>
            <a:pPr rtl="1" eaLnBrk="1" hangingPunct="1">
              <a:defRPr/>
            </a:pPr>
            <a:r>
              <a:rPr lang="fa-IR" sz="6000" b="1" dirty="0">
                <a:solidFill>
                  <a:srgbClr val="0000FF"/>
                </a:solidFill>
                <a:cs typeface="B Nazanin" pitchFamily="2" charset="-78"/>
              </a:rPr>
              <a:t>عوامل مؤثر در یادگیری :</a:t>
            </a:r>
            <a:endParaRPr lang="en-US" sz="6000" b="1" dirty="0">
              <a:solidFill>
                <a:srgbClr val="0000FF"/>
              </a:solidFill>
              <a:cs typeface="B Nazanin" pitchFamily="2" charset="-78"/>
            </a:endParaRPr>
          </a:p>
        </p:txBody>
      </p:sp>
      <p:sp>
        <p:nvSpPr>
          <p:cNvPr id="66563" name="Rectangle 3">
            <a:extLst>
              <a:ext uri="{FF2B5EF4-FFF2-40B4-BE49-F238E27FC236}">
                <a16:creationId xmlns:a16="http://schemas.microsoft.com/office/drawing/2014/main" id="{CFE0896B-E235-4B21-A9AF-C2A00357FADF}"/>
              </a:ext>
            </a:extLst>
          </p:cNvPr>
          <p:cNvSpPr>
            <a:spLocks noGrp="1" noChangeArrowheads="1"/>
          </p:cNvSpPr>
          <p:nvPr>
            <p:ph type="body" sz="half" idx="1"/>
          </p:nvPr>
        </p:nvSpPr>
        <p:spPr>
          <a:xfrm>
            <a:off x="1981200" y="2205038"/>
            <a:ext cx="4038600" cy="4114800"/>
          </a:xfrm>
        </p:spPr>
        <p:txBody>
          <a:bodyPr/>
          <a:lstStyle/>
          <a:p>
            <a:pPr marL="609600" indent="-609600" algn="r" rtl="1" eaLnBrk="1" hangingPunct="1">
              <a:buClr>
                <a:srgbClr val="00FFFF"/>
              </a:buClr>
              <a:buSzPct val="90000"/>
              <a:buFont typeface="Wingdings" panose="05000000000000000000" pitchFamily="2" charset="2"/>
              <a:buAutoNum type="arabicParenR" startAt="5"/>
              <a:defRPr/>
            </a:pPr>
            <a:r>
              <a:rPr lang="fa-IR" sz="4400" dirty="0">
                <a:solidFill>
                  <a:srgbClr val="CC00FF"/>
                </a:solidFill>
                <a:cs typeface="B Nazanin" pitchFamily="2" charset="-78"/>
              </a:rPr>
              <a:t>روش تدریس معلم</a:t>
            </a:r>
          </a:p>
          <a:p>
            <a:pPr marL="609600" indent="-609600" algn="r" rtl="1" eaLnBrk="1" hangingPunct="1">
              <a:buClr>
                <a:srgbClr val="00FFFF"/>
              </a:buClr>
              <a:buSzPct val="90000"/>
              <a:buFont typeface="Wingdings" panose="05000000000000000000" pitchFamily="2" charset="2"/>
              <a:buAutoNum type="arabicParenR" startAt="5"/>
              <a:defRPr/>
            </a:pPr>
            <a:r>
              <a:rPr lang="fa-IR" sz="4400" dirty="0">
                <a:solidFill>
                  <a:srgbClr val="CC00FF"/>
                </a:solidFill>
                <a:cs typeface="B Nazanin" pitchFamily="2" charset="-78"/>
              </a:rPr>
              <a:t>رابطه کل و جزء</a:t>
            </a:r>
          </a:p>
          <a:p>
            <a:pPr marL="609600" indent="-609600" algn="r" rtl="1" eaLnBrk="1" hangingPunct="1">
              <a:buClr>
                <a:srgbClr val="00FFFF"/>
              </a:buClr>
              <a:buSzPct val="90000"/>
              <a:buFont typeface="Wingdings" panose="05000000000000000000" pitchFamily="2" charset="2"/>
              <a:buAutoNum type="arabicParenR" startAt="5"/>
              <a:defRPr/>
            </a:pPr>
            <a:r>
              <a:rPr lang="fa-IR" sz="4400" dirty="0">
                <a:solidFill>
                  <a:srgbClr val="CC00FF"/>
                </a:solidFill>
                <a:cs typeface="B Nazanin" pitchFamily="2" charset="-78"/>
              </a:rPr>
              <a:t>تمرین وتکرار</a:t>
            </a:r>
            <a:endParaRPr lang="en-US" sz="4400" dirty="0">
              <a:solidFill>
                <a:srgbClr val="CC00FF"/>
              </a:solidFill>
              <a:cs typeface="B Nazanin" pitchFamily="2" charset="-78"/>
            </a:endParaRPr>
          </a:p>
        </p:txBody>
      </p:sp>
      <p:sp>
        <p:nvSpPr>
          <p:cNvPr id="66564" name="Rectangle 4">
            <a:extLst>
              <a:ext uri="{FF2B5EF4-FFF2-40B4-BE49-F238E27FC236}">
                <a16:creationId xmlns:a16="http://schemas.microsoft.com/office/drawing/2014/main" id="{1A4983D2-1632-4A45-BCAC-A11AC61034BF}"/>
              </a:ext>
            </a:extLst>
          </p:cNvPr>
          <p:cNvSpPr>
            <a:spLocks noGrp="1" noChangeArrowheads="1"/>
          </p:cNvSpPr>
          <p:nvPr>
            <p:ph type="body" sz="half" idx="2"/>
          </p:nvPr>
        </p:nvSpPr>
        <p:spPr>
          <a:xfrm>
            <a:off x="6167438" y="2122488"/>
            <a:ext cx="4038600" cy="4114800"/>
          </a:xfrm>
        </p:spPr>
        <p:txBody>
          <a:bodyPr/>
          <a:lstStyle/>
          <a:p>
            <a:pPr marL="533400" indent="-533400" algn="r" rtl="1" eaLnBrk="1" hangingPunct="1">
              <a:buClr>
                <a:srgbClr val="00FFFF"/>
              </a:buClr>
              <a:buSzPct val="90000"/>
              <a:buFont typeface="Wingdings" panose="05000000000000000000" pitchFamily="2" charset="2"/>
              <a:buAutoNum type="arabicParenR"/>
              <a:defRPr/>
            </a:pPr>
            <a:r>
              <a:rPr lang="fa-IR" sz="4800" dirty="0">
                <a:solidFill>
                  <a:srgbClr val="CC00FF"/>
                </a:solidFill>
                <a:cs typeface="B Nazanin" pitchFamily="2" charset="-78"/>
              </a:rPr>
              <a:t>انگیزه و هدف</a:t>
            </a:r>
          </a:p>
          <a:p>
            <a:pPr marL="533400" indent="-533400" algn="r" rtl="1" eaLnBrk="1" hangingPunct="1">
              <a:buClr>
                <a:srgbClr val="00FFFF"/>
              </a:buClr>
              <a:buSzPct val="90000"/>
              <a:buFont typeface="Wingdings" panose="05000000000000000000" pitchFamily="2" charset="2"/>
              <a:buAutoNum type="arabicParenR"/>
              <a:defRPr/>
            </a:pPr>
            <a:r>
              <a:rPr lang="fa-IR" sz="4800" dirty="0">
                <a:solidFill>
                  <a:srgbClr val="CC00FF"/>
                </a:solidFill>
                <a:cs typeface="B Nazanin" pitchFamily="2" charset="-78"/>
              </a:rPr>
              <a:t>موقعیت و محیط </a:t>
            </a:r>
          </a:p>
          <a:p>
            <a:pPr marL="533400" indent="-533400" algn="r" rtl="1" eaLnBrk="1" hangingPunct="1">
              <a:buClr>
                <a:srgbClr val="00FFFF"/>
              </a:buClr>
              <a:buSzPct val="90000"/>
              <a:buFont typeface="Wingdings" panose="05000000000000000000" pitchFamily="2" charset="2"/>
              <a:buAutoNum type="arabicParenR"/>
              <a:defRPr/>
            </a:pPr>
            <a:r>
              <a:rPr lang="fa-IR" sz="4800" dirty="0">
                <a:solidFill>
                  <a:srgbClr val="CC00FF"/>
                </a:solidFill>
                <a:cs typeface="B Nazanin" pitchFamily="2" charset="-78"/>
              </a:rPr>
              <a:t>تجارب گذشته</a:t>
            </a:r>
          </a:p>
          <a:p>
            <a:pPr marL="533400" indent="-533400" algn="r" rtl="1" eaLnBrk="1" hangingPunct="1">
              <a:buClr>
                <a:srgbClr val="00FFFF"/>
              </a:buClr>
              <a:buSzPct val="90000"/>
              <a:buFont typeface="Wingdings" panose="05000000000000000000" pitchFamily="2" charset="2"/>
              <a:buAutoNum type="arabicParenR"/>
              <a:defRPr/>
            </a:pPr>
            <a:r>
              <a:rPr lang="fa-IR" sz="4800" dirty="0">
                <a:solidFill>
                  <a:srgbClr val="CC00FF"/>
                </a:solidFill>
                <a:cs typeface="B Nazanin" pitchFamily="2" charset="-78"/>
              </a:rPr>
              <a:t>آمادگی </a:t>
            </a:r>
          </a:p>
          <a:p>
            <a:pPr marL="533400" indent="-533400" eaLnBrk="1" hangingPunct="1">
              <a:defRPr/>
            </a:pPr>
            <a:endParaRPr lang="en-US" sz="4000" dirty="0"/>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p:cTn id="7" dur="1000" fill="hold"/>
                                        <p:tgtEl>
                                          <p:spTgt spid="66562"/>
                                        </p:tgtEl>
                                        <p:attrNameLst>
                                          <p:attrName>ppt_w</p:attrName>
                                        </p:attrNameLst>
                                      </p:cBhvr>
                                      <p:tavLst>
                                        <p:tav tm="0">
                                          <p:val>
                                            <p:fltVal val="0"/>
                                          </p:val>
                                        </p:tav>
                                        <p:tav tm="100000">
                                          <p:val>
                                            <p:strVal val="#ppt_w"/>
                                          </p:val>
                                        </p:tav>
                                      </p:tavLst>
                                    </p:anim>
                                    <p:anim calcmode="lin" valueType="num">
                                      <p:cBhvr>
                                        <p:cTn id="8" dur="1000" fill="hold"/>
                                        <p:tgtEl>
                                          <p:spTgt spid="66562"/>
                                        </p:tgtEl>
                                        <p:attrNameLst>
                                          <p:attrName>ppt_h</p:attrName>
                                        </p:attrNameLst>
                                      </p:cBhvr>
                                      <p:tavLst>
                                        <p:tav tm="0">
                                          <p:val>
                                            <p:fltVal val="0"/>
                                          </p:val>
                                        </p:tav>
                                        <p:tav tm="100000">
                                          <p:val>
                                            <p:strVal val="#ppt_h"/>
                                          </p:val>
                                        </p:tav>
                                      </p:tavLst>
                                    </p:anim>
                                    <p:animEffect transition="in" filter="fade">
                                      <p:cBhvr>
                                        <p:cTn id="9" dur="1000"/>
                                        <p:tgtEl>
                                          <p:spTgt spid="66562"/>
                                        </p:tgtEl>
                                      </p:cBhvr>
                                    </p:animEffect>
                                  </p:childTnLst>
                                </p:cTn>
                              </p:par>
                            </p:childTnLst>
                          </p:cTn>
                        </p:par>
                        <p:par>
                          <p:cTn id="10" fill="hold" nodeType="afterGroup">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66564">
                                            <p:txEl>
                                              <p:pRg st="0" end="0"/>
                                            </p:txEl>
                                          </p:spTgt>
                                        </p:tgtEl>
                                        <p:attrNameLst>
                                          <p:attrName>style.visibility</p:attrName>
                                        </p:attrNameLst>
                                      </p:cBhvr>
                                      <p:to>
                                        <p:strVal val="visible"/>
                                      </p:to>
                                    </p:set>
                                    <p:anim calcmode="lin" valueType="num">
                                      <p:cBhvr additive="base">
                                        <p:cTn id="13" dur="1000" fill="hold"/>
                                        <p:tgtEl>
                                          <p:spTgt spid="66564">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66564">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2000"/>
                            </p:stCondLst>
                            <p:childTnLst>
                              <p:par>
                                <p:cTn id="16" presetID="2" presetClass="entr" presetSubtype="8" fill="hold" grpId="0" nodeType="afterEffect">
                                  <p:stCondLst>
                                    <p:cond delay="0"/>
                                  </p:stCondLst>
                                  <p:childTnLst>
                                    <p:set>
                                      <p:cBhvr>
                                        <p:cTn id="17" dur="1" fill="hold">
                                          <p:stCondLst>
                                            <p:cond delay="0"/>
                                          </p:stCondLst>
                                        </p:cTn>
                                        <p:tgtEl>
                                          <p:spTgt spid="66564">
                                            <p:txEl>
                                              <p:pRg st="1" end="1"/>
                                            </p:txEl>
                                          </p:spTgt>
                                        </p:tgtEl>
                                        <p:attrNameLst>
                                          <p:attrName>style.visibility</p:attrName>
                                        </p:attrNameLst>
                                      </p:cBhvr>
                                      <p:to>
                                        <p:strVal val="visible"/>
                                      </p:to>
                                    </p:set>
                                    <p:anim calcmode="lin" valueType="num">
                                      <p:cBhvr additive="base">
                                        <p:cTn id="18" dur="1000" fill="hold"/>
                                        <p:tgtEl>
                                          <p:spTgt spid="66564">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6656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66564">
                                            <p:txEl>
                                              <p:pRg st="2" end="2"/>
                                            </p:txEl>
                                          </p:spTgt>
                                        </p:tgtEl>
                                        <p:attrNameLst>
                                          <p:attrName>style.visibility</p:attrName>
                                        </p:attrNameLst>
                                      </p:cBhvr>
                                      <p:to>
                                        <p:strVal val="visible"/>
                                      </p:to>
                                    </p:set>
                                    <p:anim calcmode="lin" valueType="num">
                                      <p:cBhvr additive="base">
                                        <p:cTn id="24" dur="1000" fill="hold"/>
                                        <p:tgtEl>
                                          <p:spTgt spid="66564">
                                            <p:txEl>
                                              <p:pRg st="2" end="2"/>
                                            </p:txEl>
                                          </p:spTgt>
                                        </p:tgtEl>
                                        <p:attrNameLst>
                                          <p:attrName>ppt_x</p:attrName>
                                        </p:attrNameLst>
                                      </p:cBhvr>
                                      <p:tavLst>
                                        <p:tav tm="0">
                                          <p:val>
                                            <p:strVal val="0-#ppt_w/2"/>
                                          </p:val>
                                        </p:tav>
                                        <p:tav tm="100000">
                                          <p:val>
                                            <p:strVal val="#ppt_x"/>
                                          </p:val>
                                        </p:tav>
                                      </p:tavLst>
                                    </p:anim>
                                    <p:anim calcmode="lin" valueType="num">
                                      <p:cBhvr additive="base">
                                        <p:cTn id="25" dur="1000" fill="hold"/>
                                        <p:tgtEl>
                                          <p:spTgt spid="6656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66564">
                                            <p:txEl>
                                              <p:pRg st="3" end="3"/>
                                            </p:txEl>
                                          </p:spTgt>
                                        </p:tgtEl>
                                        <p:attrNameLst>
                                          <p:attrName>style.visibility</p:attrName>
                                        </p:attrNameLst>
                                      </p:cBhvr>
                                      <p:to>
                                        <p:strVal val="visible"/>
                                      </p:to>
                                    </p:set>
                                    <p:anim calcmode="lin" valueType="num">
                                      <p:cBhvr additive="base">
                                        <p:cTn id="30" dur="1000" fill="hold"/>
                                        <p:tgtEl>
                                          <p:spTgt spid="66564">
                                            <p:txEl>
                                              <p:pRg st="3" end="3"/>
                                            </p:txEl>
                                          </p:spTgt>
                                        </p:tgtEl>
                                        <p:attrNameLst>
                                          <p:attrName>ppt_x</p:attrName>
                                        </p:attrNameLst>
                                      </p:cBhvr>
                                      <p:tavLst>
                                        <p:tav tm="0">
                                          <p:val>
                                            <p:strVal val="0-#ppt_w/2"/>
                                          </p:val>
                                        </p:tav>
                                        <p:tav tm="100000">
                                          <p:val>
                                            <p:strVal val="#ppt_x"/>
                                          </p:val>
                                        </p:tav>
                                      </p:tavLst>
                                    </p:anim>
                                    <p:anim calcmode="lin" valueType="num">
                                      <p:cBhvr additive="base">
                                        <p:cTn id="31" dur="1000" fill="hold"/>
                                        <p:tgtEl>
                                          <p:spTgt spid="66564">
                                            <p:txEl>
                                              <p:pRg st="3" end="3"/>
                                            </p:txEl>
                                          </p:spTgt>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1000"/>
                            </p:stCondLst>
                            <p:childTnLst>
                              <p:par>
                                <p:cTn id="33" presetID="2" presetClass="entr" presetSubtype="8" fill="hold" grpId="0" nodeType="afterEffect">
                                  <p:stCondLst>
                                    <p:cond delay="0"/>
                                  </p:stCondLst>
                                  <p:childTnLst>
                                    <p:set>
                                      <p:cBhvr>
                                        <p:cTn id="34" dur="1" fill="hold">
                                          <p:stCondLst>
                                            <p:cond delay="0"/>
                                          </p:stCondLst>
                                        </p:cTn>
                                        <p:tgtEl>
                                          <p:spTgt spid="66563">
                                            <p:txEl>
                                              <p:pRg st="0" end="0"/>
                                            </p:txEl>
                                          </p:spTgt>
                                        </p:tgtEl>
                                        <p:attrNameLst>
                                          <p:attrName>style.visibility</p:attrName>
                                        </p:attrNameLst>
                                      </p:cBhvr>
                                      <p:to>
                                        <p:strVal val="visible"/>
                                      </p:to>
                                    </p:set>
                                    <p:anim calcmode="lin" valueType="num">
                                      <p:cBhvr additive="base">
                                        <p:cTn id="35" dur="1000" fill="hold"/>
                                        <p:tgtEl>
                                          <p:spTgt spid="66563">
                                            <p:txEl>
                                              <p:pRg st="0" end="0"/>
                                            </p:txEl>
                                          </p:spTgt>
                                        </p:tgtEl>
                                        <p:attrNameLst>
                                          <p:attrName>ppt_x</p:attrName>
                                        </p:attrNameLst>
                                      </p:cBhvr>
                                      <p:tavLst>
                                        <p:tav tm="0">
                                          <p:val>
                                            <p:strVal val="0-#ppt_w/2"/>
                                          </p:val>
                                        </p:tav>
                                        <p:tav tm="100000">
                                          <p:val>
                                            <p:strVal val="#ppt_x"/>
                                          </p:val>
                                        </p:tav>
                                      </p:tavLst>
                                    </p:anim>
                                    <p:anim calcmode="lin" valueType="num">
                                      <p:cBhvr additive="base">
                                        <p:cTn id="36" dur="1000" fill="hold"/>
                                        <p:tgtEl>
                                          <p:spTgt spid="66563">
                                            <p:txEl>
                                              <p:pRg st="0" end="0"/>
                                            </p:txEl>
                                          </p:spTgt>
                                        </p:tgtEl>
                                        <p:attrNameLst>
                                          <p:attrName>ppt_y</p:attrName>
                                        </p:attrNameLst>
                                      </p:cBhvr>
                                      <p:tavLst>
                                        <p:tav tm="0">
                                          <p:val>
                                            <p:strVal val="#ppt_y"/>
                                          </p:val>
                                        </p:tav>
                                        <p:tav tm="100000">
                                          <p:val>
                                            <p:strVal val="#ppt_y"/>
                                          </p:val>
                                        </p:tav>
                                      </p:tavLst>
                                    </p:anim>
                                  </p:childTnLst>
                                </p:cTn>
                              </p:par>
                            </p:childTnLst>
                          </p:cTn>
                        </p:par>
                        <p:par>
                          <p:cTn id="37" fill="hold" nodeType="afterGroup">
                            <p:stCondLst>
                              <p:cond delay="2000"/>
                            </p:stCondLst>
                            <p:childTnLst>
                              <p:par>
                                <p:cTn id="38" presetID="2" presetClass="entr" presetSubtype="8" fill="hold" grpId="0" nodeType="afterEffect">
                                  <p:stCondLst>
                                    <p:cond delay="0"/>
                                  </p:stCondLst>
                                  <p:childTnLst>
                                    <p:set>
                                      <p:cBhvr>
                                        <p:cTn id="39" dur="1" fill="hold">
                                          <p:stCondLst>
                                            <p:cond delay="0"/>
                                          </p:stCondLst>
                                        </p:cTn>
                                        <p:tgtEl>
                                          <p:spTgt spid="66563">
                                            <p:txEl>
                                              <p:pRg st="1" end="1"/>
                                            </p:txEl>
                                          </p:spTgt>
                                        </p:tgtEl>
                                        <p:attrNameLst>
                                          <p:attrName>style.visibility</p:attrName>
                                        </p:attrNameLst>
                                      </p:cBhvr>
                                      <p:to>
                                        <p:strVal val="visible"/>
                                      </p:to>
                                    </p:set>
                                    <p:anim calcmode="lin" valueType="num">
                                      <p:cBhvr additive="base">
                                        <p:cTn id="40" dur="1000" fill="hold"/>
                                        <p:tgtEl>
                                          <p:spTgt spid="66563">
                                            <p:txEl>
                                              <p:pRg st="1" end="1"/>
                                            </p:txEl>
                                          </p:spTgt>
                                        </p:tgtEl>
                                        <p:attrNameLst>
                                          <p:attrName>ppt_x</p:attrName>
                                        </p:attrNameLst>
                                      </p:cBhvr>
                                      <p:tavLst>
                                        <p:tav tm="0">
                                          <p:val>
                                            <p:strVal val="0-#ppt_w/2"/>
                                          </p:val>
                                        </p:tav>
                                        <p:tav tm="100000">
                                          <p:val>
                                            <p:strVal val="#ppt_x"/>
                                          </p:val>
                                        </p:tav>
                                      </p:tavLst>
                                    </p:anim>
                                    <p:anim calcmode="lin" valueType="num">
                                      <p:cBhvr additive="base">
                                        <p:cTn id="41" dur="1000" fill="hold"/>
                                        <p:tgtEl>
                                          <p:spTgt spid="66563">
                                            <p:txEl>
                                              <p:pRg st="1" end="1"/>
                                            </p:txEl>
                                          </p:spTgt>
                                        </p:tgtEl>
                                        <p:attrNameLst>
                                          <p:attrName>ppt_y</p:attrName>
                                        </p:attrNameLst>
                                      </p:cBhvr>
                                      <p:tavLst>
                                        <p:tav tm="0">
                                          <p:val>
                                            <p:strVal val="#ppt_y"/>
                                          </p:val>
                                        </p:tav>
                                        <p:tav tm="100000">
                                          <p:val>
                                            <p:strVal val="#ppt_y"/>
                                          </p:val>
                                        </p:tav>
                                      </p:tavLst>
                                    </p:anim>
                                  </p:childTnLst>
                                </p:cTn>
                              </p:par>
                            </p:childTnLst>
                          </p:cTn>
                        </p:par>
                        <p:par>
                          <p:cTn id="42" fill="hold" nodeType="afterGroup">
                            <p:stCondLst>
                              <p:cond delay="3000"/>
                            </p:stCondLst>
                            <p:childTnLst>
                              <p:par>
                                <p:cTn id="43" presetID="2" presetClass="entr" presetSubtype="8" fill="hold" grpId="0" nodeType="afterEffect">
                                  <p:stCondLst>
                                    <p:cond delay="0"/>
                                  </p:stCondLst>
                                  <p:childTnLst>
                                    <p:set>
                                      <p:cBhvr>
                                        <p:cTn id="44" dur="1" fill="hold">
                                          <p:stCondLst>
                                            <p:cond delay="0"/>
                                          </p:stCondLst>
                                        </p:cTn>
                                        <p:tgtEl>
                                          <p:spTgt spid="66563">
                                            <p:txEl>
                                              <p:pRg st="2" end="2"/>
                                            </p:txEl>
                                          </p:spTgt>
                                        </p:tgtEl>
                                        <p:attrNameLst>
                                          <p:attrName>style.visibility</p:attrName>
                                        </p:attrNameLst>
                                      </p:cBhvr>
                                      <p:to>
                                        <p:strVal val="visible"/>
                                      </p:to>
                                    </p:set>
                                    <p:anim calcmode="lin" valueType="num">
                                      <p:cBhvr additive="base">
                                        <p:cTn id="45" dur="1000" fill="hold"/>
                                        <p:tgtEl>
                                          <p:spTgt spid="66563">
                                            <p:txEl>
                                              <p:pRg st="2" end="2"/>
                                            </p:txEl>
                                          </p:spTgt>
                                        </p:tgtEl>
                                        <p:attrNameLst>
                                          <p:attrName>ppt_x</p:attrName>
                                        </p:attrNameLst>
                                      </p:cBhvr>
                                      <p:tavLst>
                                        <p:tav tm="0">
                                          <p:val>
                                            <p:strVal val="0-#ppt_w/2"/>
                                          </p:val>
                                        </p:tav>
                                        <p:tav tm="100000">
                                          <p:val>
                                            <p:strVal val="#ppt_x"/>
                                          </p:val>
                                        </p:tav>
                                      </p:tavLst>
                                    </p:anim>
                                    <p:anim calcmode="lin" valueType="num">
                                      <p:cBhvr additive="base">
                                        <p:cTn id="46" dur="1000" fill="hold"/>
                                        <p:tgtEl>
                                          <p:spTgt spid="665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66563" grpId="0" build="p"/>
      <p:bldP spid="6656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1017ACAD-72DC-4515-A84E-0CA62820C4E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30EC388D-44F9-44ED-B0E7-53EB71EAC0A3}" type="slidenum">
              <a:rPr lang="ar-SA" altLang="fa-IR" sz="1400">
                <a:solidFill>
                  <a:prstClr val="black"/>
                </a:solidFill>
                <a:latin typeface="Arial" panose="020B0604020202020204" pitchFamily="34" charset="0"/>
              </a:rPr>
              <a:pPr fontAlgn="base">
                <a:spcBef>
                  <a:spcPct val="0"/>
                </a:spcBef>
                <a:spcAft>
                  <a:spcPct val="0"/>
                </a:spcAft>
                <a:buClrTx/>
                <a:buSzTx/>
                <a:buNone/>
              </a:pPr>
              <a:t>13</a:t>
            </a:fld>
            <a:endParaRPr lang="en-US" altLang="fa-IR" sz="1400">
              <a:solidFill>
                <a:prstClr val="black"/>
              </a:solidFill>
              <a:latin typeface="Arial" panose="020B0604020202020204" pitchFamily="34" charset="0"/>
            </a:endParaRPr>
          </a:p>
        </p:txBody>
      </p:sp>
      <p:sp>
        <p:nvSpPr>
          <p:cNvPr id="67587" name="Rectangle 3">
            <a:extLst>
              <a:ext uri="{FF2B5EF4-FFF2-40B4-BE49-F238E27FC236}">
                <a16:creationId xmlns:a16="http://schemas.microsoft.com/office/drawing/2014/main" id="{A055BC1D-886A-4AAD-B0E2-DC6D19055ECB}"/>
              </a:ext>
            </a:extLst>
          </p:cNvPr>
          <p:cNvSpPr>
            <a:spLocks noGrp="1" noChangeArrowheads="1"/>
          </p:cNvSpPr>
          <p:nvPr>
            <p:ph type="body" idx="1"/>
          </p:nvPr>
        </p:nvSpPr>
        <p:spPr>
          <a:xfrm>
            <a:off x="1992313" y="836614"/>
            <a:ext cx="8229600" cy="5113337"/>
          </a:xfrm>
        </p:spPr>
        <p:txBody>
          <a:bodyPr/>
          <a:lstStyle/>
          <a:p>
            <a:pPr marL="609600" indent="-609600" algn="justLow" rtl="1" eaLnBrk="1" hangingPunct="1">
              <a:buClr>
                <a:srgbClr val="3399FF"/>
              </a:buClr>
              <a:buSzPct val="90000"/>
              <a:buFont typeface="Wingdings" panose="05000000000000000000" pitchFamily="2" charset="2"/>
              <a:buAutoNum type="arabicParenR"/>
              <a:defRPr/>
            </a:pPr>
            <a:r>
              <a:rPr lang="fa-IR" sz="4800" b="1" dirty="0">
                <a:solidFill>
                  <a:srgbClr val="CC00FF"/>
                </a:solidFill>
                <a:cs typeface="B Nazanin" pitchFamily="2" charset="-78"/>
              </a:rPr>
              <a:t>آ مادگی :</a:t>
            </a:r>
            <a:r>
              <a:rPr lang="fa-IR" sz="4000" b="1" dirty="0">
                <a:solidFill>
                  <a:srgbClr val="CC00FF"/>
                </a:solidFill>
                <a:cs typeface="B Nazanin" pitchFamily="2" charset="-78"/>
              </a:rPr>
              <a:t> </a:t>
            </a:r>
            <a:r>
              <a:rPr lang="fa-IR" sz="4000" b="1" dirty="0">
                <a:solidFill>
                  <a:srgbClr val="6F1762"/>
                </a:solidFill>
                <a:cs typeface="B Nazanin" pitchFamily="2" charset="-78"/>
              </a:rPr>
              <a:t>یعنی شاگرد باید از لحاظ جسمی ، عاطفی ، عقلی و ... به رشد کافی رسیده باشد تا یادگیری برایش ممکن شود .</a:t>
            </a:r>
          </a:p>
          <a:p>
            <a:pPr marL="609600" indent="-609600" algn="justLow" rtl="1" eaLnBrk="1" hangingPunct="1">
              <a:buClr>
                <a:srgbClr val="3399FF"/>
              </a:buClr>
              <a:buSzPct val="90000"/>
              <a:buFont typeface="Wingdings" panose="05000000000000000000" pitchFamily="2" charset="2"/>
              <a:buAutoNum type="arabicParenR"/>
              <a:defRPr/>
            </a:pPr>
            <a:r>
              <a:rPr lang="fa-IR" sz="4800" dirty="0">
                <a:solidFill>
                  <a:srgbClr val="CC00FF"/>
                </a:solidFill>
                <a:cs typeface="B Nazanin" pitchFamily="2" charset="-78"/>
              </a:rPr>
              <a:t>انگیزه وهدف :</a:t>
            </a:r>
            <a:r>
              <a:rPr lang="fa-IR" sz="4000" dirty="0">
                <a:solidFill>
                  <a:srgbClr val="CC00FF"/>
                </a:solidFill>
                <a:cs typeface="B Nazanin" pitchFamily="2" charset="-78"/>
              </a:rPr>
              <a:t> </a:t>
            </a:r>
            <a:r>
              <a:rPr lang="fa-IR" sz="4000" b="1" dirty="0">
                <a:solidFill>
                  <a:srgbClr val="6F1762"/>
                </a:solidFill>
                <a:cs typeface="B Nazanin" pitchFamily="2" charset="-78"/>
              </a:rPr>
              <a:t>یعنی شاگرد باید میل و رغبت و علاقه نسبت به یادگیری داشته باشد برای این کار مفاهیم درس باید بر اساس نیاز شاگردان تنظیم شود .</a:t>
            </a:r>
            <a:endParaRPr lang="en-US" sz="4000" b="1" dirty="0">
              <a:solidFill>
                <a:srgbClr val="6F1762"/>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 calcmode="lin" valueType="num">
                                      <p:cBhvr additive="base">
                                        <p:cTn id="7" dur="1000" fill="hold"/>
                                        <p:tgtEl>
                                          <p:spTgt spid="67587">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758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67587">
                                            <p:txEl>
                                              <p:pRg st="1" end="1"/>
                                            </p:txEl>
                                          </p:spTgt>
                                        </p:tgtEl>
                                        <p:attrNameLst>
                                          <p:attrName>style.visibility</p:attrName>
                                        </p:attrNameLst>
                                      </p:cBhvr>
                                      <p:to>
                                        <p:strVal val="visible"/>
                                      </p:to>
                                    </p:set>
                                    <p:anim calcmode="lin" valueType="num">
                                      <p:cBhvr additive="base">
                                        <p:cTn id="12" dur="1000" fill="hold"/>
                                        <p:tgtEl>
                                          <p:spTgt spid="67587">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675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FCADC389-5460-48EC-BB30-851E157AE667}"/>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1193E4B-0E1B-4ECD-8DD2-971B363E70E7}" type="slidenum">
              <a:rPr lang="ar-SA" altLang="fa-IR" sz="1400">
                <a:solidFill>
                  <a:prstClr val="black"/>
                </a:solidFill>
                <a:latin typeface="Arial" panose="020B0604020202020204" pitchFamily="34" charset="0"/>
              </a:rPr>
              <a:pPr fontAlgn="base">
                <a:spcBef>
                  <a:spcPct val="0"/>
                </a:spcBef>
                <a:spcAft>
                  <a:spcPct val="0"/>
                </a:spcAft>
                <a:buClrTx/>
                <a:buSzTx/>
                <a:buNone/>
              </a:pPr>
              <a:t>14</a:t>
            </a:fld>
            <a:endParaRPr lang="en-US" altLang="fa-IR" sz="1400">
              <a:solidFill>
                <a:prstClr val="black"/>
              </a:solidFill>
              <a:latin typeface="Arial" panose="020B0604020202020204" pitchFamily="34" charset="0"/>
            </a:endParaRPr>
          </a:p>
        </p:txBody>
      </p:sp>
      <p:sp>
        <p:nvSpPr>
          <p:cNvPr id="68611" name="Rectangle 3">
            <a:extLst>
              <a:ext uri="{FF2B5EF4-FFF2-40B4-BE49-F238E27FC236}">
                <a16:creationId xmlns:a16="http://schemas.microsoft.com/office/drawing/2014/main" id="{EDF7B56F-7284-410A-8061-CF329C8D0EA9}"/>
              </a:ext>
            </a:extLst>
          </p:cNvPr>
          <p:cNvSpPr>
            <a:spLocks noGrp="1" noChangeArrowheads="1"/>
          </p:cNvSpPr>
          <p:nvPr>
            <p:ph type="body" idx="1"/>
          </p:nvPr>
        </p:nvSpPr>
        <p:spPr>
          <a:xfrm>
            <a:off x="1992313" y="1196976"/>
            <a:ext cx="8229600" cy="4608513"/>
          </a:xfrm>
        </p:spPr>
        <p:txBody>
          <a:bodyPr/>
          <a:lstStyle/>
          <a:p>
            <a:pPr marL="609600" indent="-609600" algn="justLow" rtl="1" eaLnBrk="1" hangingPunct="1">
              <a:buClr>
                <a:srgbClr val="3399FF"/>
              </a:buClr>
              <a:buSzPct val="80000"/>
              <a:buFont typeface="Wingdings" panose="05000000000000000000" pitchFamily="2" charset="2"/>
              <a:buAutoNum type="arabicParenR" startAt="3"/>
              <a:defRPr/>
            </a:pPr>
            <a:r>
              <a:rPr lang="fa-IR" sz="4400" b="1" dirty="0">
                <a:solidFill>
                  <a:srgbClr val="CC00FF"/>
                </a:solidFill>
                <a:cs typeface="B Nazanin" pitchFamily="2" charset="-78"/>
              </a:rPr>
              <a:t>تجارب گذشته :</a:t>
            </a:r>
            <a:r>
              <a:rPr lang="fa-IR" sz="3600" b="1" dirty="0">
                <a:solidFill>
                  <a:srgbClr val="CC00FF"/>
                </a:solidFill>
                <a:cs typeface="B Nazanin" pitchFamily="2" charset="-78"/>
              </a:rPr>
              <a:t> </a:t>
            </a:r>
            <a:r>
              <a:rPr lang="fa-IR" sz="3600" b="1" dirty="0">
                <a:solidFill>
                  <a:srgbClr val="0000FF"/>
                </a:solidFill>
                <a:cs typeface="B Nazanin" pitchFamily="2" charset="-78"/>
              </a:rPr>
              <a:t>تجارب گذشته ساخت شناختی فرد را تشکیل می دهد . یادگیری باید مرتبط با تجارب گذشته فرد باشد.</a:t>
            </a:r>
          </a:p>
          <a:p>
            <a:pPr marL="609600" indent="-609600" algn="justLow" rtl="1" eaLnBrk="1" hangingPunct="1">
              <a:buClr>
                <a:srgbClr val="3399FF"/>
              </a:buClr>
              <a:buSzPct val="80000"/>
              <a:buFont typeface="Wingdings" panose="05000000000000000000" pitchFamily="2" charset="2"/>
              <a:buAutoNum type="arabicParenR" startAt="3"/>
              <a:defRPr/>
            </a:pPr>
            <a:r>
              <a:rPr lang="fa-IR" sz="4400" b="1" dirty="0">
                <a:solidFill>
                  <a:srgbClr val="CC00FF"/>
                </a:solidFill>
                <a:cs typeface="B Nazanin" pitchFamily="2" charset="-78"/>
              </a:rPr>
              <a:t>موقعیت و محیط یادگیری :</a:t>
            </a:r>
            <a:r>
              <a:rPr lang="fa-IR" sz="3600" b="1" dirty="0">
                <a:solidFill>
                  <a:srgbClr val="CC00FF"/>
                </a:solidFill>
                <a:cs typeface="B Nazanin" pitchFamily="2" charset="-78"/>
              </a:rPr>
              <a:t> </a:t>
            </a:r>
            <a:r>
              <a:rPr lang="fa-IR" sz="3600" b="1" dirty="0">
                <a:solidFill>
                  <a:srgbClr val="0000FF"/>
                </a:solidFill>
                <a:cs typeface="B Nazanin" pitchFamily="2" charset="-78"/>
              </a:rPr>
              <a:t>یعنی شرایط محیط باید متناسب باشد که شامل محیط فیزیکی ( نور ، هوا ، تجهیزات ، امکانات آموزشی) و محیط عاطفی (رابطه معلم وشاگرد ـ رابطه والدین با هم) می شود.</a:t>
            </a:r>
            <a:endParaRPr lang="en-US" sz="3600" b="1" dirty="0">
              <a:solidFill>
                <a:srgbClr val="0000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1000" fill="hold"/>
                                        <p:tgtEl>
                                          <p:spTgt spid="68611">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8611">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 calcmode="lin" valueType="num">
                                      <p:cBhvr additive="base">
                                        <p:cTn id="12" dur="1000" fill="hold"/>
                                        <p:tgtEl>
                                          <p:spTgt spid="68611">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686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571789B4-61F2-4350-99EC-C92698C67D18}"/>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9FBD71C4-57BE-4B68-B51B-169DA76F1F55}" type="slidenum">
              <a:rPr lang="ar-SA" altLang="fa-IR" sz="1400">
                <a:solidFill>
                  <a:prstClr val="black"/>
                </a:solidFill>
                <a:latin typeface="Arial" panose="020B0604020202020204" pitchFamily="34" charset="0"/>
              </a:rPr>
              <a:pPr fontAlgn="base">
                <a:spcBef>
                  <a:spcPct val="0"/>
                </a:spcBef>
                <a:spcAft>
                  <a:spcPct val="0"/>
                </a:spcAft>
                <a:buClrTx/>
                <a:buSzTx/>
                <a:buNone/>
              </a:pPr>
              <a:t>15</a:t>
            </a:fld>
            <a:endParaRPr lang="en-US" altLang="fa-IR" sz="1400">
              <a:solidFill>
                <a:prstClr val="black"/>
              </a:solidFill>
              <a:latin typeface="Arial" panose="020B0604020202020204" pitchFamily="34" charset="0"/>
            </a:endParaRPr>
          </a:p>
        </p:txBody>
      </p:sp>
      <p:sp>
        <p:nvSpPr>
          <p:cNvPr id="69635" name="Rectangle 3">
            <a:extLst>
              <a:ext uri="{FF2B5EF4-FFF2-40B4-BE49-F238E27FC236}">
                <a16:creationId xmlns:a16="http://schemas.microsoft.com/office/drawing/2014/main" id="{A41C7750-A740-4176-8495-63A8769BAE3B}"/>
              </a:ext>
            </a:extLst>
          </p:cNvPr>
          <p:cNvSpPr>
            <a:spLocks noGrp="1" noChangeArrowheads="1"/>
          </p:cNvSpPr>
          <p:nvPr>
            <p:ph type="body" idx="1"/>
          </p:nvPr>
        </p:nvSpPr>
        <p:spPr>
          <a:xfrm>
            <a:off x="1981200" y="836614"/>
            <a:ext cx="8229600" cy="5259387"/>
          </a:xfrm>
        </p:spPr>
        <p:txBody>
          <a:bodyPr/>
          <a:lstStyle/>
          <a:p>
            <a:pPr marL="609600" indent="-609600" algn="justLow" rtl="1" eaLnBrk="1" hangingPunct="1">
              <a:buClr>
                <a:srgbClr val="3399FF"/>
              </a:buClr>
              <a:buSzPct val="80000"/>
              <a:buFont typeface="Wingdings" panose="05000000000000000000" pitchFamily="2" charset="2"/>
              <a:buAutoNum type="arabicParenR" startAt="5"/>
              <a:defRPr/>
            </a:pPr>
            <a:r>
              <a:rPr lang="fa-IR" sz="4400" b="1" dirty="0">
                <a:solidFill>
                  <a:srgbClr val="0000FF"/>
                </a:solidFill>
                <a:cs typeface="B Nazanin" pitchFamily="2" charset="-78"/>
              </a:rPr>
              <a:t>روش تدریس معلم:</a:t>
            </a:r>
            <a:r>
              <a:rPr lang="fa-IR" sz="3600" b="1" dirty="0">
                <a:solidFill>
                  <a:srgbClr val="0000FF"/>
                </a:solidFill>
                <a:cs typeface="B Nazanin" pitchFamily="2" charset="-78"/>
              </a:rPr>
              <a:t> </a:t>
            </a:r>
            <a:r>
              <a:rPr lang="fa-IR" sz="3600" b="1" dirty="0">
                <a:solidFill>
                  <a:srgbClr val="C00000"/>
                </a:solidFill>
                <a:cs typeface="B Nazanin" pitchFamily="2" charset="-78"/>
              </a:rPr>
              <a:t>شامل مناسب بودن روش تدریس ـ تسلط بر روش تدریس ـ فعال یا منفعل کردن دانش آموز. </a:t>
            </a:r>
          </a:p>
          <a:p>
            <a:pPr marL="609600" indent="-609600" algn="justLow" rtl="1" eaLnBrk="1" hangingPunct="1">
              <a:buClr>
                <a:srgbClr val="3399FF"/>
              </a:buClr>
              <a:buSzPct val="80000"/>
              <a:buFont typeface="Wingdings" panose="05000000000000000000" pitchFamily="2" charset="2"/>
              <a:buAutoNum type="arabicParenR" startAt="5"/>
              <a:defRPr/>
            </a:pPr>
            <a:r>
              <a:rPr lang="fa-IR" sz="4400" b="1" dirty="0">
                <a:solidFill>
                  <a:srgbClr val="0000FF"/>
                </a:solidFill>
                <a:cs typeface="B Nazanin" pitchFamily="2" charset="-78"/>
              </a:rPr>
              <a:t>رابطة کل و جزء :</a:t>
            </a:r>
            <a:r>
              <a:rPr lang="fa-IR" sz="3600" b="1" dirty="0">
                <a:solidFill>
                  <a:srgbClr val="0000FF"/>
                </a:solidFill>
                <a:cs typeface="B Nazanin" pitchFamily="2" charset="-78"/>
              </a:rPr>
              <a:t> </a:t>
            </a:r>
            <a:r>
              <a:rPr lang="fa-IR" sz="3600" b="1" dirty="0">
                <a:solidFill>
                  <a:srgbClr val="C00000"/>
                </a:solidFill>
                <a:cs typeface="B Nazanin" pitchFamily="2" charset="-78"/>
              </a:rPr>
              <a:t>یعنی مطالب باید از کل به جزء ارائه شود .</a:t>
            </a:r>
          </a:p>
          <a:p>
            <a:pPr marL="609600" indent="-609600" algn="justLow" rtl="1" eaLnBrk="1" hangingPunct="1">
              <a:buClr>
                <a:srgbClr val="3399FF"/>
              </a:buClr>
              <a:buSzPct val="80000"/>
              <a:buFont typeface="Wingdings" panose="05000000000000000000" pitchFamily="2" charset="2"/>
              <a:buAutoNum type="arabicParenR" startAt="5"/>
              <a:defRPr/>
            </a:pPr>
            <a:r>
              <a:rPr lang="fa-IR" sz="4400" dirty="0">
                <a:solidFill>
                  <a:srgbClr val="0000FF"/>
                </a:solidFill>
                <a:cs typeface="B Nazanin" pitchFamily="2" charset="-78"/>
              </a:rPr>
              <a:t>تمرین و تکرار :</a:t>
            </a:r>
            <a:r>
              <a:rPr lang="fa-IR" sz="3600" dirty="0">
                <a:solidFill>
                  <a:srgbClr val="0000FF"/>
                </a:solidFill>
                <a:cs typeface="B Nazanin" pitchFamily="2" charset="-78"/>
              </a:rPr>
              <a:t> </a:t>
            </a:r>
            <a:r>
              <a:rPr lang="fa-IR" sz="3600" b="1" dirty="0">
                <a:solidFill>
                  <a:srgbClr val="C00000"/>
                </a:solidFill>
                <a:cs typeface="B Nazanin" pitchFamily="2" charset="-78"/>
              </a:rPr>
              <a:t>یعنی برای یادگیری بهتر باید شرایط ، کیفیت اجرا ، مقدار و زمان تمرین و تکرار رعایت شود.</a:t>
            </a:r>
            <a:endParaRPr lang="en-US" sz="3600" b="1" dirty="0">
              <a:solidFill>
                <a:srgbClr val="C00000"/>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additive="base">
                                        <p:cTn id="7" dur="1000" fill="hold"/>
                                        <p:tgtEl>
                                          <p:spTgt spid="69635">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9635">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 calcmode="lin" valueType="num">
                                      <p:cBhvr additive="base">
                                        <p:cTn id="12" dur="1000" fill="hold"/>
                                        <p:tgtEl>
                                          <p:spTgt spid="69635">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69635">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 calcmode="lin" valueType="num">
                                      <p:cBhvr additive="base">
                                        <p:cTn id="17" dur="1000" fill="hold"/>
                                        <p:tgtEl>
                                          <p:spTgt spid="69635">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BA87CC7-FD2C-4ECF-99DF-21C0DE5BDB13}"/>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59D02C3-B745-4FD3-9DD7-1C312DC4EE2F}" type="slidenum">
              <a:rPr lang="ar-SA" altLang="fa-IR" sz="1400">
                <a:solidFill>
                  <a:prstClr val="black"/>
                </a:solidFill>
                <a:latin typeface="Arial" panose="020B0604020202020204" pitchFamily="34" charset="0"/>
              </a:rPr>
              <a:pPr fontAlgn="base">
                <a:spcBef>
                  <a:spcPct val="0"/>
                </a:spcBef>
                <a:spcAft>
                  <a:spcPct val="0"/>
                </a:spcAft>
                <a:buClrTx/>
                <a:buSzTx/>
                <a:buNone/>
              </a:pPr>
              <a:t>16</a:t>
            </a:fld>
            <a:endParaRPr lang="en-US" altLang="fa-IR" sz="1400">
              <a:solidFill>
                <a:prstClr val="black"/>
              </a:solidFill>
              <a:latin typeface="Arial" panose="020B0604020202020204" pitchFamily="34" charset="0"/>
            </a:endParaRPr>
          </a:p>
        </p:txBody>
      </p:sp>
      <p:sp>
        <p:nvSpPr>
          <p:cNvPr id="70659" name="Rectangle 3">
            <a:extLst>
              <a:ext uri="{FF2B5EF4-FFF2-40B4-BE49-F238E27FC236}">
                <a16:creationId xmlns:a16="http://schemas.microsoft.com/office/drawing/2014/main" id="{415D0F3F-5099-4477-B98F-FAACD6DA3B3B}"/>
              </a:ext>
            </a:extLst>
          </p:cNvPr>
          <p:cNvSpPr>
            <a:spLocks noGrp="1" noChangeArrowheads="1"/>
          </p:cNvSpPr>
          <p:nvPr>
            <p:ph type="body" idx="1"/>
          </p:nvPr>
        </p:nvSpPr>
        <p:spPr>
          <a:xfrm>
            <a:off x="1847850" y="2781301"/>
            <a:ext cx="8496300" cy="2881313"/>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نظریه به معنای وسیع کلمه ، عبارت  از تعبیر و تفسیر حوزه یا جنبه ای از شناخت است . نظریه های یادگیری ، شرایط انجام دادن یا ندادن یادگیری را تحلیل می کند .</a:t>
            </a:r>
            <a:endParaRPr lang="en-US" sz="4000">
              <a:solidFill>
                <a:srgbClr val="00FFFF"/>
              </a:solidFill>
              <a:cs typeface="B Nazanin" pitchFamily="2" charset="-78"/>
            </a:endParaRPr>
          </a:p>
        </p:txBody>
      </p:sp>
      <p:sp>
        <p:nvSpPr>
          <p:cNvPr id="70660" name="Rectangle 4">
            <a:extLst>
              <a:ext uri="{FF2B5EF4-FFF2-40B4-BE49-F238E27FC236}">
                <a16:creationId xmlns:a16="http://schemas.microsoft.com/office/drawing/2014/main" id="{9A82902D-5B4B-4DAD-BEB6-912B8D1C252E}"/>
              </a:ext>
            </a:extLst>
          </p:cNvPr>
          <p:cNvSpPr>
            <a:spLocks noGrp="1" noChangeArrowheads="1"/>
          </p:cNvSpPr>
          <p:nvPr>
            <p:ph type="title"/>
          </p:nvPr>
        </p:nvSpPr>
        <p:spPr>
          <a:xfrm>
            <a:off x="1992313" y="908050"/>
            <a:ext cx="8229600" cy="1371600"/>
          </a:xfrm>
        </p:spPr>
        <p:txBody>
          <a:bodyPr/>
          <a:lstStyle/>
          <a:p>
            <a:pPr rtl="1" eaLnBrk="1" hangingPunct="1">
              <a:defRPr/>
            </a:pPr>
            <a:r>
              <a:rPr lang="fa-IR" sz="6000">
                <a:solidFill>
                  <a:srgbClr val="66FF66"/>
                </a:solidFill>
                <a:cs typeface="B Nazanin" pitchFamily="2" charset="-78"/>
              </a:rPr>
              <a:t>نظریه های یادگیری:</a:t>
            </a:r>
            <a:endParaRPr lang="en-US" sz="6000">
              <a:solidFill>
                <a:srgbClr val="66FF66"/>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0660"/>
                                        </p:tgtEl>
                                        <p:attrNameLst>
                                          <p:attrName>style.visibility</p:attrName>
                                        </p:attrNameLst>
                                      </p:cBhvr>
                                      <p:to>
                                        <p:strVal val="visible"/>
                                      </p:to>
                                    </p:set>
                                    <p:anim calcmode="lin" valueType="num">
                                      <p:cBhvr>
                                        <p:cTn id="7" dur="1000" fill="hold"/>
                                        <p:tgtEl>
                                          <p:spTgt spid="70660"/>
                                        </p:tgtEl>
                                        <p:attrNameLst>
                                          <p:attrName>ppt_w</p:attrName>
                                        </p:attrNameLst>
                                      </p:cBhvr>
                                      <p:tavLst>
                                        <p:tav tm="0">
                                          <p:val>
                                            <p:fltVal val="0"/>
                                          </p:val>
                                        </p:tav>
                                        <p:tav tm="100000">
                                          <p:val>
                                            <p:strVal val="#ppt_w"/>
                                          </p:val>
                                        </p:tav>
                                      </p:tavLst>
                                    </p:anim>
                                    <p:anim calcmode="lin" valueType="num">
                                      <p:cBhvr>
                                        <p:cTn id="8" dur="1000" fill="hold"/>
                                        <p:tgtEl>
                                          <p:spTgt spid="70660"/>
                                        </p:tgtEl>
                                        <p:attrNameLst>
                                          <p:attrName>ppt_h</p:attrName>
                                        </p:attrNameLst>
                                      </p:cBhvr>
                                      <p:tavLst>
                                        <p:tav tm="0">
                                          <p:val>
                                            <p:fltVal val="0"/>
                                          </p:val>
                                        </p:tav>
                                        <p:tav tm="100000">
                                          <p:val>
                                            <p:strVal val="#ppt_h"/>
                                          </p:val>
                                        </p:tav>
                                      </p:tavLst>
                                    </p:anim>
                                    <p:animEffect transition="in" filter="fade">
                                      <p:cBhvr>
                                        <p:cTn id="9" dur="1000"/>
                                        <p:tgtEl>
                                          <p:spTgt spid="70660"/>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 calcmode="lin" valueType="num">
                                      <p:cBhvr>
                                        <p:cTn id="13" dur="1000" fill="hold"/>
                                        <p:tgtEl>
                                          <p:spTgt spid="70659">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7065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06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P spid="7066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a:extLst>
              <a:ext uri="{FF2B5EF4-FFF2-40B4-BE49-F238E27FC236}">
                <a16:creationId xmlns:a16="http://schemas.microsoft.com/office/drawing/2014/main" id="{057D506A-6C98-43CB-8D44-76F8A40FBF9E}"/>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BCB6F655-E28C-49D3-B643-7C8095123A20}" type="slidenum">
              <a:rPr lang="ar-SA" altLang="fa-IR" sz="1400">
                <a:solidFill>
                  <a:prstClr val="black"/>
                </a:solidFill>
                <a:latin typeface="Arial" panose="020B0604020202020204" pitchFamily="34" charset="0"/>
              </a:rPr>
              <a:pPr fontAlgn="base">
                <a:spcBef>
                  <a:spcPct val="0"/>
                </a:spcBef>
                <a:spcAft>
                  <a:spcPct val="0"/>
                </a:spcAft>
                <a:buClrTx/>
                <a:buSzTx/>
                <a:buNone/>
              </a:pPr>
              <a:t>17</a:t>
            </a:fld>
            <a:endParaRPr lang="en-US" altLang="fa-IR" sz="1400">
              <a:solidFill>
                <a:prstClr val="black"/>
              </a:solidFill>
              <a:latin typeface="Arial" panose="020B0604020202020204" pitchFamily="34" charset="0"/>
            </a:endParaRPr>
          </a:p>
        </p:txBody>
      </p:sp>
      <p:sp>
        <p:nvSpPr>
          <p:cNvPr id="71683" name="Rectangle 3">
            <a:extLst>
              <a:ext uri="{FF2B5EF4-FFF2-40B4-BE49-F238E27FC236}">
                <a16:creationId xmlns:a16="http://schemas.microsoft.com/office/drawing/2014/main" id="{0916705C-3902-4EEB-8A21-2C585C97226B}"/>
              </a:ext>
            </a:extLst>
          </p:cNvPr>
          <p:cNvSpPr>
            <a:spLocks noGrp="1" noChangeArrowheads="1"/>
          </p:cNvSpPr>
          <p:nvPr>
            <p:ph type="body" idx="1"/>
          </p:nvPr>
        </p:nvSpPr>
        <p:spPr>
          <a:xfrm>
            <a:off x="1524000" y="692150"/>
            <a:ext cx="9144000" cy="5403850"/>
          </a:xfrm>
        </p:spPr>
        <p:txBody>
          <a:bodyPr/>
          <a:lstStyle/>
          <a:p>
            <a:pPr algn="r" rtl="1" eaLnBrk="1" hangingPunct="1">
              <a:buFont typeface="Wingdings" panose="05000000000000000000" pitchFamily="2" charset="2"/>
              <a:buNone/>
              <a:defRPr/>
            </a:pPr>
            <a:r>
              <a:rPr lang="fa-IR" sz="4000" dirty="0">
                <a:solidFill>
                  <a:srgbClr val="66FF66"/>
                </a:solidFill>
                <a:cs typeface="B Nazanin" pitchFamily="2" charset="-78"/>
              </a:rPr>
              <a:t>                      انواع نظریه های یادگیری</a:t>
            </a:r>
          </a:p>
          <a:p>
            <a:pPr algn="r" rtl="1" eaLnBrk="1" hangingPunct="1">
              <a:buFont typeface="Wingdings" panose="05000000000000000000" pitchFamily="2" charset="2"/>
              <a:buNone/>
              <a:defRPr/>
            </a:pPr>
            <a:r>
              <a:rPr lang="fa-IR" sz="2800" dirty="0">
                <a:cs typeface="B Nazanin" pitchFamily="2" charset="-78"/>
              </a:rPr>
              <a:t>  </a:t>
            </a:r>
            <a:r>
              <a:rPr lang="fa-IR" sz="2800" dirty="0">
                <a:solidFill>
                  <a:srgbClr val="00FFFF"/>
                </a:solidFill>
                <a:cs typeface="B Nazanin" pitchFamily="2" charset="-78"/>
              </a:rPr>
              <a:t>نظریه های قدیمی که بیشتر</a:t>
            </a:r>
            <a:r>
              <a:rPr lang="fa-IR" dirty="0">
                <a:solidFill>
                  <a:srgbClr val="00FFFF"/>
                </a:solidFill>
                <a:cs typeface="B Nazanin" pitchFamily="2" charset="-78"/>
              </a:rPr>
              <a:t>                            </a:t>
            </a:r>
            <a:r>
              <a:rPr lang="fa-IR" sz="2800" dirty="0">
                <a:solidFill>
                  <a:srgbClr val="00FFFF"/>
                </a:solidFill>
                <a:cs typeface="B Nazanin" pitchFamily="2" charset="-78"/>
              </a:rPr>
              <a:t>نظریه های معاصر</a:t>
            </a:r>
          </a:p>
          <a:p>
            <a:pPr algn="r" rtl="1" eaLnBrk="1" hangingPunct="1">
              <a:buFont typeface="Wingdings" panose="05000000000000000000" pitchFamily="2" charset="2"/>
              <a:buNone/>
              <a:defRPr/>
            </a:pPr>
            <a:r>
              <a:rPr lang="fa-IR" sz="2800" dirty="0">
                <a:solidFill>
                  <a:srgbClr val="00FFFF"/>
                </a:solidFill>
                <a:cs typeface="B Nazanin" pitchFamily="2" charset="-78"/>
              </a:rPr>
              <a:t>    جنبه فلسفی داشتند و </a:t>
            </a:r>
          </a:p>
          <a:p>
            <a:pPr algn="r" rtl="1" eaLnBrk="1" hangingPunct="1">
              <a:buFont typeface="Wingdings" panose="05000000000000000000" pitchFamily="2" charset="2"/>
              <a:buNone/>
              <a:defRPr/>
            </a:pPr>
            <a:r>
              <a:rPr lang="fa-IR" sz="2800" dirty="0">
                <a:solidFill>
                  <a:srgbClr val="00FFFF"/>
                </a:solidFill>
                <a:cs typeface="B Nazanin" pitchFamily="2" charset="-78"/>
              </a:rPr>
              <a:t>  به مکتب ساخت گرایی که متکی بر      </a:t>
            </a:r>
            <a:r>
              <a:rPr lang="fa-IR" dirty="0">
                <a:solidFill>
                  <a:srgbClr val="00FFFF"/>
                </a:solidFill>
                <a:cs typeface="B Nazanin" pitchFamily="2" charset="-78"/>
              </a:rPr>
              <a:t>   </a:t>
            </a:r>
            <a:r>
              <a:rPr lang="fa-IR" sz="2400" dirty="0">
                <a:solidFill>
                  <a:srgbClr val="00FFFF"/>
                </a:solidFill>
                <a:cs typeface="B Nazanin" pitchFamily="2" charset="-78"/>
              </a:rPr>
              <a:t>نظریه شرطی (رفتارگرایی)     نظریه شناختي</a:t>
            </a:r>
          </a:p>
          <a:p>
            <a:pPr algn="r" rtl="1" eaLnBrk="1" hangingPunct="1">
              <a:buFont typeface="Wingdings" panose="05000000000000000000" pitchFamily="2" charset="2"/>
              <a:buNone/>
              <a:defRPr/>
            </a:pPr>
            <a:r>
              <a:rPr lang="fa-IR" sz="2800" dirty="0">
                <a:solidFill>
                  <a:srgbClr val="00FFFF"/>
                </a:solidFill>
                <a:cs typeface="B Nazanin" pitchFamily="2" charset="-78"/>
              </a:rPr>
              <a:t>روش درون نگری است متعلق بودند</a:t>
            </a:r>
          </a:p>
          <a:p>
            <a:pPr algn="r" rtl="1" eaLnBrk="1" hangingPunct="1">
              <a:buFont typeface="Wingdings" panose="05000000000000000000" pitchFamily="2" charset="2"/>
              <a:buNone/>
              <a:defRPr/>
            </a:pPr>
            <a:endParaRPr lang="fa-IR" sz="2400" dirty="0">
              <a:solidFill>
                <a:srgbClr val="00FFFF"/>
              </a:solidFill>
              <a:cs typeface="B Nazanin" pitchFamily="2" charset="-78"/>
            </a:endParaRPr>
          </a:p>
          <a:p>
            <a:pPr algn="r" rtl="1" eaLnBrk="1" hangingPunct="1">
              <a:buFont typeface="Wingdings" panose="05000000000000000000" pitchFamily="2" charset="2"/>
              <a:buNone/>
              <a:defRPr/>
            </a:pPr>
            <a:r>
              <a:rPr lang="fa-IR" sz="2400" dirty="0">
                <a:solidFill>
                  <a:srgbClr val="00FFFF"/>
                </a:solidFill>
                <a:cs typeface="B Nazanin" pitchFamily="2" charset="-78"/>
              </a:rPr>
              <a:t>                                            نظریه ثرندایک(کوشش و خطا)</a:t>
            </a:r>
            <a:r>
              <a:rPr lang="fa-IR" sz="2800" dirty="0">
                <a:solidFill>
                  <a:srgbClr val="00FFFF"/>
                </a:solidFill>
                <a:cs typeface="B Nazanin" pitchFamily="2" charset="-78"/>
              </a:rPr>
              <a:t>          </a:t>
            </a:r>
            <a:r>
              <a:rPr lang="fa-IR" sz="2400" dirty="0">
                <a:solidFill>
                  <a:srgbClr val="00FFFF"/>
                </a:solidFill>
                <a:cs typeface="B Nazanin" pitchFamily="2" charset="-78"/>
              </a:rPr>
              <a:t>نظریه برونر-</a:t>
            </a:r>
          </a:p>
          <a:p>
            <a:pPr algn="r" rtl="1" eaLnBrk="1" hangingPunct="1">
              <a:buFont typeface="Wingdings" panose="05000000000000000000" pitchFamily="2" charset="2"/>
              <a:buNone/>
              <a:defRPr/>
            </a:pPr>
            <a:endParaRPr lang="fa-IR" sz="2400" dirty="0">
              <a:solidFill>
                <a:srgbClr val="00FFFF"/>
              </a:solidFill>
              <a:cs typeface="B Nazanin" pitchFamily="2" charset="-78"/>
            </a:endParaRPr>
          </a:p>
          <a:p>
            <a:pPr algn="r" rtl="1" eaLnBrk="1" hangingPunct="1">
              <a:buFont typeface="Wingdings" panose="05000000000000000000" pitchFamily="2" charset="2"/>
              <a:buNone/>
              <a:defRPr/>
            </a:pPr>
            <a:r>
              <a:rPr lang="fa-IR" sz="2400" dirty="0">
                <a:solidFill>
                  <a:srgbClr val="00FFFF"/>
                </a:solidFill>
                <a:cs typeface="B Nazanin" pitchFamily="2" charset="-78"/>
              </a:rPr>
              <a:t>دیسيپلين روانی    شکوفایی طبیعی    اندر یافت</a:t>
            </a:r>
            <a:r>
              <a:rPr lang="fa-IR" sz="2800" dirty="0">
                <a:cs typeface="B Nazanin" pitchFamily="2" charset="-78"/>
              </a:rPr>
              <a:t>     </a:t>
            </a:r>
            <a:endParaRPr lang="en-US" sz="2800" dirty="0">
              <a:cs typeface="B Nazanin" pitchFamily="2" charset="-78"/>
            </a:endParaRPr>
          </a:p>
        </p:txBody>
      </p:sp>
      <p:grpSp>
        <p:nvGrpSpPr>
          <p:cNvPr id="2" name="Group 23">
            <a:extLst>
              <a:ext uri="{FF2B5EF4-FFF2-40B4-BE49-F238E27FC236}">
                <a16:creationId xmlns:a16="http://schemas.microsoft.com/office/drawing/2014/main" id="{02FBC4BF-F961-4D7C-B519-E72625649DB6}"/>
              </a:ext>
            </a:extLst>
          </p:cNvPr>
          <p:cNvGrpSpPr>
            <a:grpSpLocks/>
          </p:cNvGrpSpPr>
          <p:nvPr/>
        </p:nvGrpSpPr>
        <p:grpSpPr bwMode="auto">
          <a:xfrm>
            <a:off x="2782888" y="1862139"/>
            <a:ext cx="6985000" cy="3159125"/>
            <a:chOff x="793" y="1117"/>
            <a:chExt cx="4400" cy="1990"/>
          </a:xfrm>
        </p:grpSpPr>
        <p:grpSp>
          <p:nvGrpSpPr>
            <p:cNvPr id="33797" name="Group 20">
              <a:extLst>
                <a:ext uri="{FF2B5EF4-FFF2-40B4-BE49-F238E27FC236}">
                  <a16:creationId xmlns:a16="http://schemas.microsoft.com/office/drawing/2014/main" id="{FDFDCEC3-3749-45A4-9B04-7B416D4862DE}"/>
                </a:ext>
              </a:extLst>
            </p:cNvPr>
            <p:cNvGrpSpPr>
              <a:grpSpLocks/>
            </p:cNvGrpSpPr>
            <p:nvPr/>
          </p:nvGrpSpPr>
          <p:grpSpPr bwMode="auto">
            <a:xfrm>
              <a:off x="1111" y="1842"/>
              <a:ext cx="1406" cy="624"/>
              <a:chOff x="1111" y="1842"/>
              <a:chExt cx="1406" cy="624"/>
            </a:xfrm>
          </p:grpSpPr>
          <p:sp>
            <p:nvSpPr>
              <p:cNvPr id="71689" name="Line 9">
                <a:extLst>
                  <a:ext uri="{FF2B5EF4-FFF2-40B4-BE49-F238E27FC236}">
                    <a16:creationId xmlns:a16="http://schemas.microsoft.com/office/drawing/2014/main" id="{3F7CB323-E130-4C67-AA61-6CC7FC49FBCB}"/>
                  </a:ext>
                </a:extLst>
              </p:cNvPr>
              <p:cNvSpPr>
                <a:spLocks noChangeShapeType="1"/>
              </p:cNvSpPr>
              <p:nvPr/>
            </p:nvSpPr>
            <p:spPr bwMode="auto">
              <a:xfrm>
                <a:off x="1837" y="1842"/>
                <a:ext cx="0" cy="363"/>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2" name="Line 12">
                <a:extLst>
                  <a:ext uri="{FF2B5EF4-FFF2-40B4-BE49-F238E27FC236}">
                    <a16:creationId xmlns:a16="http://schemas.microsoft.com/office/drawing/2014/main" id="{2EFABF5B-9831-4999-82D9-57FD2F52AB3B}"/>
                  </a:ext>
                </a:extLst>
              </p:cNvPr>
              <p:cNvSpPr>
                <a:spLocks noChangeShapeType="1"/>
              </p:cNvSpPr>
              <p:nvPr/>
            </p:nvSpPr>
            <p:spPr bwMode="auto">
              <a:xfrm>
                <a:off x="1111" y="2205"/>
                <a:ext cx="1406" cy="0"/>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3" name="Line 13">
                <a:extLst>
                  <a:ext uri="{FF2B5EF4-FFF2-40B4-BE49-F238E27FC236}">
                    <a16:creationId xmlns:a16="http://schemas.microsoft.com/office/drawing/2014/main" id="{3B6C48FE-639A-4DCC-BB75-B1179CC8E107}"/>
                  </a:ext>
                </a:extLst>
              </p:cNvPr>
              <p:cNvSpPr>
                <a:spLocks noChangeShapeType="1"/>
              </p:cNvSpPr>
              <p:nvPr/>
            </p:nvSpPr>
            <p:spPr bwMode="auto">
              <a:xfrm>
                <a:off x="1117" y="2193"/>
                <a:ext cx="0" cy="273"/>
              </a:xfrm>
              <a:prstGeom prst="line">
                <a:avLst/>
              </a:prstGeom>
              <a:noFill/>
              <a:ln w="5715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5" name="Line 15">
                <a:extLst>
                  <a:ext uri="{FF2B5EF4-FFF2-40B4-BE49-F238E27FC236}">
                    <a16:creationId xmlns:a16="http://schemas.microsoft.com/office/drawing/2014/main" id="{CDC6B448-30DF-49DF-90D4-FA04BADBD97D}"/>
                  </a:ext>
                </a:extLst>
              </p:cNvPr>
              <p:cNvSpPr>
                <a:spLocks noChangeShapeType="1"/>
              </p:cNvSpPr>
              <p:nvPr/>
            </p:nvSpPr>
            <p:spPr bwMode="auto">
              <a:xfrm>
                <a:off x="2505" y="2193"/>
                <a:ext cx="0" cy="227"/>
              </a:xfrm>
              <a:prstGeom prst="line">
                <a:avLst/>
              </a:prstGeom>
              <a:noFill/>
              <a:ln w="5715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grpSp>
        <p:grpSp>
          <p:nvGrpSpPr>
            <p:cNvPr id="33798" name="Group 22">
              <a:extLst>
                <a:ext uri="{FF2B5EF4-FFF2-40B4-BE49-F238E27FC236}">
                  <a16:creationId xmlns:a16="http://schemas.microsoft.com/office/drawing/2014/main" id="{EFB2AE69-856B-4C17-A3F5-DBDC53FE01B5}"/>
                </a:ext>
              </a:extLst>
            </p:cNvPr>
            <p:cNvGrpSpPr>
              <a:grpSpLocks/>
            </p:cNvGrpSpPr>
            <p:nvPr/>
          </p:nvGrpSpPr>
          <p:grpSpPr bwMode="auto">
            <a:xfrm>
              <a:off x="793" y="1117"/>
              <a:ext cx="4400" cy="1990"/>
              <a:chOff x="793" y="1117"/>
              <a:chExt cx="4400" cy="1990"/>
            </a:xfrm>
          </p:grpSpPr>
          <p:grpSp>
            <p:nvGrpSpPr>
              <p:cNvPr id="33799" name="Group 21">
                <a:extLst>
                  <a:ext uri="{FF2B5EF4-FFF2-40B4-BE49-F238E27FC236}">
                    <a16:creationId xmlns:a16="http://schemas.microsoft.com/office/drawing/2014/main" id="{193BAA43-8ED6-4E45-977F-6F253496817E}"/>
                  </a:ext>
                </a:extLst>
              </p:cNvPr>
              <p:cNvGrpSpPr>
                <a:grpSpLocks/>
              </p:cNvGrpSpPr>
              <p:nvPr/>
            </p:nvGrpSpPr>
            <p:grpSpPr bwMode="auto">
              <a:xfrm>
                <a:off x="3243" y="2251"/>
                <a:ext cx="1950" cy="856"/>
                <a:chOff x="3243" y="2251"/>
                <a:chExt cx="1950" cy="856"/>
              </a:xfrm>
            </p:grpSpPr>
            <p:sp>
              <p:nvSpPr>
                <p:cNvPr id="71684" name="Line 4">
                  <a:extLst>
                    <a:ext uri="{FF2B5EF4-FFF2-40B4-BE49-F238E27FC236}">
                      <a16:creationId xmlns:a16="http://schemas.microsoft.com/office/drawing/2014/main" id="{68B3FCF3-D71B-4395-A08A-A01DA5069FED}"/>
                    </a:ext>
                  </a:extLst>
                </p:cNvPr>
                <p:cNvSpPr>
                  <a:spLocks noChangeShapeType="1"/>
                </p:cNvSpPr>
                <p:nvPr/>
              </p:nvSpPr>
              <p:spPr bwMode="auto">
                <a:xfrm>
                  <a:off x="4241" y="2251"/>
                  <a:ext cx="0" cy="680"/>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85" name="Line 5">
                  <a:extLst>
                    <a:ext uri="{FF2B5EF4-FFF2-40B4-BE49-F238E27FC236}">
                      <a16:creationId xmlns:a16="http://schemas.microsoft.com/office/drawing/2014/main" id="{6BE7E4FD-27F4-46C7-8D45-7E30B88DD0D3}"/>
                    </a:ext>
                  </a:extLst>
                </p:cNvPr>
                <p:cNvSpPr>
                  <a:spLocks noChangeShapeType="1"/>
                </p:cNvSpPr>
                <p:nvPr/>
              </p:nvSpPr>
              <p:spPr bwMode="auto">
                <a:xfrm flipV="1">
                  <a:off x="3243" y="2931"/>
                  <a:ext cx="1950" cy="0"/>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86" name="Line 6">
                  <a:extLst>
                    <a:ext uri="{FF2B5EF4-FFF2-40B4-BE49-F238E27FC236}">
                      <a16:creationId xmlns:a16="http://schemas.microsoft.com/office/drawing/2014/main" id="{2BEBC60E-6B47-4C84-B5EA-BFE2432ED5F3}"/>
                    </a:ext>
                  </a:extLst>
                </p:cNvPr>
                <p:cNvSpPr>
                  <a:spLocks noChangeShapeType="1"/>
                </p:cNvSpPr>
                <p:nvPr/>
              </p:nvSpPr>
              <p:spPr bwMode="auto">
                <a:xfrm>
                  <a:off x="3249" y="2925"/>
                  <a:ext cx="0" cy="182"/>
                </a:xfrm>
                <a:prstGeom prst="line">
                  <a:avLst/>
                </a:prstGeom>
                <a:noFill/>
                <a:ln w="3810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87" name="Line 7">
                  <a:extLst>
                    <a:ext uri="{FF2B5EF4-FFF2-40B4-BE49-F238E27FC236}">
                      <a16:creationId xmlns:a16="http://schemas.microsoft.com/office/drawing/2014/main" id="{56F6F0F7-410D-462B-96C2-3EA30D07FC83}"/>
                    </a:ext>
                  </a:extLst>
                </p:cNvPr>
                <p:cNvSpPr>
                  <a:spLocks noChangeShapeType="1"/>
                </p:cNvSpPr>
                <p:nvPr/>
              </p:nvSpPr>
              <p:spPr bwMode="auto">
                <a:xfrm>
                  <a:off x="4241" y="2931"/>
                  <a:ext cx="0" cy="136"/>
                </a:xfrm>
                <a:prstGeom prst="line">
                  <a:avLst/>
                </a:prstGeom>
                <a:noFill/>
                <a:ln w="3810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88" name="Line 8">
                  <a:extLst>
                    <a:ext uri="{FF2B5EF4-FFF2-40B4-BE49-F238E27FC236}">
                      <a16:creationId xmlns:a16="http://schemas.microsoft.com/office/drawing/2014/main" id="{29B82615-4FBD-42E3-84D1-01B4DD342C33}"/>
                    </a:ext>
                  </a:extLst>
                </p:cNvPr>
                <p:cNvSpPr>
                  <a:spLocks noChangeShapeType="1"/>
                </p:cNvSpPr>
                <p:nvPr/>
              </p:nvSpPr>
              <p:spPr bwMode="auto">
                <a:xfrm>
                  <a:off x="5181" y="2925"/>
                  <a:ext cx="0" cy="182"/>
                </a:xfrm>
                <a:prstGeom prst="line">
                  <a:avLst/>
                </a:prstGeom>
                <a:noFill/>
                <a:ln w="3810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grpSp>
          <p:sp>
            <p:nvSpPr>
              <p:cNvPr id="71696" name="Line 16">
                <a:extLst>
                  <a:ext uri="{FF2B5EF4-FFF2-40B4-BE49-F238E27FC236}">
                    <a16:creationId xmlns:a16="http://schemas.microsoft.com/office/drawing/2014/main" id="{186E346D-4C15-473D-9CA2-68569854D5F8}"/>
                  </a:ext>
                </a:extLst>
              </p:cNvPr>
              <p:cNvSpPr>
                <a:spLocks noChangeShapeType="1"/>
              </p:cNvSpPr>
              <p:nvPr/>
            </p:nvSpPr>
            <p:spPr bwMode="auto">
              <a:xfrm>
                <a:off x="1338" y="1117"/>
                <a:ext cx="0" cy="272"/>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7" name="Line 17">
                <a:extLst>
                  <a:ext uri="{FF2B5EF4-FFF2-40B4-BE49-F238E27FC236}">
                    <a16:creationId xmlns:a16="http://schemas.microsoft.com/office/drawing/2014/main" id="{A418250C-1BC5-4E15-85CC-1338B164F7CE}"/>
                  </a:ext>
                </a:extLst>
              </p:cNvPr>
              <p:cNvSpPr>
                <a:spLocks noChangeShapeType="1"/>
              </p:cNvSpPr>
              <p:nvPr/>
            </p:nvSpPr>
            <p:spPr bwMode="auto">
              <a:xfrm>
                <a:off x="793" y="1395"/>
                <a:ext cx="1089" cy="0"/>
              </a:xfrm>
              <a:prstGeom prst="line">
                <a:avLst/>
              </a:prstGeom>
              <a:noFill/>
              <a:ln w="57150">
                <a:solidFill>
                  <a:srgbClr val="33CC33"/>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8" name="Line 18">
                <a:extLst>
                  <a:ext uri="{FF2B5EF4-FFF2-40B4-BE49-F238E27FC236}">
                    <a16:creationId xmlns:a16="http://schemas.microsoft.com/office/drawing/2014/main" id="{4311739A-8D26-49BC-8D95-3FD74658E0BB}"/>
                  </a:ext>
                </a:extLst>
              </p:cNvPr>
              <p:cNvSpPr>
                <a:spLocks noChangeShapeType="1"/>
              </p:cNvSpPr>
              <p:nvPr/>
            </p:nvSpPr>
            <p:spPr bwMode="auto">
              <a:xfrm>
                <a:off x="805" y="1383"/>
                <a:ext cx="0" cy="181"/>
              </a:xfrm>
              <a:prstGeom prst="line">
                <a:avLst/>
              </a:prstGeom>
              <a:noFill/>
              <a:ln w="5715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71699" name="Line 19">
                <a:extLst>
                  <a:ext uri="{FF2B5EF4-FFF2-40B4-BE49-F238E27FC236}">
                    <a16:creationId xmlns:a16="http://schemas.microsoft.com/office/drawing/2014/main" id="{38500453-C8E0-436D-BC39-C9BEBD5D0CF6}"/>
                  </a:ext>
                </a:extLst>
              </p:cNvPr>
              <p:cNvSpPr>
                <a:spLocks noChangeShapeType="1"/>
              </p:cNvSpPr>
              <p:nvPr/>
            </p:nvSpPr>
            <p:spPr bwMode="auto">
              <a:xfrm>
                <a:off x="1870" y="1383"/>
                <a:ext cx="0" cy="181"/>
              </a:xfrm>
              <a:prstGeom prst="line">
                <a:avLst/>
              </a:prstGeom>
              <a:noFill/>
              <a:ln w="57150">
                <a:solidFill>
                  <a:srgbClr val="33CC33"/>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grpSp>
      </p:gr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 calcmode="lin" valueType="num">
                                      <p:cBhvr>
                                        <p:cTn id="7" dur="1000" fill="hold"/>
                                        <p:tgtEl>
                                          <p:spTgt spid="7168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168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71683">
                                            <p:txEl>
                                              <p:pRg st="0" end="0"/>
                                            </p:txEl>
                                          </p:spTgt>
                                        </p:tgtEl>
                                      </p:cBhvr>
                                    </p:animEffect>
                                  </p:childTnLst>
                                </p:cTn>
                              </p:par>
                            </p:childTnLst>
                          </p:cTn>
                        </p:par>
                        <p:par>
                          <p:cTn id="10" fill="hold" nodeType="afterGroup">
                            <p:stCondLst>
                              <p:cond delay="1000"/>
                            </p:stCondLst>
                            <p:childTnLst>
                              <p:par>
                                <p:cTn id="11" presetID="2" presetClass="entr" presetSubtype="8" fill="hold" nodeType="afterEffect">
                                  <p:stCondLst>
                                    <p:cond delay="0"/>
                                  </p:stCondLst>
                                  <p:childTnLst>
                                    <p:set>
                                      <p:cBhvr>
                                        <p:cTn id="12" dur="1" fill="hold">
                                          <p:stCondLst>
                                            <p:cond delay="0"/>
                                          </p:stCondLst>
                                        </p:cTn>
                                        <p:tgtEl>
                                          <p:spTgt spid="71683">
                                            <p:txEl>
                                              <p:pRg st="1" end="1"/>
                                            </p:txEl>
                                          </p:spTgt>
                                        </p:tgtEl>
                                        <p:attrNameLst>
                                          <p:attrName>style.visibility</p:attrName>
                                        </p:attrNameLst>
                                      </p:cBhvr>
                                      <p:to>
                                        <p:strVal val="visible"/>
                                      </p:to>
                                    </p:set>
                                    <p:anim calcmode="lin" valueType="num">
                                      <p:cBhvr additive="base">
                                        <p:cTn id="13" dur="1000" fill="hold"/>
                                        <p:tgtEl>
                                          <p:spTgt spid="7168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1683">
                                            <p:txEl>
                                              <p:pRg st="1" end="1"/>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2000"/>
                            </p:stCondLst>
                            <p:childTnLst>
                              <p:par>
                                <p:cTn id="16" presetID="2" presetClass="entr" presetSubtype="8" fill="hold" nodeType="afterEffect">
                                  <p:stCondLst>
                                    <p:cond delay="0"/>
                                  </p:stCondLst>
                                  <p:childTnLst>
                                    <p:set>
                                      <p:cBhvr>
                                        <p:cTn id="17" dur="1" fill="hold">
                                          <p:stCondLst>
                                            <p:cond delay="0"/>
                                          </p:stCondLst>
                                        </p:cTn>
                                        <p:tgtEl>
                                          <p:spTgt spid="71683">
                                            <p:txEl>
                                              <p:pRg st="2" end="2"/>
                                            </p:txEl>
                                          </p:spTgt>
                                        </p:tgtEl>
                                        <p:attrNameLst>
                                          <p:attrName>style.visibility</p:attrName>
                                        </p:attrNameLst>
                                      </p:cBhvr>
                                      <p:to>
                                        <p:strVal val="visible"/>
                                      </p:to>
                                    </p:set>
                                    <p:anim calcmode="lin" valueType="num">
                                      <p:cBhvr additive="base">
                                        <p:cTn id="18" dur="1000" fill="hold"/>
                                        <p:tgtEl>
                                          <p:spTgt spid="71683">
                                            <p:txEl>
                                              <p:pRg st="2" end="2"/>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71683">
                                            <p:txEl>
                                              <p:pRg st="2" end="2"/>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3000"/>
                            </p:stCondLst>
                            <p:childTnLst>
                              <p:par>
                                <p:cTn id="21" presetID="2" presetClass="entr" presetSubtype="8" fill="hold" nodeType="afterEffect">
                                  <p:stCondLst>
                                    <p:cond delay="0"/>
                                  </p:stCondLst>
                                  <p:childTnLst>
                                    <p:set>
                                      <p:cBhvr>
                                        <p:cTn id="22" dur="1" fill="hold">
                                          <p:stCondLst>
                                            <p:cond delay="0"/>
                                          </p:stCondLst>
                                        </p:cTn>
                                        <p:tgtEl>
                                          <p:spTgt spid="71683">
                                            <p:txEl>
                                              <p:pRg st="3" end="3"/>
                                            </p:txEl>
                                          </p:spTgt>
                                        </p:tgtEl>
                                        <p:attrNameLst>
                                          <p:attrName>style.visibility</p:attrName>
                                        </p:attrNameLst>
                                      </p:cBhvr>
                                      <p:to>
                                        <p:strVal val="visible"/>
                                      </p:to>
                                    </p:set>
                                    <p:anim calcmode="lin" valueType="num">
                                      <p:cBhvr additive="base">
                                        <p:cTn id="23" dur="1000" fill="hold"/>
                                        <p:tgtEl>
                                          <p:spTgt spid="71683">
                                            <p:txEl>
                                              <p:pRg st="3" end="3"/>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71683">
                                            <p:txEl>
                                              <p:pRg st="3" end="3"/>
                                            </p:txEl>
                                          </p:spTgt>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4000"/>
                            </p:stCondLst>
                            <p:childTnLst>
                              <p:par>
                                <p:cTn id="26" presetID="2" presetClass="entr" presetSubtype="8" fill="hold" nodeType="afterEffect">
                                  <p:stCondLst>
                                    <p:cond delay="0"/>
                                  </p:stCondLst>
                                  <p:childTnLst>
                                    <p:set>
                                      <p:cBhvr>
                                        <p:cTn id="27" dur="1" fill="hold">
                                          <p:stCondLst>
                                            <p:cond delay="0"/>
                                          </p:stCondLst>
                                        </p:cTn>
                                        <p:tgtEl>
                                          <p:spTgt spid="71683">
                                            <p:txEl>
                                              <p:pRg st="4" end="4"/>
                                            </p:txEl>
                                          </p:spTgt>
                                        </p:tgtEl>
                                        <p:attrNameLst>
                                          <p:attrName>style.visibility</p:attrName>
                                        </p:attrNameLst>
                                      </p:cBhvr>
                                      <p:to>
                                        <p:strVal val="visible"/>
                                      </p:to>
                                    </p:set>
                                    <p:anim calcmode="lin" valueType="num">
                                      <p:cBhvr additive="base">
                                        <p:cTn id="28" dur="1000" fill="hold"/>
                                        <p:tgtEl>
                                          <p:spTgt spid="71683">
                                            <p:txEl>
                                              <p:pRg st="4" end="4"/>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71683">
                                            <p:txEl>
                                              <p:pRg st="4" end="4"/>
                                            </p:txEl>
                                          </p:spTgt>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0"/>
                            </p:stCondLst>
                            <p:childTnLst>
                              <p:par>
                                <p:cTn id="31" presetID="2" presetClass="entr" presetSubtype="8" fill="hold" nodeType="afterEffect">
                                  <p:stCondLst>
                                    <p:cond delay="0"/>
                                  </p:stCondLst>
                                  <p:childTnLst>
                                    <p:set>
                                      <p:cBhvr>
                                        <p:cTn id="32" dur="1" fill="hold">
                                          <p:stCondLst>
                                            <p:cond delay="0"/>
                                          </p:stCondLst>
                                        </p:cTn>
                                        <p:tgtEl>
                                          <p:spTgt spid="71683">
                                            <p:txEl>
                                              <p:pRg st="6" end="6"/>
                                            </p:txEl>
                                          </p:spTgt>
                                        </p:tgtEl>
                                        <p:attrNameLst>
                                          <p:attrName>style.visibility</p:attrName>
                                        </p:attrNameLst>
                                      </p:cBhvr>
                                      <p:to>
                                        <p:strVal val="visible"/>
                                      </p:to>
                                    </p:set>
                                    <p:anim calcmode="lin" valueType="num">
                                      <p:cBhvr additive="base">
                                        <p:cTn id="33" dur="1000" fill="hold"/>
                                        <p:tgtEl>
                                          <p:spTgt spid="71683">
                                            <p:txEl>
                                              <p:pRg st="6" end="6"/>
                                            </p:tx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71683">
                                            <p:txEl>
                                              <p:pRg st="6" end="6"/>
                                            </p:txEl>
                                          </p:spTgt>
                                        </p:tgtEl>
                                        <p:attrNameLst>
                                          <p:attrName>ppt_y</p:attrName>
                                        </p:attrNameLst>
                                      </p:cBhvr>
                                      <p:tavLst>
                                        <p:tav tm="0">
                                          <p:val>
                                            <p:strVal val="#ppt_y"/>
                                          </p:val>
                                        </p:tav>
                                        <p:tav tm="100000">
                                          <p:val>
                                            <p:strVal val="#ppt_y"/>
                                          </p:val>
                                        </p:tav>
                                      </p:tavLst>
                                    </p:anim>
                                  </p:childTnLst>
                                </p:cTn>
                              </p:par>
                            </p:childTnLst>
                          </p:cTn>
                        </p:par>
                        <p:par>
                          <p:cTn id="35" fill="hold" nodeType="afterGroup">
                            <p:stCondLst>
                              <p:cond delay="6000"/>
                            </p:stCondLst>
                            <p:childTnLst>
                              <p:par>
                                <p:cTn id="36" presetID="2" presetClass="entr" presetSubtype="8" fill="hold" nodeType="afterEffect">
                                  <p:stCondLst>
                                    <p:cond delay="0"/>
                                  </p:stCondLst>
                                  <p:childTnLst>
                                    <p:set>
                                      <p:cBhvr>
                                        <p:cTn id="37" dur="1" fill="hold">
                                          <p:stCondLst>
                                            <p:cond delay="0"/>
                                          </p:stCondLst>
                                        </p:cTn>
                                        <p:tgtEl>
                                          <p:spTgt spid="71683">
                                            <p:txEl>
                                              <p:pRg st="8" end="8"/>
                                            </p:txEl>
                                          </p:spTgt>
                                        </p:tgtEl>
                                        <p:attrNameLst>
                                          <p:attrName>style.visibility</p:attrName>
                                        </p:attrNameLst>
                                      </p:cBhvr>
                                      <p:to>
                                        <p:strVal val="visible"/>
                                      </p:to>
                                    </p:set>
                                    <p:anim calcmode="lin" valueType="num">
                                      <p:cBhvr additive="base">
                                        <p:cTn id="38" dur="1000" fill="hold"/>
                                        <p:tgtEl>
                                          <p:spTgt spid="71683">
                                            <p:txEl>
                                              <p:pRg st="8" end="8"/>
                                            </p:txEl>
                                          </p:spTgt>
                                        </p:tgtEl>
                                        <p:attrNameLst>
                                          <p:attrName>ppt_x</p:attrName>
                                        </p:attrNameLst>
                                      </p:cBhvr>
                                      <p:tavLst>
                                        <p:tav tm="0">
                                          <p:val>
                                            <p:strVal val="0-#ppt_w/2"/>
                                          </p:val>
                                        </p:tav>
                                        <p:tav tm="100000">
                                          <p:val>
                                            <p:strVal val="#ppt_x"/>
                                          </p:val>
                                        </p:tav>
                                      </p:tavLst>
                                    </p:anim>
                                    <p:anim calcmode="lin" valueType="num">
                                      <p:cBhvr additive="base">
                                        <p:cTn id="39" dur="1000" fill="hold"/>
                                        <p:tgtEl>
                                          <p:spTgt spid="71683">
                                            <p:txEl>
                                              <p:pRg st="8" end="8"/>
                                            </p:txEl>
                                          </p:spTgt>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7000"/>
                            </p:stCondLst>
                            <p:childTnLst>
                              <p:par>
                                <p:cTn id="41" presetID="53" presetClass="entr" presetSubtype="0" fill="hold" nodeType="after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p:cTn id="43" dur="1000" fill="hold"/>
                                        <p:tgtEl>
                                          <p:spTgt spid="2"/>
                                        </p:tgtEl>
                                        <p:attrNameLst>
                                          <p:attrName>ppt_w</p:attrName>
                                        </p:attrNameLst>
                                      </p:cBhvr>
                                      <p:tavLst>
                                        <p:tav tm="0">
                                          <p:val>
                                            <p:fltVal val="0"/>
                                          </p:val>
                                        </p:tav>
                                        <p:tav tm="100000">
                                          <p:val>
                                            <p:strVal val="#ppt_w"/>
                                          </p:val>
                                        </p:tav>
                                      </p:tavLst>
                                    </p:anim>
                                    <p:anim calcmode="lin" valueType="num">
                                      <p:cBhvr>
                                        <p:cTn id="44" dur="1000" fill="hold"/>
                                        <p:tgtEl>
                                          <p:spTgt spid="2"/>
                                        </p:tgtEl>
                                        <p:attrNameLst>
                                          <p:attrName>ppt_h</p:attrName>
                                        </p:attrNameLst>
                                      </p:cBhvr>
                                      <p:tavLst>
                                        <p:tav tm="0">
                                          <p:val>
                                            <p:fltVal val="0"/>
                                          </p:val>
                                        </p:tav>
                                        <p:tav tm="100000">
                                          <p:val>
                                            <p:strVal val="#ppt_h"/>
                                          </p:val>
                                        </p:tav>
                                      </p:tavLst>
                                    </p:anim>
                                    <p:animEffect transition="in" filter="fade">
                                      <p:cBhvr>
                                        <p:cTn id="4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AF8403E-FF9F-4869-BAE0-308741E664C3}"/>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AB2D5A81-C4CF-44EE-9A22-38672DA75D03}" type="slidenum">
              <a:rPr lang="ar-SA" altLang="fa-IR" sz="1400">
                <a:solidFill>
                  <a:prstClr val="black"/>
                </a:solidFill>
                <a:latin typeface="Arial" panose="020B0604020202020204" pitchFamily="34" charset="0"/>
              </a:rPr>
              <a:pPr fontAlgn="base">
                <a:spcBef>
                  <a:spcPct val="0"/>
                </a:spcBef>
                <a:spcAft>
                  <a:spcPct val="0"/>
                </a:spcAft>
                <a:buClrTx/>
                <a:buSzTx/>
                <a:buNone/>
              </a:pPr>
              <a:t>18</a:t>
            </a:fld>
            <a:endParaRPr lang="en-US" altLang="fa-IR" sz="1400">
              <a:solidFill>
                <a:prstClr val="black"/>
              </a:solidFill>
              <a:latin typeface="Arial" panose="020B0604020202020204" pitchFamily="34" charset="0"/>
            </a:endParaRPr>
          </a:p>
        </p:txBody>
      </p:sp>
      <p:sp>
        <p:nvSpPr>
          <p:cNvPr id="72706" name="Rectangle 2">
            <a:extLst>
              <a:ext uri="{FF2B5EF4-FFF2-40B4-BE49-F238E27FC236}">
                <a16:creationId xmlns:a16="http://schemas.microsoft.com/office/drawing/2014/main" id="{FC477F1A-B0AA-47CD-8FBC-05A985043415}"/>
              </a:ext>
            </a:extLst>
          </p:cNvPr>
          <p:cNvSpPr>
            <a:spLocks noGrp="1" noChangeArrowheads="1"/>
          </p:cNvSpPr>
          <p:nvPr>
            <p:ph type="title"/>
          </p:nvPr>
        </p:nvSpPr>
        <p:spPr/>
        <p:txBody>
          <a:bodyPr/>
          <a:lstStyle/>
          <a:p>
            <a:pPr rtl="1" eaLnBrk="1" hangingPunct="1">
              <a:defRPr/>
            </a:pPr>
            <a:r>
              <a:rPr lang="fa-IR" sz="6000">
                <a:solidFill>
                  <a:srgbClr val="66FF66"/>
                </a:solidFill>
                <a:cs typeface="B Nazanin" pitchFamily="2" charset="-78"/>
              </a:rPr>
              <a:t>نظریه شرطی ( رفتار گرایی ) :</a:t>
            </a:r>
            <a:r>
              <a:rPr lang="fa-IR" sz="4800">
                <a:solidFill>
                  <a:srgbClr val="66FF66"/>
                </a:solidFill>
                <a:cs typeface="B Nazanin" pitchFamily="2" charset="-78"/>
              </a:rPr>
              <a:t> </a:t>
            </a:r>
            <a:endParaRPr lang="en-US" sz="4800">
              <a:solidFill>
                <a:srgbClr val="66FF66"/>
              </a:solidFill>
              <a:cs typeface="B Nazanin" pitchFamily="2" charset="-78"/>
            </a:endParaRPr>
          </a:p>
        </p:txBody>
      </p:sp>
      <p:sp>
        <p:nvSpPr>
          <p:cNvPr id="72707" name="Rectangle 3">
            <a:extLst>
              <a:ext uri="{FF2B5EF4-FFF2-40B4-BE49-F238E27FC236}">
                <a16:creationId xmlns:a16="http://schemas.microsoft.com/office/drawing/2014/main" id="{A502B990-B2C0-4FFD-9B6C-F13508C3F327}"/>
              </a:ext>
            </a:extLst>
          </p:cNvPr>
          <p:cNvSpPr>
            <a:spLocks noGrp="1" noChangeArrowheads="1"/>
          </p:cNvSpPr>
          <p:nvPr>
            <p:ph type="body" idx="1"/>
          </p:nvPr>
        </p:nvSpPr>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این نظریه شامل ، نظریه های پاولوف ، واتسن ، ثرندایک و اسکینر است . این عده یادگیری را عبارت از « ایجاد تقویت رابطه و پیوند بین محرک و پاسخ در سیستم عصبی انسان » می دانند ؛ وبیشتر به شرطی شدن کلاسیک ، ابزاری ، فعال و مواردی از این قبیل می اندیشند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p:cTn id="7" dur="1000" fill="hold"/>
                                        <p:tgtEl>
                                          <p:spTgt spid="72706"/>
                                        </p:tgtEl>
                                        <p:attrNameLst>
                                          <p:attrName>ppt_x</p:attrName>
                                        </p:attrNameLst>
                                      </p:cBhvr>
                                      <p:tavLst>
                                        <p:tav tm="0">
                                          <p:val>
                                            <p:strVal val="#ppt_x-.2"/>
                                          </p:val>
                                        </p:tav>
                                        <p:tav tm="100000">
                                          <p:val>
                                            <p:strVal val="#ppt_x"/>
                                          </p:val>
                                        </p:tav>
                                      </p:tavLst>
                                    </p:anim>
                                    <p:anim calcmode="lin" valueType="num">
                                      <p:cBhvr>
                                        <p:cTn id="8" dur="1000" fill="hold"/>
                                        <p:tgtEl>
                                          <p:spTgt spid="72706"/>
                                        </p:tgtEl>
                                        <p:attrNameLst>
                                          <p:attrName>ppt_y</p:attrName>
                                        </p:attrNameLst>
                                      </p:cBhvr>
                                      <p:tavLst>
                                        <p:tav tm="0">
                                          <p:val>
                                            <p:strVal val="#ppt_y"/>
                                          </p:val>
                                        </p:tav>
                                        <p:tav tm="100000">
                                          <p:val>
                                            <p:strVal val="#ppt_y"/>
                                          </p:val>
                                        </p:tav>
                                      </p:tavLst>
                                    </p:anim>
                                    <p:animEffect transition="in" filter="wipe(right)" prLst="gradientSize: 0.1">
                                      <p:cBhvr>
                                        <p:cTn id="9" dur="1000"/>
                                        <p:tgtEl>
                                          <p:spTgt spid="72706"/>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 calcmode="lin" valueType="num">
                                      <p:cBhvr>
                                        <p:cTn id="13" dur="1000" fill="hold"/>
                                        <p:tgtEl>
                                          <p:spTgt spid="72707">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7270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2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249140C2-77A9-44DC-8F2F-D56E1DEE5A75}"/>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13B846E4-684D-4A72-8A2D-A16552EC276A}" type="slidenum">
              <a:rPr lang="ar-SA" altLang="fa-IR" sz="1400">
                <a:solidFill>
                  <a:prstClr val="black"/>
                </a:solidFill>
                <a:latin typeface="Arial" panose="020B0604020202020204" pitchFamily="34" charset="0"/>
              </a:rPr>
              <a:pPr fontAlgn="base">
                <a:spcBef>
                  <a:spcPct val="0"/>
                </a:spcBef>
                <a:spcAft>
                  <a:spcPct val="0"/>
                </a:spcAft>
                <a:buClrTx/>
                <a:buSzTx/>
                <a:buNone/>
              </a:pPr>
              <a:t>19</a:t>
            </a:fld>
            <a:endParaRPr lang="en-US" altLang="fa-IR" sz="1400">
              <a:solidFill>
                <a:prstClr val="black"/>
              </a:solidFill>
              <a:latin typeface="Arial" panose="020B0604020202020204" pitchFamily="34" charset="0"/>
            </a:endParaRPr>
          </a:p>
        </p:txBody>
      </p:sp>
      <p:sp>
        <p:nvSpPr>
          <p:cNvPr id="73731" name="Rectangle 3">
            <a:extLst>
              <a:ext uri="{FF2B5EF4-FFF2-40B4-BE49-F238E27FC236}">
                <a16:creationId xmlns:a16="http://schemas.microsoft.com/office/drawing/2014/main" id="{88334FFB-9EE1-4AD6-B006-413CB7D33C82}"/>
              </a:ext>
            </a:extLst>
          </p:cNvPr>
          <p:cNvSpPr>
            <a:spLocks noGrp="1" noChangeArrowheads="1"/>
          </p:cNvSpPr>
          <p:nvPr>
            <p:ph type="body" idx="1"/>
          </p:nvPr>
        </p:nvSpPr>
        <p:spPr>
          <a:xfrm>
            <a:off x="1847850" y="1125539"/>
            <a:ext cx="8496300" cy="4752975"/>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از نظر صاحبان این نظریه ، در فرایند  یادگیری ، ابتدا « وضع یا حالتی » در یادگیرنده اثر می کند ، سپس او را وادار به فعالیت می نماید ، و در بین آن وضع یا حالت و پاسخ ارائه شده ، ارتباط برقرار می شود و سرانجام عمل یادگیری فرد صورت می گیرد . در واقع یادگیری عبارت است از  ارتباط بین محرک </a:t>
            </a:r>
            <a:r>
              <a:rPr lang="en-US" sz="4000">
                <a:solidFill>
                  <a:srgbClr val="00FFFF"/>
                </a:solidFill>
                <a:cs typeface="B Nazanin" pitchFamily="2" charset="-78"/>
              </a:rPr>
              <a:t>(S)</a:t>
            </a:r>
            <a:r>
              <a:rPr lang="fa-IR" sz="4000">
                <a:solidFill>
                  <a:srgbClr val="00FFFF"/>
                </a:solidFill>
                <a:cs typeface="B Nazanin" pitchFamily="2" charset="-78"/>
              </a:rPr>
              <a:t> و پاسخ </a:t>
            </a:r>
            <a:r>
              <a:rPr lang="en-US" sz="4000">
                <a:solidFill>
                  <a:srgbClr val="00FFFF"/>
                </a:solidFill>
                <a:cs typeface="B Nazanin" pitchFamily="2" charset="-78"/>
              </a:rPr>
              <a:t>(R) </a:t>
            </a:r>
            <a:r>
              <a:rPr lang="fa-IR" sz="4000">
                <a:solidFill>
                  <a:srgbClr val="00FFFF"/>
                </a:solidFill>
                <a:cs typeface="B Nazanin" pitchFamily="2" charset="-78"/>
              </a:rPr>
              <a:t> .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diamond(in)">
                                      <p:cBhvr>
                                        <p:cTn id="7" dur="1000"/>
                                        <p:tgtEl>
                                          <p:spTgt spid="737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E50855B-2424-4420-B300-684A6ECB67F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0A1AA5AF-5C3C-47B0-A5BE-37344BCB8630}" type="slidenum">
              <a:rPr lang="ar-SA" altLang="fa-IR" sz="1400">
                <a:solidFill>
                  <a:prstClr val="black"/>
                </a:solidFill>
                <a:latin typeface="Arial" panose="020B0604020202020204" pitchFamily="34" charset="0"/>
              </a:rPr>
              <a:pPr fontAlgn="base">
                <a:spcBef>
                  <a:spcPct val="0"/>
                </a:spcBef>
                <a:spcAft>
                  <a:spcPct val="0"/>
                </a:spcAft>
                <a:buClrTx/>
                <a:buSzTx/>
                <a:buNone/>
              </a:pPr>
              <a:t>2</a:t>
            </a:fld>
            <a:endParaRPr lang="en-US" altLang="fa-IR" sz="1400">
              <a:solidFill>
                <a:prstClr val="black"/>
              </a:solidFill>
              <a:latin typeface="Arial" panose="020B0604020202020204" pitchFamily="34" charset="0"/>
            </a:endParaRPr>
          </a:p>
        </p:txBody>
      </p:sp>
      <p:sp>
        <p:nvSpPr>
          <p:cNvPr id="56325" name="AutoShape 5">
            <a:extLst>
              <a:ext uri="{FF2B5EF4-FFF2-40B4-BE49-F238E27FC236}">
                <a16:creationId xmlns:a16="http://schemas.microsoft.com/office/drawing/2014/main" id="{70CDEDCA-99BB-4823-975E-B6C3B39E40EF}"/>
              </a:ext>
            </a:extLst>
          </p:cNvPr>
          <p:cNvSpPr>
            <a:spLocks noChangeArrowheads="1"/>
          </p:cNvSpPr>
          <p:nvPr/>
        </p:nvSpPr>
        <p:spPr bwMode="auto">
          <a:xfrm>
            <a:off x="1992314" y="549276"/>
            <a:ext cx="8207375" cy="5832475"/>
          </a:xfrm>
          <a:prstGeom prst="foldedCorner">
            <a:avLst>
              <a:gd name="adj" fmla="val 12500"/>
            </a:avLst>
          </a:prstGeom>
          <a:solidFill>
            <a:srgbClr val="FFFFCC">
              <a:alpha val="59000"/>
            </a:srgbClr>
          </a:solidFill>
          <a:ln w="57150">
            <a:solidFill>
              <a:srgbClr val="33CC33"/>
            </a:solidFill>
            <a:round/>
            <a:headEnd/>
            <a:tailEnd/>
          </a:ln>
          <a:effectLst/>
        </p:spPr>
        <p:txBody>
          <a:bodyPr wrap="none" anchor="ct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56327" name="Rectangle 7">
            <a:extLst>
              <a:ext uri="{FF2B5EF4-FFF2-40B4-BE49-F238E27FC236}">
                <a16:creationId xmlns:a16="http://schemas.microsoft.com/office/drawing/2014/main" id="{9BFA6107-5E4F-4724-8A4D-1684C1B7936D}"/>
              </a:ext>
            </a:extLst>
          </p:cNvPr>
          <p:cNvSpPr>
            <a:spLocks noGrp="1" noChangeArrowheads="1"/>
          </p:cNvSpPr>
          <p:nvPr>
            <p:ph type="body" idx="1"/>
          </p:nvPr>
        </p:nvSpPr>
        <p:spPr>
          <a:xfrm>
            <a:off x="1952626" y="549276"/>
            <a:ext cx="8143875" cy="5338763"/>
          </a:xfrm>
        </p:spPr>
        <p:txBody>
          <a:bodyPr/>
          <a:lstStyle/>
          <a:p>
            <a:pPr algn="ctr" rtl="1" eaLnBrk="1" hangingPunct="1">
              <a:lnSpc>
                <a:spcPct val="90000"/>
              </a:lnSpc>
              <a:buFont typeface="Wingdings" panose="05000000000000000000" pitchFamily="2" charset="2"/>
              <a:buNone/>
              <a:defRPr/>
            </a:pPr>
            <a:r>
              <a:rPr lang="fa-IR" sz="3600" b="1" dirty="0">
                <a:solidFill>
                  <a:srgbClr val="00FFFF"/>
                </a:solidFill>
              </a:rPr>
              <a:t>به نام خدا</a:t>
            </a:r>
          </a:p>
          <a:p>
            <a:pPr algn="ctr" rtl="1" eaLnBrk="1" hangingPunct="1">
              <a:lnSpc>
                <a:spcPct val="90000"/>
              </a:lnSpc>
              <a:buFont typeface="Wingdings" panose="05000000000000000000" pitchFamily="2" charset="2"/>
              <a:buNone/>
              <a:defRPr/>
            </a:pPr>
            <a:endParaRPr lang="fa-IR" sz="3600" b="1" dirty="0">
              <a:solidFill>
                <a:srgbClr val="00FFFF"/>
              </a:solidFill>
            </a:endParaRPr>
          </a:p>
          <a:p>
            <a:pPr algn="ctr" rtl="1" eaLnBrk="1" hangingPunct="1">
              <a:lnSpc>
                <a:spcPct val="90000"/>
              </a:lnSpc>
              <a:buFont typeface="Wingdings" panose="05000000000000000000" pitchFamily="2" charset="2"/>
              <a:buNone/>
              <a:defRPr/>
            </a:pPr>
            <a:r>
              <a:rPr lang="fa-IR" sz="3600" b="1" dirty="0">
                <a:solidFill>
                  <a:srgbClr val="0000FF"/>
                </a:solidFill>
                <a:cs typeface="B Nazanin" pitchFamily="2" charset="-78"/>
              </a:rPr>
              <a:t>روشها و فنون تدریس</a:t>
            </a:r>
          </a:p>
          <a:p>
            <a:pPr algn="ctr" rtl="1" eaLnBrk="1" hangingPunct="1">
              <a:lnSpc>
                <a:spcPct val="90000"/>
              </a:lnSpc>
              <a:buFont typeface="Wingdings" panose="05000000000000000000" pitchFamily="2" charset="2"/>
              <a:buNone/>
              <a:defRPr/>
            </a:pPr>
            <a:r>
              <a:rPr lang="fa-IR" sz="3600" b="1" dirty="0">
                <a:solidFill>
                  <a:srgbClr val="0000FF"/>
                </a:solidFill>
                <a:cs typeface="B Nazanin" pitchFamily="2" charset="-78"/>
              </a:rPr>
              <a:t>مهارتهای آموزشي و پرورشي(انتشارات سمت)</a:t>
            </a:r>
          </a:p>
          <a:p>
            <a:pPr algn="ctr" rtl="1" eaLnBrk="1" hangingPunct="1">
              <a:lnSpc>
                <a:spcPct val="90000"/>
              </a:lnSpc>
              <a:buFont typeface="Wingdings" panose="05000000000000000000" pitchFamily="2" charset="2"/>
              <a:buNone/>
              <a:defRPr/>
            </a:pPr>
            <a:r>
              <a:rPr lang="fa-IR" sz="3600" b="1" dirty="0">
                <a:solidFill>
                  <a:srgbClr val="0000FF"/>
                </a:solidFill>
                <a:cs typeface="B Nazanin" pitchFamily="2" charset="-78"/>
              </a:rPr>
              <a:t>مؤلف: حسن شعبانی</a:t>
            </a:r>
          </a:p>
          <a:p>
            <a:pPr algn="ctr" rtl="1" eaLnBrk="1" hangingPunct="1">
              <a:lnSpc>
                <a:spcPct val="90000"/>
              </a:lnSpc>
              <a:buFont typeface="Wingdings" panose="05000000000000000000" pitchFamily="2" charset="2"/>
              <a:buNone/>
              <a:defRPr/>
            </a:pPr>
            <a:endParaRPr lang="fa-IR" sz="3600" dirty="0">
              <a:solidFill>
                <a:srgbClr val="FF0066"/>
              </a:solidFill>
              <a:cs typeface="B Nazanin" pitchFamily="2" charset="-78"/>
            </a:endParaRPr>
          </a:p>
          <a:p>
            <a:pPr algn="ctr" rtl="1" eaLnBrk="1" hangingPunct="1">
              <a:lnSpc>
                <a:spcPct val="90000"/>
              </a:lnSpc>
              <a:buFont typeface="Wingdings" panose="05000000000000000000" pitchFamily="2" charset="2"/>
              <a:buNone/>
              <a:defRPr/>
            </a:pPr>
            <a:r>
              <a:rPr lang="fa-IR" sz="3600" b="1">
                <a:solidFill>
                  <a:srgbClr val="00B050"/>
                </a:solidFill>
                <a:cs typeface="B Nazanin" pitchFamily="2" charset="-78"/>
              </a:rPr>
              <a:t>قهرمان </a:t>
            </a:r>
            <a:r>
              <a:rPr lang="fa-IR" sz="3600" b="1" dirty="0">
                <a:solidFill>
                  <a:srgbClr val="00B050"/>
                </a:solidFill>
                <a:cs typeface="B Nazanin" pitchFamily="2" charset="-78"/>
              </a:rPr>
              <a:t>مددلو  دانشگاه فرهنگیان – مرکز خوی</a:t>
            </a:r>
            <a:endParaRPr lang="fa-IR" sz="3600" dirty="0">
              <a:solidFill>
                <a:srgbClr val="FF0000"/>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6325"/>
                                        </p:tgtEl>
                                        <p:attrNameLst>
                                          <p:attrName>style.visibility</p:attrName>
                                        </p:attrNameLst>
                                      </p:cBhvr>
                                      <p:to>
                                        <p:strVal val="visible"/>
                                      </p:to>
                                    </p:set>
                                    <p:anim calcmode="lin" valueType="num">
                                      <p:cBhvr additive="base">
                                        <p:cTn id="7" dur="500" fill="hold"/>
                                        <p:tgtEl>
                                          <p:spTgt spid="56325"/>
                                        </p:tgtEl>
                                        <p:attrNameLst>
                                          <p:attrName>ppt_x</p:attrName>
                                        </p:attrNameLst>
                                      </p:cBhvr>
                                      <p:tavLst>
                                        <p:tav tm="0">
                                          <p:val>
                                            <p:strVal val="1+#ppt_w/2"/>
                                          </p:val>
                                        </p:tav>
                                        <p:tav tm="100000">
                                          <p:val>
                                            <p:strVal val="#ppt_x"/>
                                          </p:val>
                                        </p:tav>
                                      </p:tavLst>
                                    </p:anim>
                                    <p:anim calcmode="lin" valueType="num">
                                      <p:cBhvr additive="base">
                                        <p:cTn id="8" dur="500" fill="hold"/>
                                        <p:tgtEl>
                                          <p:spTgt spid="5632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56327">
                                            <p:txEl>
                                              <p:pRg st="0" end="0"/>
                                            </p:txEl>
                                          </p:spTgt>
                                        </p:tgtEl>
                                        <p:attrNameLst>
                                          <p:attrName>style.visibility</p:attrName>
                                        </p:attrNameLst>
                                      </p:cBhvr>
                                      <p:to>
                                        <p:strVal val="visible"/>
                                      </p:to>
                                    </p:set>
                                    <p:anim calcmode="lin" valueType="num">
                                      <p:cBhvr additive="base">
                                        <p:cTn id="12" dur="1000" fill="hold"/>
                                        <p:tgtEl>
                                          <p:spTgt spid="56327">
                                            <p:txEl>
                                              <p:pRg st="0" end="0"/>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563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6327">
                                            <p:txEl>
                                              <p:pRg st="2" end="2"/>
                                            </p:txEl>
                                          </p:spTgt>
                                        </p:tgtEl>
                                        <p:attrNameLst>
                                          <p:attrName>style.visibility</p:attrName>
                                        </p:attrNameLst>
                                      </p:cBhvr>
                                      <p:to>
                                        <p:strVal val="visible"/>
                                      </p:to>
                                    </p:set>
                                    <p:anim calcmode="lin" valueType="num">
                                      <p:cBhvr additive="base">
                                        <p:cTn id="18" dur="1000" fill="hold"/>
                                        <p:tgtEl>
                                          <p:spTgt spid="56327">
                                            <p:txEl>
                                              <p:pRg st="2" end="2"/>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563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6327">
                                            <p:txEl>
                                              <p:pRg st="3" end="3"/>
                                            </p:txEl>
                                          </p:spTgt>
                                        </p:tgtEl>
                                        <p:attrNameLst>
                                          <p:attrName>style.visibility</p:attrName>
                                        </p:attrNameLst>
                                      </p:cBhvr>
                                      <p:to>
                                        <p:strVal val="visible"/>
                                      </p:to>
                                    </p:set>
                                    <p:anim calcmode="lin" valueType="num">
                                      <p:cBhvr additive="base">
                                        <p:cTn id="24" dur="1000" fill="hold"/>
                                        <p:tgtEl>
                                          <p:spTgt spid="56327">
                                            <p:txEl>
                                              <p:pRg st="3" end="3"/>
                                            </p:txEl>
                                          </p:spTgt>
                                        </p:tgtEl>
                                        <p:attrNameLst>
                                          <p:attrName>ppt_x</p:attrName>
                                        </p:attrNameLst>
                                      </p:cBhvr>
                                      <p:tavLst>
                                        <p:tav tm="0">
                                          <p:val>
                                            <p:strVal val="0-#ppt_w/2"/>
                                          </p:val>
                                        </p:tav>
                                        <p:tav tm="100000">
                                          <p:val>
                                            <p:strVal val="#ppt_x"/>
                                          </p:val>
                                        </p:tav>
                                      </p:tavLst>
                                    </p:anim>
                                    <p:anim calcmode="lin" valueType="num">
                                      <p:cBhvr additive="base">
                                        <p:cTn id="25" dur="1000" fill="hold"/>
                                        <p:tgtEl>
                                          <p:spTgt spid="56327">
                                            <p:txEl>
                                              <p:pRg st="3" end="3"/>
                                            </p:txEl>
                                          </p:spTgt>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1000"/>
                            </p:stCondLst>
                            <p:childTnLst>
                              <p:par>
                                <p:cTn id="27" presetID="2" presetClass="entr" presetSubtype="8" fill="hold" grpId="0" nodeType="afterEffect">
                                  <p:stCondLst>
                                    <p:cond delay="0"/>
                                  </p:stCondLst>
                                  <p:childTnLst>
                                    <p:set>
                                      <p:cBhvr>
                                        <p:cTn id="28" dur="1" fill="hold">
                                          <p:stCondLst>
                                            <p:cond delay="0"/>
                                          </p:stCondLst>
                                        </p:cTn>
                                        <p:tgtEl>
                                          <p:spTgt spid="56327">
                                            <p:txEl>
                                              <p:pRg st="4" end="4"/>
                                            </p:txEl>
                                          </p:spTgt>
                                        </p:tgtEl>
                                        <p:attrNameLst>
                                          <p:attrName>style.visibility</p:attrName>
                                        </p:attrNameLst>
                                      </p:cBhvr>
                                      <p:to>
                                        <p:strVal val="visible"/>
                                      </p:to>
                                    </p:set>
                                    <p:anim calcmode="lin" valueType="num">
                                      <p:cBhvr additive="base">
                                        <p:cTn id="29" dur="1000" fill="hold"/>
                                        <p:tgtEl>
                                          <p:spTgt spid="56327">
                                            <p:txEl>
                                              <p:pRg st="4" end="4"/>
                                            </p:txEl>
                                          </p:spTgt>
                                        </p:tgtEl>
                                        <p:attrNameLst>
                                          <p:attrName>ppt_x</p:attrName>
                                        </p:attrNameLst>
                                      </p:cBhvr>
                                      <p:tavLst>
                                        <p:tav tm="0">
                                          <p:val>
                                            <p:strVal val="0-#ppt_w/2"/>
                                          </p:val>
                                        </p:tav>
                                        <p:tav tm="100000">
                                          <p:val>
                                            <p:strVal val="#ppt_x"/>
                                          </p:val>
                                        </p:tav>
                                      </p:tavLst>
                                    </p:anim>
                                    <p:anim calcmode="lin" valueType="num">
                                      <p:cBhvr additive="base">
                                        <p:cTn id="30" dur="1000" fill="hold"/>
                                        <p:tgtEl>
                                          <p:spTgt spid="563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56327">
                                            <p:txEl>
                                              <p:pRg st="6" end="6"/>
                                            </p:txEl>
                                          </p:spTgt>
                                        </p:tgtEl>
                                        <p:attrNameLst>
                                          <p:attrName>style.visibility</p:attrName>
                                        </p:attrNameLst>
                                      </p:cBhvr>
                                      <p:to>
                                        <p:strVal val="visible"/>
                                      </p:to>
                                    </p:set>
                                    <p:anim calcmode="lin" valueType="num">
                                      <p:cBhvr additive="base">
                                        <p:cTn id="35" dur="1000" fill="hold"/>
                                        <p:tgtEl>
                                          <p:spTgt spid="56327">
                                            <p:txEl>
                                              <p:pRg st="6" end="6"/>
                                            </p:txEl>
                                          </p:spTgt>
                                        </p:tgtEl>
                                        <p:attrNameLst>
                                          <p:attrName>ppt_x</p:attrName>
                                        </p:attrNameLst>
                                      </p:cBhvr>
                                      <p:tavLst>
                                        <p:tav tm="0">
                                          <p:val>
                                            <p:strVal val="0-#ppt_w/2"/>
                                          </p:val>
                                        </p:tav>
                                        <p:tav tm="100000">
                                          <p:val>
                                            <p:strVal val="#ppt_x"/>
                                          </p:val>
                                        </p:tav>
                                      </p:tavLst>
                                    </p:anim>
                                    <p:anim calcmode="lin" valueType="num">
                                      <p:cBhvr additive="base">
                                        <p:cTn id="36" dur="1000" fill="hold"/>
                                        <p:tgtEl>
                                          <p:spTgt spid="5632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5" grpId="0" animBg="1"/>
      <p:bldP spid="5632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569044B8-5182-4221-B1EB-239858DEC092}"/>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525C9ABE-99D8-427C-A2CF-CAD2A9360C4A}" type="slidenum">
              <a:rPr lang="ar-SA" altLang="fa-IR" sz="1400">
                <a:solidFill>
                  <a:prstClr val="black"/>
                </a:solidFill>
                <a:latin typeface="Arial" panose="020B0604020202020204" pitchFamily="34" charset="0"/>
              </a:rPr>
              <a:pPr fontAlgn="base">
                <a:spcBef>
                  <a:spcPct val="0"/>
                </a:spcBef>
                <a:spcAft>
                  <a:spcPct val="0"/>
                </a:spcAft>
                <a:buClrTx/>
                <a:buSzTx/>
                <a:buNone/>
              </a:pPr>
              <a:t>20</a:t>
            </a:fld>
            <a:endParaRPr lang="en-US" altLang="fa-IR" sz="1400">
              <a:solidFill>
                <a:prstClr val="black"/>
              </a:solidFill>
              <a:latin typeface="Arial" panose="020B0604020202020204" pitchFamily="34" charset="0"/>
            </a:endParaRPr>
          </a:p>
        </p:txBody>
      </p:sp>
      <p:sp>
        <p:nvSpPr>
          <p:cNvPr id="74754" name="Rectangle 2">
            <a:extLst>
              <a:ext uri="{FF2B5EF4-FFF2-40B4-BE49-F238E27FC236}">
                <a16:creationId xmlns:a16="http://schemas.microsoft.com/office/drawing/2014/main" id="{7C7317B7-F9C8-426B-A729-2C6C776B9571}"/>
              </a:ext>
            </a:extLst>
          </p:cNvPr>
          <p:cNvSpPr>
            <a:spLocks noGrp="1" noChangeArrowheads="1"/>
          </p:cNvSpPr>
          <p:nvPr>
            <p:ph type="title"/>
          </p:nvPr>
        </p:nvSpPr>
        <p:spPr/>
        <p:txBody>
          <a:bodyPr/>
          <a:lstStyle/>
          <a:p>
            <a:pPr rtl="1" eaLnBrk="1" hangingPunct="1">
              <a:defRPr/>
            </a:pPr>
            <a:r>
              <a:rPr lang="fa-IR" sz="6000">
                <a:solidFill>
                  <a:srgbClr val="66FF66"/>
                </a:solidFill>
                <a:cs typeface="B Nazanin" pitchFamily="2" charset="-78"/>
              </a:rPr>
              <a:t>نظریه شناختی :</a:t>
            </a:r>
            <a:endParaRPr lang="en-US" sz="6000">
              <a:solidFill>
                <a:srgbClr val="66FF66"/>
              </a:solidFill>
              <a:cs typeface="B Nazanin" pitchFamily="2" charset="-78"/>
            </a:endParaRPr>
          </a:p>
        </p:txBody>
      </p:sp>
      <p:sp>
        <p:nvSpPr>
          <p:cNvPr id="74755" name="Rectangle 3">
            <a:extLst>
              <a:ext uri="{FF2B5EF4-FFF2-40B4-BE49-F238E27FC236}">
                <a16:creationId xmlns:a16="http://schemas.microsoft.com/office/drawing/2014/main" id="{FD2E2A8C-F70B-4488-85CD-DD2990BC94DE}"/>
              </a:ext>
            </a:extLst>
          </p:cNvPr>
          <p:cNvSpPr>
            <a:spLocks noGrp="1" noChangeArrowheads="1"/>
          </p:cNvSpPr>
          <p:nvPr>
            <p:ph type="body" idx="1"/>
          </p:nvPr>
        </p:nvSpPr>
        <p:spPr>
          <a:xfrm>
            <a:off x="1992313" y="1916113"/>
            <a:ext cx="8229600" cy="4114800"/>
          </a:xfrm>
        </p:spPr>
        <p:txBody>
          <a:bodyPr/>
          <a:lstStyle/>
          <a:p>
            <a:pPr algn="justLow" rtl="1" eaLnBrk="1" hangingPunct="1">
              <a:lnSpc>
                <a:spcPct val="90000"/>
              </a:lnSpc>
              <a:buFont typeface="Wingdings" panose="05000000000000000000" pitchFamily="2" charset="2"/>
              <a:buNone/>
              <a:defRPr/>
            </a:pPr>
            <a:r>
              <a:rPr lang="fa-IR">
                <a:solidFill>
                  <a:srgbClr val="FFFF00"/>
                </a:solidFill>
                <a:cs typeface="B Nazanin" pitchFamily="2" charset="-78"/>
              </a:rPr>
              <a:t>این نظریه شامل نظریه گستالت ، پیاژه ، برونر ، آزوبل ، بلوم و غیره است . صاحبان این نظریه معتقدند که :</a:t>
            </a:r>
            <a:r>
              <a:rPr lang="fa-IR">
                <a:solidFill>
                  <a:srgbClr val="00FFFF"/>
                </a:solidFill>
                <a:cs typeface="B Nazanin" pitchFamily="2" charset="-78"/>
              </a:rPr>
              <a:t> </a:t>
            </a:r>
          </a:p>
          <a:p>
            <a:pPr algn="justLow" rtl="1" eaLnBrk="1" hangingPunct="1">
              <a:lnSpc>
                <a:spcPct val="90000"/>
              </a:lnSpc>
              <a:buClr>
                <a:srgbClr val="FF0066"/>
              </a:buClr>
              <a:buSzPct val="80000"/>
              <a:buFont typeface="Wingdings" panose="05000000000000000000" pitchFamily="2" charset="2"/>
              <a:buChar char="v"/>
              <a:defRPr/>
            </a:pPr>
            <a:r>
              <a:rPr lang="fa-IR">
                <a:solidFill>
                  <a:srgbClr val="00FFFF"/>
                </a:solidFill>
                <a:cs typeface="B Nazanin" pitchFamily="2" charset="-78"/>
              </a:rPr>
              <a:t>یادگیری ناشی از شناخت ، ادراک و بصیرت است .</a:t>
            </a:r>
          </a:p>
          <a:p>
            <a:pPr algn="justLow" rtl="1" eaLnBrk="1" hangingPunct="1">
              <a:lnSpc>
                <a:spcPct val="90000"/>
              </a:lnSpc>
              <a:buClr>
                <a:srgbClr val="FF0066"/>
              </a:buClr>
              <a:buSzPct val="80000"/>
              <a:buFont typeface="Wingdings" panose="05000000000000000000" pitchFamily="2" charset="2"/>
              <a:buChar char="v"/>
              <a:defRPr/>
            </a:pPr>
            <a:r>
              <a:rPr lang="fa-IR">
                <a:solidFill>
                  <a:srgbClr val="00FFFF"/>
                </a:solidFill>
                <a:cs typeface="B Nazanin" pitchFamily="2" charset="-78"/>
              </a:rPr>
              <a:t>یادگیری های جدید فرد با ساخت های شناختی قبلی او تلفیق می شود .</a:t>
            </a:r>
          </a:p>
          <a:p>
            <a:pPr algn="justLow" rtl="1" eaLnBrk="1" hangingPunct="1">
              <a:lnSpc>
                <a:spcPct val="90000"/>
              </a:lnSpc>
              <a:buClr>
                <a:srgbClr val="FF0066"/>
              </a:buClr>
              <a:buSzPct val="80000"/>
              <a:buFont typeface="Wingdings" panose="05000000000000000000" pitchFamily="2" charset="2"/>
              <a:buChar char="v"/>
              <a:defRPr/>
            </a:pPr>
            <a:r>
              <a:rPr lang="fa-IR">
                <a:solidFill>
                  <a:srgbClr val="00FFFF"/>
                </a:solidFill>
                <a:cs typeface="B Nazanin" pitchFamily="2" charset="-78"/>
              </a:rPr>
              <a:t>یادگیری یک جریان درونی و دائمی است .</a:t>
            </a:r>
          </a:p>
          <a:p>
            <a:pPr algn="justLow" rtl="1" eaLnBrk="1" hangingPunct="1">
              <a:lnSpc>
                <a:spcPct val="90000"/>
              </a:lnSpc>
              <a:buClr>
                <a:srgbClr val="FF0066"/>
              </a:buClr>
              <a:buSzPct val="80000"/>
              <a:buFont typeface="Wingdings" panose="05000000000000000000" pitchFamily="2" charset="2"/>
              <a:buChar char="v"/>
              <a:defRPr/>
            </a:pPr>
            <a:r>
              <a:rPr lang="fa-IR">
                <a:solidFill>
                  <a:srgbClr val="00FFFF"/>
                </a:solidFill>
                <a:cs typeface="B Nazanin" pitchFamily="2" charset="-78"/>
              </a:rPr>
              <a:t>شاگردان موجوداتی فعال و کنجکاوند و محیط باید متناسب آنها سازماندهی شود .</a:t>
            </a:r>
            <a:endParaRPr lang="en-US">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p:cTn id="7" dur="500" fill="hold"/>
                                        <p:tgtEl>
                                          <p:spTgt spid="74754"/>
                                        </p:tgtEl>
                                        <p:attrNameLst>
                                          <p:attrName>ppt_w</p:attrName>
                                        </p:attrNameLst>
                                      </p:cBhvr>
                                      <p:tavLst>
                                        <p:tav tm="0">
                                          <p:val>
                                            <p:fltVal val="0"/>
                                          </p:val>
                                        </p:tav>
                                        <p:tav tm="100000">
                                          <p:val>
                                            <p:strVal val="#ppt_w"/>
                                          </p:val>
                                        </p:tav>
                                      </p:tavLst>
                                    </p:anim>
                                    <p:anim calcmode="lin" valueType="num">
                                      <p:cBhvr>
                                        <p:cTn id="8" dur="500" fill="hold"/>
                                        <p:tgtEl>
                                          <p:spTgt spid="74754"/>
                                        </p:tgtEl>
                                        <p:attrNameLst>
                                          <p:attrName>ppt_h</p:attrName>
                                        </p:attrNameLst>
                                      </p:cBhvr>
                                      <p:tavLst>
                                        <p:tav tm="0">
                                          <p:val>
                                            <p:fltVal val="0"/>
                                          </p:val>
                                        </p:tav>
                                        <p:tav tm="100000">
                                          <p:val>
                                            <p:strVal val="#ppt_h"/>
                                          </p:val>
                                        </p:tav>
                                      </p:tavLst>
                                    </p:anim>
                                    <p:animEffect transition="in" filter="fade">
                                      <p:cBhvr>
                                        <p:cTn id="9" dur="500"/>
                                        <p:tgtEl>
                                          <p:spTgt spid="74754"/>
                                        </p:tgtEl>
                                      </p:cBhvr>
                                    </p:animEffect>
                                  </p:childTnLst>
                                </p:cTn>
                              </p:par>
                            </p:childTnLst>
                          </p:cTn>
                        </p:par>
                        <p:par>
                          <p:cTn id="10" fill="hold" nodeType="afterGroup">
                            <p:stCondLst>
                              <p:cond delay="500"/>
                            </p:stCondLst>
                            <p:childTnLst>
                              <p:par>
                                <p:cTn id="11" presetID="2" presetClass="entr" presetSubtype="8" fill="hold" grpId="0" nodeType="afterEffect">
                                  <p:stCondLst>
                                    <p:cond delay="0"/>
                                  </p:stCondLst>
                                  <p:childTnLst>
                                    <p:set>
                                      <p:cBhvr>
                                        <p:cTn id="12" dur="1" fill="hold">
                                          <p:stCondLst>
                                            <p:cond delay="0"/>
                                          </p:stCondLst>
                                        </p:cTn>
                                        <p:tgtEl>
                                          <p:spTgt spid="74755">
                                            <p:txEl>
                                              <p:pRg st="0" end="0"/>
                                            </p:txEl>
                                          </p:spTgt>
                                        </p:tgtEl>
                                        <p:attrNameLst>
                                          <p:attrName>style.visibility</p:attrName>
                                        </p:attrNameLst>
                                      </p:cBhvr>
                                      <p:to>
                                        <p:strVal val="visible"/>
                                      </p:to>
                                    </p:set>
                                    <p:anim calcmode="lin" valueType="num">
                                      <p:cBhvr additive="base">
                                        <p:cTn id="13" dur="1000" fill="hold"/>
                                        <p:tgtEl>
                                          <p:spTgt spid="74755">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4755">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1500"/>
                            </p:stCondLst>
                            <p:childTnLst>
                              <p:par>
                                <p:cTn id="16" presetID="2" presetClass="entr" presetSubtype="8" fill="hold" grpId="0" nodeType="afterEffect">
                                  <p:stCondLst>
                                    <p:cond delay="0"/>
                                  </p:stCondLst>
                                  <p:childTnLst>
                                    <p:set>
                                      <p:cBhvr>
                                        <p:cTn id="17" dur="1" fill="hold">
                                          <p:stCondLst>
                                            <p:cond delay="0"/>
                                          </p:stCondLst>
                                        </p:cTn>
                                        <p:tgtEl>
                                          <p:spTgt spid="74755">
                                            <p:txEl>
                                              <p:pRg st="1" end="1"/>
                                            </p:txEl>
                                          </p:spTgt>
                                        </p:tgtEl>
                                        <p:attrNameLst>
                                          <p:attrName>style.visibility</p:attrName>
                                        </p:attrNameLst>
                                      </p:cBhvr>
                                      <p:to>
                                        <p:strVal val="visible"/>
                                      </p:to>
                                    </p:set>
                                    <p:anim calcmode="lin" valueType="num">
                                      <p:cBhvr additive="base">
                                        <p:cTn id="18" dur="1000" fill="hold"/>
                                        <p:tgtEl>
                                          <p:spTgt spid="74755">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74755">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500"/>
                            </p:stCondLst>
                            <p:childTnLst>
                              <p:par>
                                <p:cTn id="21" presetID="2" presetClass="entr" presetSubtype="8" fill="hold" grpId="0" nodeType="afterEffect">
                                  <p:stCondLst>
                                    <p:cond delay="0"/>
                                  </p:stCondLst>
                                  <p:childTnLst>
                                    <p:set>
                                      <p:cBhvr>
                                        <p:cTn id="22" dur="1" fill="hold">
                                          <p:stCondLst>
                                            <p:cond delay="0"/>
                                          </p:stCondLst>
                                        </p:cTn>
                                        <p:tgtEl>
                                          <p:spTgt spid="74755">
                                            <p:txEl>
                                              <p:pRg st="2" end="2"/>
                                            </p:txEl>
                                          </p:spTgt>
                                        </p:tgtEl>
                                        <p:attrNameLst>
                                          <p:attrName>style.visibility</p:attrName>
                                        </p:attrNameLst>
                                      </p:cBhvr>
                                      <p:to>
                                        <p:strVal val="visible"/>
                                      </p:to>
                                    </p:set>
                                    <p:anim calcmode="lin" valueType="num">
                                      <p:cBhvr additive="base">
                                        <p:cTn id="23" dur="1000" fill="hold"/>
                                        <p:tgtEl>
                                          <p:spTgt spid="74755">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74755">
                                            <p:txEl>
                                              <p:pRg st="2" end="2"/>
                                            </p:txEl>
                                          </p:spTgt>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3500"/>
                            </p:stCondLst>
                            <p:childTnLst>
                              <p:par>
                                <p:cTn id="26" presetID="2" presetClass="entr" presetSubtype="8" fill="hold" grpId="0" nodeType="afterEffect">
                                  <p:stCondLst>
                                    <p:cond delay="0"/>
                                  </p:stCondLst>
                                  <p:childTnLst>
                                    <p:set>
                                      <p:cBhvr>
                                        <p:cTn id="27" dur="1" fill="hold">
                                          <p:stCondLst>
                                            <p:cond delay="0"/>
                                          </p:stCondLst>
                                        </p:cTn>
                                        <p:tgtEl>
                                          <p:spTgt spid="74755">
                                            <p:txEl>
                                              <p:pRg st="3" end="3"/>
                                            </p:txEl>
                                          </p:spTgt>
                                        </p:tgtEl>
                                        <p:attrNameLst>
                                          <p:attrName>style.visibility</p:attrName>
                                        </p:attrNameLst>
                                      </p:cBhvr>
                                      <p:to>
                                        <p:strVal val="visible"/>
                                      </p:to>
                                    </p:set>
                                    <p:anim calcmode="lin" valueType="num">
                                      <p:cBhvr additive="base">
                                        <p:cTn id="28" dur="1000" fill="hold"/>
                                        <p:tgtEl>
                                          <p:spTgt spid="74755">
                                            <p:txEl>
                                              <p:pRg st="3" end="3"/>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74755">
                                            <p:txEl>
                                              <p:pRg st="3" end="3"/>
                                            </p:txEl>
                                          </p:spTgt>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4500"/>
                            </p:stCondLst>
                            <p:childTnLst>
                              <p:par>
                                <p:cTn id="31" presetID="2" presetClass="entr" presetSubtype="8" fill="hold" grpId="0" nodeType="afterEffect">
                                  <p:stCondLst>
                                    <p:cond delay="0"/>
                                  </p:stCondLst>
                                  <p:childTnLst>
                                    <p:set>
                                      <p:cBhvr>
                                        <p:cTn id="32" dur="1" fill="hold">
                                          <p:stCondLst>
                                            <p:cond delay="0"/>
                                          </p:stCondLst>
                                        </p:cTn>
                                        <p:tgtEl>
                                          <p:spTgt spid="74755">
                                            <p:txEl>
                                              <p:pRg st="4" end="4"/>
                                            </p:txEl>
                                          </p:spTgt>
                                        </p:tgtEl>
                                        <p:attrNameLst>
                                          <p:attrName>style.visibility</p:attrName>
                                        </p:attrNameLst>
                                      </p:cBhvr>
                                      <p:to>
                                        <p:strVal val="visible"/>
                                      </p:to>
                                    </p:set>
                                    <p:anim calcmode="lin" valueType="num">
                                      <p:cBhvr additive="base">
                                        <p:cTn id="33" dur="1000" fill="hold"/>
                                        <p:tgtEl>
                                          <p:spTgt spid="74755">
                                            <p:txEl>
                                              <p:pRg st="4" end="4"/>
                                            </p:tx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747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866A251A-A1F8-454E-8D5A-7D53AA21DF10}"/>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AF5BA934-D959-448C-BE03-58E4D20FF446}" type="slidenum">
              <a:rPr lang="ar-SA" altLang="fa-IR" sz="1400">
                <a:solidFill>
                  <a:prstClr val="black"/>
                </a:solidFill>
                <a:latin typeface="Arial" panose="020B0604020202020204" pitchFamily="34" charset="0"/>
              </a:rPr>
              <a:pPr fontAlgn="base">
                <a:spcBef>
                  <a:spcPct val="0"/>
                </a:spcBef>
                <a:spcAft>
                  <a:spcPct val="0"/>
                </a:spcAft>
                <a:buClrTx/>
                <a:buSzTx/>
                <a:buNone/>
              </a:pPr>
              <a:t>21</a:t>
            </a:fld>
            <a:endParaRPr lang="en-US" altLang="fa-IR" sz="1400">
              <a:solidFill>
                <a:prstClr val="black"/>
              </a:solidFill>
              <a:latin typeface="Arial" panose="020B0604020202020204" pitchFamily="34" charset="0"/>
            </a:endParaRPr>
          </a:p>
        </p:txBody>
      </p:sp>
      <p:sp>
        <p:nvSpPr>
          <p:cNvPr id="75778" name="Rectangle 2">
            <a:extLst>
              <a:ext uri="{FF2B5EF4-FFF2-40B4-BE49-F238E27FC236}">
                <a16:creationId xmlns:a16="http://schemas.microsoft.com/office/drawing/2014/main" id="{BD7C417F-874F-429E-B01C-FB935B4BC991}"/>
              </a:ext>
            </a:extLst>
          </p:cNvPr>
          <p:cNvSpPr>
            <a:spLocks noGrp="1" noChangeArrowheads="1"/>
          </p:cNvSpPr>
          <p:nvPr>
            <p:ph type="title"/>
          </p:nvPr>
        </p:nvSpPr>
        <p:spPr>
          <a:xfrm>
            <a:off x="1981200" y="692150"/>
            <a:ext cx="8686800" cy="1608138"/>
          </a:xfrm>
        </p:spPr>
        <p:txBody>
          <a:bodyPr/>
          <a:lstStyle/>
          <a:p>
            <a:pPr rtl="1" eaLnBrk="1" hangingPunct="1">
              <a:defRPr/>
            </a:pPr>
            <a:r>
              <a:rPr lang="fa-IR" sz="4000">
                <a:solidFill>
                  <a:srgbClr val="66FF66"/>
                </a:solidFill>
                <a:cs typeface="B Nazanin" pitchFamily="2" charset="-78"/>
              </a:rPr>
              <a:t>تحلیل گران سه مشخصه را مبنای تمیز نظریه های پیوندی از نظریه های شناختی می دانند :</a:t>
            </a:r>
            <a:endParaRPr lang="en-US" sz="4000">
              <a:solidFill>
                <a:srgbClr val="66FF66"/>
              </a:solidFill>
              <a:cs typeface="B Nazanin" pitchFamily="2" charset="-78"/>
            </a:endParaRPr>
          </a:p>
        </p:txBody>
      </p:sp>
      <p:sp>
        <p:nvSpPr>
          <p:cNvPr id="75779" name="Rectangle 3">
            <a:extLst>
              <a:ext uri="{FF2B5EF4-FFF2-40B4-BE49-F238E27FC236}">
                <a16:creationId xmlns:a16="http://schemas.microsoft.com/office/drawing/2014/main" id="{56438777-D8D9-4D3E-A658-696075DFF7C1}"/>
              </a:ext>
            </a:extLst>
          </p:cNvPr>
          <p:cNvSpPr>
            <a:spLocks noGrp="1" noChangeArrowheads="1"/>
          </p:cNvSpPr>
          <p:nvPr>
            <p:ph type="body" idx="1"/>
          </p:nvPr>
        </p:nvSpPr>
        <p:spPr>
          <a:xfrm>
            <a:off x="2063750" y="2852739"/>
            <a:ext cx="8229600" cy="2808287"/>
          </a:xfrm>
        </p:spPr>
        <p:txBody>
          <a:bodyPr/>
          <a:lstStyle/>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میانجیهای « پیرامونی» در برابر میانجیهای« مرکزی». </a:t>
            </a:r>
          </a:p>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کسب عادت در مقابل کسب ساخت های شناختی. </a:t>
            </a:r>
          </a:p>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کوشش و خطا در مقابل بصیرت در حل مسئله.</a:t>
            </a:r>
            <a:r>
              <a:rPr lang="fa-IR" sz="4000">
                <a:solidFill>
                  <a:srgbClr val="FFFF00"/>
                </a:solidFill>
                <a:cs typeface="B Nazanin" pitchFamily="2" charset="-78"/>
              </a:rPr>
              <a:t> </a:t>
            </a:r>
          </a:p>
          <a:p>
            <a:pPr marL="609600" indent="-609600" algn="r" rtl="1" eaLnBrk="1" hangingPunct="1">
              <a:buClr>
                <a:srgbClr val="FF0066"/>
              </a:buClr>
              <a:buSzPct val="80000"/>
              <a:buNone/>
              <a:defRPr/>
            </a:pPr>
            <a:endParaRPr lang="en-US" sz="4000">
              <a:solidFill>
                <a:srgbClr val="FFFF00"/>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p:cTn id="7" dur="2000" fill="hold"/>
                                        <p:tgtEl>
                                          <p:spTgt spid="75778"/>
                                        </p:tgtEl>
                                        <p:attrNameLst>
                                          <p:attrName>ppt_w</p:attrName>
                                        </p:attrNameLst>
                                      </p:cBhvr>
                                      <p:tavLst>
                                        <p:tav tm="0">
                                          <p:val>
                                            <p:fltVal val="0"/>
                                          </p:val>
                                        </p:tav>
                                        <p:tav tm="100000">
                                          <p:val>
                                            <p:strVal val="#ppt_w"/>
                                          </p:val>
                                        </p:tav>
                                      </p:tavLst>
                                    </p:anim>
                                    <p:anim calcmode="lin" valueType="num">
                                      <p:cBhvr>
                                        <p:cTn id="8" dur="2000" fill="hold"/>
                                        <p:tgtEl>
                                          <p:spTgt spid="75778"/>
                                        </p:tgtEl>
                                        <p:attrNameLst>
                                          <p:attrName>ppt_h</p:attrName>
                                        </p:attrNameLst>
                                      </p:cBhvr>
                                      <p:tavLst>
                                        <p:tav tm="0">
                                          <p:val>
                                            <p:fltVal val="0"/>
                                          </p:val>
                                        </p:tav>
                                        <p:tav tm="100000">
                                          <p:val>
                                            <p:strVal val="#ppt_h"/>
                                          </p:val>
                                        </p:tav>
                                      </p:tavLst>
                                    </p:anim>
                                    <p:animEffect transition="in" filter="fade">
                                      <p:cBhvr>
                                        <p:cTn id="9" dur="2000"/>
                                        <p:tgtEl>
                                          <p:spTgt spid="75778"/>
                                        </p:tgtEl>
                                      </p:cBhvr>
                                    </p:animEffect>
                                  </p:childTnLst>
                                </p:cTn>
                              </p:par>
                            </p:childTnLst>
                          </p:cTn>
                        </p:par>
                        <p:par>
                          <p:cTn id="10" fill="hold" nodeType="afterGroup">
                            <p:stCondLst>
                              <p:cond delay="2000"/>
                            </p:stCondLst>
                            <p:childTnLst>
                              <p:par>
                                <p:cTn id="11" presetID="2" presetClass="entr" presetSubtype="8" fill="hold" grpId="0" nodeType="after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1000" fill="hold"/>
                                        <p:tgtEl>
                                          <p:spTgt spid="75779">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5779">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3000"/>
                            </p:stCondLst>
                            <p:childTnLst>
                              <p:par>
                                <p:cTn id="16" presetID="2" presetClass="entr" presetSubtype="8" fill="hold" grpId="0" nodeType="afterEffect">
                                  <p:stCondLst>
                                    <p:cond delay="0"/>
                                  </p:stCondLst>
                                  <p:childTnLst>
                                    <p:set>
                                      <p:cBhvr>
                                        <p:cTn id="17" dur="1" fill="hold">
                                          <p:stCondLst>
                                            <p:cond delay="0"/>
                                          </p:stCondLst>
                                        </p:cTn>
                                        <p:tgtEl>
                                          <p:spTgt spid="75779">
                                            <p:txEl>
                                              <p:pRg st="1" end="1"/>
                                            </p:txEl>
                                          </p:spTgt>
                                        </p:tgtEl>
                                        <p:attrNameLst>
                                          <p:attrName>style.visibility</p:attrName>
                                        </p:attrNameLst>
                                      </p:cBhvr>
                                      <p:to>
                                        <p:strVal val="visible"/>
                                      </p:to>
                                    </p:set>
                                    <p:anim calcmode="lin" valueType="num">
                                      <p:cBhvr additive="base">
                                        <p:cTn id="18" dur="1000" fill="hold"/>
                                        <p:tgtEl>
                                          <p:spTgt spid="75779">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75779">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4000"/>
                            </p:stCondLst>
                            <p:childTnLst>
                              <p:par>
                                <p:cTn id="21" presetID="2" presetClass="entr" presetSubtype="8" fill="hold" grpId="0" nodeType="afterEffect">
                                  <p:stCondLst>
                                    <p:cond delay="0"/>
                                  </p:stCondLst>
                                  <p:childTnLst>
                                    <p:set>
                                      <p:cBhvr>
                                        <p:cTn id="22" dur="1" fill="hold">
                                          <p:stCondLst>
                                            <p:cond delay="0"/>
                                          </p:stCondLst>
                                        </p:cTn>
                                        <p:tgtEl>
                                          <p:spTgt spid="75779">
                                            <p:txEl>
                                              <p:pRg st="2" end="2"/>
                                            </p:txEl>
                                          </p:spTgt>
                                        </p:tgtEl>
                                        <p:attrNameLst>
                                          <p:attrName>style.visibility</p:attrName>
                                        </p:attrNameLst>
                                      </p:cBhvr>
                                      <p:to>
                                        <p:strVal val="visible"/>
                                      </p:to>
                                    </p:set>
                                    <p:anim calcmode="lin" valueType="num">
                                      <p:cBhvr additive="base">
                                        <p:cTn id="23" dur="1000" fill="hold"/>
                                        <p:tgtEl>
                                          <p:spTgt spid="75779">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757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50E448A8-CE8E-4C27-8E95-CC3E270767ED}"/>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9FA2217-B3F7-4E80-B649-8F6156607C8D}" type="slidenum">
              <a:rPr lang="ar-SA" altLang="fa-IR" sz="1400">
                <a:solidFill>
                  <a:prstClr val="black"/>
                </a:solidFill>
                <a:latin typeface="Arial" panose="020B0604020202020204" pitchFamily="34" charset="0"/>
              </a:rPr>
              <a:pPr fontAlgn="base">
                <a:spcBef>
                  <a:spcPct val="0"/>
                </a:spcBef>
                <a:spcAft>
                  <a:spcPct val="0"/>
                </a:spcAft>
                <a:buClrTx/>
                <a:buSzTx/>
                <a:buNone/>
              </a:pPr>
              <a:t>22</a:t>
            </a:fld>
            <a:endParaRPr lang="en-US" altLang="fa-IR" sz="1400">
              <a:solidFill>
                <a:prstClr val="black"/>
              </a:solidFill>
              <a:latin typeface="Arial" panose="020B0604020202020204" pitchFamily="34" charset="0"/>
            </a:endParaRPr>
          </a:p>
        </p:txBody>
      </p:sp>
      <p:sp>
        <p:nvSpPr>
          <p:cNvPr id="76802" name="Rectangle 2">
            <a:extLst>
              <a:ext uri="{FF2B5EF4-FFF2-40B4-BE49-F238E27FC236}">
                <a16:creationId xmlns:a16="http://schemas.microsoft.com/office/drawing/2014/main" id="{5B6EBD0E-B9B4-4B0C-BC84-CB7D7BDE4FBF}"/>
              </a:ext>
            </a:extLst>
          </p:cNvPr>
          <p:cNvSpPr>
            <a:spLocks noGrp="1" noChangeArrowheads="1"/>
          </p:cNvSpPr>
          <p:nvPr>
            <p:ph type="title"/>
          </p:nvPr>
        </p:nvSpPr>
        <p:spPr/>
        <p:txBody>
          <a:bodyPr/>
          <a:lstStyle/>
          <a:p>
            <a:pPr marL="838200" indent="-838200" algn="r" rtl="1" eaLnBrk="1" hangingPunct="1">
              <a:defRPr/>
            </a:pPr>
            <a:r>
              <a:rPr lang="fa-IR" sz="4800">
                <a:solidFill>
                  <a:srgbClr val="66FF66"/>
                </a:solidFill>
                <a:cs typeface="B Nazanin" pitchFamily="2" charset="-78"/>
              </a:rPr>
              <a:t> 1) میانجیهای « پیرامونی» در برابر میانجیهای« مرکزی»</a:t>
            </a:r>
            <a:endParaRPr lang="en-US" sz="4800">
              <a:solidFill>
                <a:srgbClr val="66FF66"/>
              </a:solidFill>
              <a:cs typeface="B Nazanin" pitchFamily="2" charset="-78"/>
            </a:endParaRPr>
          </a:p>
        </p:txBody>
      </p:sp>
      <p:sp>
        <p:nvSpPr>
          <p:cNvPr id="76803" name="Rectangle 3">
            <a:extLst>
              <a:ext uri="{FF2B5EF4-FFF2-40B4-BE49-F238E27FC236}">
                <a16:creationId xmlns:a16="http://schemas.microsoft.com/office/drawing/2014/main" id="{12EDFE13-2BB7-4DE1-AE73-265E96C47388}"/>
              </a:ext>
            </a:extLst>
          </p:cNvPr>
          <p:cNvSpPr>
            <a:spLocks noGrp="1" noChangeArrowheads="1"/>
          </p:cNvSpPr>
          <p:nvPr>
            <p:ph type="body" idx="1"/>
          </p:nvPr>
        </p:nvSpPr>
        <p:spPr>
          <a:xfrm>
            <a:off x="1703388" y="1981201"/>
            <a:ext cx="8964612" cy="4543425"/>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هیلگارد و باور رفتار هایی را که از ترکیب اجزای کوچکتر یا جنبش های عضلانی ترکیب می شوند « میانجیهای پیرامونی » و واسطه های عقیدتی خاص شناختی را     « میانجیهای مرکزی » می نامند .</a:t>
            </a:r>
          </a:p>
          <a:p>
            <a:pPr algn="justLow" rtl="1" eaLnBrk="1" hangingPunct="1">
              <a:buFont typeface="Wingdings" panose="05000000000000000000" pitchFamily="2" charset="2"/>
              <a:buNone/>
              <a:defRPr/>
            </a:pPr>
            <a:r>
              <a:rPr lang="fa-IR" sz="4000">
                <a:solidFill>
                  <a:srgbClr val="00FFFF"/>
                </a:solidFill>
                <a:cs typeface="B Nazanin" pitchFamily="2" charset="-78"/>
              </a:rPr>
              <a:t>در نظریه شرطی میانجیهای بیرونی عامل رفتارند و در نظریه شناختی میانجیهای مرکزی.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p:cTn id="7" dur="2000" fill="hold"/>
                                        <p:tgtEl>
                                          <p:spTgt spid="76802"/>
                                        </p:tgtEl>
                                        <p:attrNameLst>
                                          <p:attrName>ppt_w</p:attrName>
                                        </p:attrNameLst>
                                      </p:cBhvr>
                                      <p:tavLst>
                                        <p:tav tm="0">
                                          <p:val>
                                            <p:fltVal val="0"/>
                                          </p:val>
                                        </p:tav>
                                        <p:tav tm="100000">
                                          <p:val>
                                            <p:strVal val="#ppt_w"/>
                                          </p:val>
                                        </p:tav>
                                      </p:tavLst>
                                    </p:anim>
                                    <p:anim calcmode="lin" valueType="num">
                                      <p:cBhvr>
                                        <p:cTn id="8" dur="2000" fill="hold"/>
                                        <p:tgtEl>
                                          <p:spTgt spid="76802"/>
                                        </p:tgtEl>
                                        <p:attrNameLst>
                                          <p:attrName>ppt_h</p:attrName>
                                        </p:attrNameLst>
                                      </p:cBhvr>
                                      <p:tavLst>
                                        <p:tav tm="0">
                                          <p:val>
                                            <p:fltVal val="0"/>
                                          </p:val>
                                        </p:tav>
                                        <p:tav tm="100000">
                                          <p:val>
                                            <p:strVal val="#ppt_h"/>
                                          </p:val>
                                        </p:tav>
                                      </p:tavLst>
                                    </p:anim>
                                    <p:animEffect transition="in" filter="fade">
                                      <p:cBhvr>
                                        <p:cTn id="9" dur="2000"/>
                                        <p:tgtEl>
                                          <p:spTgt spid="76802"/>
                                        </p:tgtEl>
                                      </p:cBhvr>
                                    </p:animEffect>
                                  </p:childTnLst>
                                </p:cTn>
                              </p:par>
                            </p:childTnLst>
                          </p:cTn>
                        </p:par>
                        <p:par>
                          <p:cTn id="10" fill="hold" nodeType="afterGroup">
                            <p:stCondLst>
                              <p:cond delay="2000"/>
                            </p:stCondLst>
                            <p:childTnLst>
                              <p:par>
                                <p:cTn id="11" presetID="2" presetClass="entr" presetSubtype="8" fill="hold" grpId="0" nodeType="afterEffect">
                                  <p:stCondLst>
                                    <p:cond delay="0"/>
                                  </p:stCondLst>
                                  <p:childTnLst>
                                    <p:set>
                                      <p:cBhvr>
                                        <p:cTn id="12" dur="1" fill="hold">
                                          <p:stCondLst>
                                            <p:cond delay="0"/>
                                          </p:stCondLst>
                                        </p:cTn>
                                        <p:tgtEl>
                                          <p:spTgt spid="76803">
                                            <p:txEl>
                                              <p:pRg st="0" end="0"/>
                                            </p:txEl>
                                          </p:spTgt>
                                        </p:tgtEl>
                                        <p:attrNameLst>
                                          <p:attrName>style.visibility</p:attrName>
                                        </p:attrNameLst>
                                      </p:cBhvr>
                                      <p:to>
                                        <p:strVal val="visible"/>
                                      </p:to>
                                    </p:set>
                                    <p:anim calcmode="lin" valueType="num">
                                      <p:cBhvr additive="base">
                                        <p:cTn id="13" dur="1000" fill="hold"/>
                                        <p:tgtEl>
                                          <p:spTgt spid="7680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76803">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3000"/>
                            </p:stCondLst>
                            <p:childTnLst>
                              <p:par>
                                <p:cTn id="16" presetID="2" presetClass="entr" presetSubtype="8" fill="hold" grpId="0" nodeType="afterEffect">
                                  <p:stCondLst>
                                    <p:cond delay="0"/>
                                  </p:stCondLst>
                                  <p:childTnLst>
                                    <p:set>
                                      <p:cBhvr>
                                        <p:cTn id="17" dur="1" fill="hold">
                                          <p:stCondLst>
                                            <p:cond delay="0"/>
                                          </p:stCondLst>
                                        </p:cTn>
                                        <p:tgtEl>
                                          <p:spTgt spid="76803">
                                            <p:txEl>
                                              <p:pRg st="1" end="1"/>
                                            </p:txEl>
                                          </p:spTgt>
                                        </p:tgtEl>
                                        <p:attrNameLst>
                                          <p:attrName>style.visibility</p:attrName>
                                        </p:attrNameLst>
                                      </p:cBhvr>
                                      <p:to>
                                        <p:strVal val="visible"/>
                                      </p:to>
                                    </p:set>
                                    <p:anim calcmode="lin" valueType="num">
                                      <p:cBhvr additive="base">
                                        <p:cTn id="18" dur="1000" fill="hold"/>
                                        <p:tgtEl>
                                          <p:spTgt spid="76803">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768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6CA7F87A-D046-4AA2-B0DB-C376249D169A}"/>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E540515F-57AA-4364-AE82-DA9C7ADEEBE4}" type="slidenum">
              <a:rPr lang="ar-SA" altLang="fa-IR" sz="1400">
                <a:solidFill>
                  <a:prstClr val="black"/>
                </a:solidFill>
                <a:latin typeface="Arial" panose="020B0604020202020204" pitchFamily="34" charset="0"/>
              </a:rPr>
              <a:pPr fontAlgn="base">
                <a:spcBef>
                  <a:spcPct val="0"/>
                </a:spcBef>
                <a:spcAft>
                  <a:spcPct val="0"/>
                </a:spcAft>
                <a:buClrTx/>
                <a:buSzTx/>
                <a:buNone/>
              </a:pPr>
              <a:t>23</a:t>
            </a:fld>
            <a:endParaRPr lang="en-US" altLang="fa-IR" sz="1400">
              <a:solidFill>
                <a:prstClr val="black"/>
              </a:solidFill>
              <a:latin typeface="Arial" panose="020B0604020202020204" pitchFamily="34" charset="0"/>
            </a:endParaRPr>
          </a:p>
        </p:txBody>
      </p:sp>
      <p:sp>
        <p:nvSpPr>
          <p:cNvPr id="77826" name="Rectangle 2">
            <a:extLst>
              <a:ext uri="{FF2B5EF4-FFF2-40B4-BE49-F238E27FC236}">
                <a16:creationId xmlns:a16="http://schemas.microsoft.com/office/drawing/2014/main" id="{DFDF6CA9-8C0F-4D7B-9792-4AAB6EC271E0}"/>
              </a:ext>
            </a:extLst>
          </p:cNvPr>
          <p:cNvSpPr>
            <a:spLocks noGrp="1" noChangeArrowheads="1"/>
          </p:cNvSpPr>
          <p:nvPr>
            <p:ph type="title"/>
          </p:nvPr>
        </p:nvSpPr>
        <p:spPr>
          <a:xfrm>
            <a:off x="1992313" y="836613"/>
            <a:ext cx="8229600" cy="1371600"/>
          </a:xfrm>
        </p:spPr>
        <p:txBody>
          <a:bodyPr/>
          <a:lstStyle/>
          <a:p>
            <a:pPr rtl="1" eaLnBrk="1" hangingPunct="1">
              <a:defRPr/>
            </a:pPr>
            <a:r>
              <a:rPr lang="fa-IR" sz="4800">
                <a:solidFill>
                  <a:srgbClr val="66FF66"/>
                </a:solidFill>
                <a:cs typeface="B Nazanin" pitchFamily="2" charset="-78"/>
              </a:rPr>
              <a:t>2) کسب عادت در مقابل کسب ساخت های شناختی:</a:t>
            </a:r>
            <a:endParaRPr lang="en-US" sz="4800">
              <a:solidFill>
                <a:srgbClr val="66FF66"/>
              </a:solidFill>
              <a:cs typeface="B Nazanin" pitchFamily="2" charset="-78"/>
            </a:endParaRPr>
          </a:p>
        </p:txBody>
      </p:sp>
      <p:sp>
        <p:nvSpPr>
          <p:cNvPr id="77827" name="Rectangle 3">
            <a:extLst>
              <a:ext uri="{FF2B5EF4-FFF2-40B4-BE49-F238E27FC236}">
                <a16:creationId xmlns:a16="http://schemas.microsoft.com/office/drawing/2014/main" id="{1BA37ED0-A8B7-4263-A374-220C9213CAF4}"/>
              </a:ext>
            </a:extLst>
          </p:cNvPr>
          <p:cNvSpPr>
            <a:spLocks noGrp="1" noChangeArrowheads="1"/>
          </p:cNvSpPr>
          <p:nvPr>
            <p:ph type="body" idx="1"/>
          </p:nvPr>
        </p:nvSpPr>
        <p:spPr>
          <a:xfrm>
            <a:off x="1992313" y="2781301"/>
            <a:ext cx="8229600" cy="3248025"/>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پیروان نظریه شرطی ، یادگیری را نتیجه « عادت » می دانند در حالی که پیروان نظریه شناختی یادگیری را نتیجه کسب « ساختهای شناختی » می دانند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p:cTn id="7" dur="1000" fill="hold"/>
                                        <p:tgtEl>
                                          <p:spTgt spid="77826"/>
                                        </p:tgtEl>
                                        <p:attrNameLst>
                                          <p:attrName>ppt_w</p:attrName>
                                        </p:attrNameLst>
                                      </p:cBhvr>
                                      <p:tavLst>
                                        <p:tav tm="0">
                                          <p:val>
                                            <p:fltVal val="0"/>
                                          </p:val>
                                        </p:tav>
                                        <p:tav tm="100000">
                                          <p:val>
                                            <p:strVal val="#ppt_w"/>
                                          </p:val>
                                        </p:tav>
                                      </p:tavLst>
                                    </p:anim>
                                    <p:anim calcmode="lin" valueType="num">
                                      <p:cBhvr>
                                        <p:cTn id="8" dur="1000" fill="hold"/>
                                        <p:tgtEl>
                                          <p:spTgt spid="77826"/>
                                        </p:tgtEl>
                                        <p:attrNameLst>
                                          <p:attrName>ppt_h</p:attrName>
                                        </p:attrNameLst>
                                      </p:cBhvr>
                                      <p:tavLst>
                                        <p:tav tm="0">
                                          <p:val>
                                            <p:fltVal val="0"/>
                                          </p:val>
                                        </p:tav>
                                        <p:tav tm="100000">
                                          <p:val>
                                            <p:strVal val="#ppt_h"/>
                                          </p:val>
                                        </p:tav>
                                      </p:tavLst>
                                    </p:anim>
                                    <p:animEffect transition="in" filter="fade">
                                      <p:cBhvr>
                                        <p:cTn id="9" dur="1000"/>
                                        <p:tgtEl>
                                          <p:spTgt spid="77826"/>
                                        </p:tgtEl>
                                      </p:cBhvr>
                                    </p:animEffect>
                                  </p:childTnLst>
                                </p:cTn>
                              </p:par>
                            </p:childTnLst>
                          </p:cTn>
                        </p:par>
                        <p:par>
                          <p:cTn id="10" fill="hold" nodeType="afterGroup">
                            <p:stCondLst>
                              <p:cond delay="1000"/>
                            </p:stCondLst>
                            <p:childTnLst>
                              <p:par>
                                <p:cTn id="11" presetID="21" presetClass="entr" presetSubtype="4" fill="hold" grpId="0" nodeType="afterEffect">
                                  <p:stCondLst>
                                    <p:cond delay="0"/>
                                  </p:stCondLst>
                                  <p:childTnLst>
                                    <p:set>
                                      <p:cBhvr>
                                        <p:cTn id="12" dur="1" fill="hold">
                                          <p:stCondLst>
                                            <p:cond delay="0"/>
                                          </p:stCondLst>
                                        </p:cTn>
                                        <p:tgtEl>
                                          <p:spTgt spid="77827">
                                            <p:txEl>
                                              <p:pRg st="0" end="0"/>
                                            </p:txEl>
                                          </p:spTgt>
                                        </p:tgtEl>
                                        <p:attrNameLst>
                                          <p:attrName>style.visibility</p:attrName>
                                        </p:attrNameLst>
                                      </p:cBhvr>
                                      <p:to>
                                        <p:strVal val="visible"/>
                                      </p:to>
                                    </p:set>
                                    <p:animEffect transition="in" filter="wheel(4)">
                                      <p:cBhvr>
                                        <p:cTn id="13" dur="1000"/>
                                        <p:tgtEl>
                                          <p:spTgt spid="778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7782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CDD4DEA-069B-4647-A273-BA45CA65509B}"/>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635422CA-50F8-4872-9140-A5E4CFDB813D}" type="slidenum">
              <a:rPr lang="ar-SA" altLang="fa-IR" sz="1400">
                <a:solidFill>
                  <a:prstClr val="black"/>
                </a:solidFill>
                <a:latin typeface="Arial" panose="020B0604020202020204" pitchFamily="34" charset="0"/>
              </a:rPr>
              <a:pPr fontAlgn="base">
                <a:spcBef>
                  <a:spcPct val="0"/>
                </a:spcBef>
                <a:spcAft>
                  <a:spcPct val="0"/>
                </a:spcAft>
                <a:buClrTx/>
                <a:buSzTx/>
                <a:buNone/>
              </a:pPr>
              <a:t>24</a:t>
            </a:fld>
            <a:endParaRPr lang="en-US" altLang="fa-IR" sz="1400">
              <a:solidFill>
                <a:prstClr val="black"/>
              </a:solidFill>
              <a:latin typeface="Arial" panose="020B0604020202020204" pitchFamily="34" charset="0"/>
            </a:endParaRPr>
          </a:p>
        </p:txBody>
      </p:sp>
      <p:sp>
        <p:nvSpPr>
          <p:cNvPr id="78850" name="Rectangle 2">
            <a:extLst>
              <a:ext uri="{FF2B5EF4-FFF2-40B4-BE49-F238E27FC236}">
                <a16:creationId xmlns:a16="http://schemas.microsoft.com/office/drawing/2014/main" id="{9F0A6DB1-1708-43EB-8861-AB5912EAB140}"/>
              </a:ext>
            </a:extLst>
          </p:cNvPr>
          <p:cNvSpPr>
            <a:spLocks noGrp="1" noChangeArrowheads="1"/>
          </p:cNvSpPr>
          <p:nvPr>
            <p:ph type="title"/>
          </p:nvPr>
        </p:nvSpPr>
        <p:spPr/>
        <p:txBody>
          <a:bodyPr/>
          <a:lstStyle/>
          <a:p>
            <a:pPr marL="838200" indent="-838200" algn="r" rtl="1" eaLnBrk="1" hangingPunct="1">
              <a:defRPr/>
            </a:pPr>
            <a:r>
              <a:rPr lang="fa-IR" sz="4800">
                <a:solidFill>
                  <a:srgbClr val="66FF66"/>
                </a:solidFill>
                <a:cs typeface="B Nazanin" pitchFamily="2" charset="-78"/>
              </a:rPr>
              <a:t> </a:t>
            </a:r>
            <a:r>
              <a:rPr lang="fa-IR" sz="5400">
                <a:solidFill>
                  <a:srgbClr val="66FF66"/>
                </a:solidFill>
                <a:cs typeface="B Nazanin" pitchFamily="2" charset="-78"/>
              </a:rPr>
              <a:t>3)کوشش و خطا در مقابل بصیرت در حل مسئله:</a:t>
            </a:r>
            <a:r>
              <a:rPr lang="fa-IR" sz="4800">
                <a:solidFill>
                  <a:srgbClr val="FFFF00"/>
                </a:solidFill>
                <a:cs typeface="B Nazanin" pitchFamily="2" charset="-78"/>
              </a:rPr>
              <a:t> </a:t>
            </a:r>
            <a:endParaRPr lang="en-US" sz="4800">
              <a:solidFill>
                <a:srgbClr val="FFFF00"/>
              </a:solidFill>
              <a:cs typeface="B Nazanin" pitchFamily="2" charset="-78"/>
            </a:endParaRPr>
          </a:p>
        </p:txBody>
      </p:sp>
      <p:sp>
        <p:nvSpPr>
          <p:cNvPr id="78851" name="Rectangle 3">
            <a:extLst>
              <a:ext uri="{FF2B5EF4-FFF2-40B4-BE49-F238E27FC236}">
                <a16:creationId xmlns:a16="http://schemas.microsoft.com/office/drawing/2014/main" id="{866CCFC7-5C03-4ED4-96C1-5D59C33E9741}"/>
              </a:ext>
            </a:extLst>
          </p:cNvPr>
          <p:cNvSpPr>
            <a:spLocks noGrp="1" noChangeArrowheads="1"/>
          </p:cNvSpPr>
          <p:nvPr>
            <p:ph type="body" idx="1"/>
          </p:nvPr>
        </p:nvSpPr>
        <p:spPr>
          <a:xfrm>
            <a:off x="1981200" y="1981200"/>
            <a:ext cx="8218488" cy="4400550"/>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پیروان نظریه شرطی ، معتقدند که یادگیرنده برای حل مسئله عادت های قبلی اش را که مناسب مسئله تازه هستند ، انتخاب می کنند یا بر اساس جنبه هایی از موقعیت تازه که شباهت هایی با تجارب گذشته اش دارد ، پاسخ می دهد. اگر با چنین شیوه ای به راه حل نرسد به کوشش و خطا روی می آورد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1000" fill="hold"/>
                                        <p:tgtEl>
                                          <p:spTgt spid="78850"/>
                                        </p:tgtEl>
                                        <p:attrNameLst>
                                          <p:attrName>ppt_w</p:attrName>
                                        </p:attrNameLst>
                                      </p:cBhvr>
                                      <p:tavLst>
                                        <p:tav tm="0">
                                          <p:val>
                                            <p:fltVal val="0"/>
                                          </p:val>
                                        </p:tav>
                                        <p:tav tm="100000">
                                          <p:val>
                                            <p:strVal val="#ppt_w"/>
                                          </p:val>
                                        </p:tav>
                                      </p:tavLst>
                                    </p:anim>
                                    <p:anim calcmode="lin" valueType="num">
                                      <p:cBhvr>
                                        <p:cTn id="8" dur="1000" fill="hold"/>
                                        <p:tgtEl>
                                          <p:spTgt spid="78850"/>
                                        </p:tgtEl>
                                        <p:attrNameLst>
                                          <p:attrName>ppt_h</p:attrName>
                                        </p:attrNameLst>
                                      </p:cBhvr>
                                      <p:tavLst>
                                        <p:tav tm="0">
                                          <p:val>
                                            <p:fltVal val="0"/>
                                          </p:val>
                                        </p:tav>
                                        <p:tav tm="100000">
                                          <p:val>
                                            <p:strVal val="#ppt_h"/>
                                          </p:val>
                                        </p:tav>
                                      </p:tavLst>
                                    </p:anim>
                                    <p:animEffect transition="in" filter="fade">
                                      <p:cBhvr>
                                        <p:cTn id="9" dur="1000"/>
                                        <p:tgtEl>
                                          <p:spTgt spid="78850"/>
                                        </p:tgtEl>
                                      </p:cBhvr>
                                    </p:animEffect>
                                  </p:childTnLst>
                                </p:cTn>
                              </p:par>
                            </p:childTnLst>
                          </p:cTn>
                        </p:par>
                        <p:par>
                          <p:cTn id="10" fill="hold" nodeType="afterGroup">
                            <p:stCondLst>
                              <p:cond delay="1000"/>
                            </p:stCondLst>
                            <p:childTnLst>
                              <p:par>
                                <p:cTn id="11" presetID="21" presetClass="entr" presetSubtype="4" fill="hold" grpId="0" nodeType="afterEffect">
                                  <p:stCondLst>
                                    <p:cond delay="0"/>
                                  </p:stCondLst>
                                  <p:childTnLst>
                                    <p:set>
                                      <p:cBhvr>
                                        <p:cTn id="12" dur="1" fill="hold">
                                          <p:stCondLst>
                                            <p:cond delay="0"/>
                                          </p:stCondLst>
                                        </p:cTn>
                                        <p:tgtEl>
                                          <p:spTgt spid="78851">
                                            <p:txEl>
                                              <p:pRg st="0" end="0"/>
                                            </p:txEl>
                                          </p:spTgt>
                                        </p:tgtEl>
                                        <p:attrNameLst>
                                          <p:attrName>style.visibility</p:attrName>
                                        </p:attrNameLst>
                                      </p:cBhvr>
                                      <p:to>
                                        <p:strVal val="visible"/>
                                      </p:to>
                                    </p:set>
                                    <p:animEffect transition="in" filter="wheel(4)">
                                      <p:cBhvr>
                                        <p:cTn id="13" dur="2000"/>
                                        <p:tgtEl>
                                          <p:spTgt spid="788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2F23292E-1CFF-4F95-802E-CFEE19223A14}"/>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2364EA72-F6E4-4768-8AAC-078AB9D28BFB}" type="slidenum">
              <a:rPr lang="ar-SA" altLang="fa-IR" sz="1400">
                <a:solidFill>
                  <a:prstClr val="black"/>
                </a:solidFill>
                <a:latin typeface="Arial" panose="020B0604020202020204" pitchFamily="34" charset="0"/>
              </a:rPr>
              <a:pPr fontAlgn="base">
                <a:spcBef>
                  <a:spcPct val="0"/>
                </a:spcBef>
                <a:spcAft>
                  <a:spcPct val="0"/>
                </a:spcAft>
                <a:buClrTx/>
                <a:buSzTx/>
                <a:buNone/>
              </a:pPr>
              <a:t>25</a:t>
            </a:fld>
            <a:endParaRPr lang="en-US" altLang="fa-IR" sz="1400">
              <a:solidFill>
                <a:prstClr val="black"/>
              </a:solidFill>
              <a:latin typeface="Arial" panose="020B0604020202020204" pitchFamily="34" charset="0"/>
            </a:endParaRPr>
          </a:p>
        </p:txBody>
      </p:sp>
      <p:sp>
        <p:nvSpPr>
          <p:cNvPr id="79875" name="Rectangle 3">
            <a:extLst>
              <a:ext uri="{FF2B5EF4-FFF2-40B4-BE49-F238E27FC236}">
                <a16:creationId xmlns:a16="http://schemas.microsoft.com/office/drawing/2014/main" id="{71F62FC9-4B97-4F08-A9F0-209F162676B2}"/>
              </a:ext>
            </a:extLst>
          </p:cNvPr>
          <p:cNvSpPr>
            <a:spLocks noGrp="1" noChangeArrowheads="1"/>
          </p:cNvSpPr>
          <p:nvPr>
            <p:ph type="body" idx="1"/>
          </p:nvPr>
        </p:nvSpPr>
        <p:spPr>
          <a:xfrm>
            <a:off x="1847851" y="1341439"/>
            <a:ext cx="8569325" cy="4537075"/>
          </a:xfrm>
        </p:spPr>
        <p:txBody>
          <a:bodyPr/>
          <a:lstStyle/>
          <a:p>
            <a:pPr algn="justLow" rtl="1" eaLnBrk="1" hangingPunct="1">
              <a:buFont typeface="Wingdings" panose="05000000000000000000" pitchFamily="2" charset="2"/>
              <a:buNone/>
              <a:defRPr/>
            </a:pPr>
            <a:r>
              <a:rPr lang="fa-IR" sz="4400">
                <a:solidFill>
                  <a:srgbClr val="00FFFF"/>
                </a:solidFill>
                <a:cs typeface="B Nazanin" pitchFamily="2" charset="-78"/>
              </a:rPr>
              <a:t>اما پیروان نظریه شناختی معتقدند که فرد برای حل مسئله ، نیازمند درک روابط اساسی نهفته میان اجزاء وکل است و تجربه های قبلی ، ضامن موفقیت او در حل مسئله نیست و همچنین « بصیرت یا بینش فرد » تأ ثیر عمده ای در ح حل مسئله دارد .</a:t>
            </a:r>
            <a:endParaRPr lang="en-US" sz="44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Effect transition="in" filter="wheel(4)">
                                      <p:cBhvr>
                                        <p:cTn id="7" dur="1000"/>
                                        <p:tgtEl>
                                          <p:spTgt spid="798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3D10C2D-5841-4163-ABEA-04725A5E9222}"/>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1B95DE41-D931-4599-BEBA-252AA7861EE1}" type="slidenum">
              <a:rPr lang="ar-SA" altLang="fa-IR" sz="1400">
                <a:solidFill>
                  <a:prstClr val="black"/>
                </a:solidFill>
                <a:latin typeface="Arial" panose="020B0604020202020204" pitchFamily="34" charset="0"/>
              </a:rPr>
              <a:pPr fontAlgn="base">
                <a:spcBef>
                  <a:spcPct val="0"/>
                </a:spcBef>
                <a:spcAft>
                  <a:spcPct val="0"/>
                </a:spcAft>
                <a:buClrTx/>
                <a:buSzTx/>
                <a:buNone/>
              </a:pPr>
              <a:t>26</a:t>
            </a:fld>
            <a:endParaRPr lang="en-US" altLang="fa-IR" sz="1400">
              <a:solidFill>
                <a:prstClr val="black"/>
              </a:solidFill>
              <a:latin typeface="Arial" panose="020B0604020202020204" pitchFamily="34" charset="0"/>
            </a:endParaRPr>
          </a:p>
        </p:txBody>
      </p:sp>
      <p:sp>
        <p:nvSpPr>
          <p:cNvPr id="80898" name="Rectangle 2">
            <a:extLst>
              <a:ext uri="{FF2B5EF4-FFF2-40B4-BE49-F238E27FC236}">
                <a16:creationId xmlns:a16="http://schemas.microsoft.com/office/drawing/2014/main" id="{6C99C24D-874A-45D0-81E3-5F0223AB64E9}"/>
              </a:ext>
            </a:extLst>
          </p:cNvPr>
          <p:cNvSpPr>
            <a:spLocks noGrp="1" noChangeArrowheads="1"/>
          </p:cNvSpPr>
          <p:nvPr>
            <p:ph type="title"/>
          </p:nvPr>
        </p:nvSpPr>
        <p:spPr/>
        <p:txBody>
          <a:bodyPr/>
          <a:lstStyle/>
          <a:p>
            <a:pPr rtl="1" eaLnBrk="1" hangingPunct="1">
              <a:defRPr/>
            </a:pPr>
            <a:r>
              <a:rPr lang="fa-IR" sz="5400">
                <a:solidFill>
                  <a:srgbClr val="66FF66"/>
                </a:solidFill>
                <a:cs typeface="B Nazanin" pitchFamily="2" charset="-78"/>
              </a:rPr>
              <a:t>نظریه ثرندایک ( کوشش وخطا ):</a:t>
            </a:r>
            <a:endParaRPr lang="en-US" sz="5400">
              <a:solidFill>
                <a:srgbClr val="66FF66"/>
              </a:solidFill>
              <a:cs typeface="B Nazanin" pitchFamily="2" charset="-78"/>
            </a:endParaRPr>
          </a:p>
        </p:txBody>
      </p:sp>
      <p:sp>
        <p:nvSpPr>
          <p:cNvPr id="80899" name="Rectangle 3">
            <a:extLst>
              <a:ext uri="{FF2B5EF4-FFF2-40B4-BE49-F238E27FC236}">
                <a16:creationId xmlns:a16="http://schemas.microsoft.com/office/drawing/2014/main" id="{6326F159-4CB0-4186-8FC7-C5BC09C0AED5}"/>
              </a:ext>
            </a:extLst>
          </p:cNvPr>
          <p:cNvSpPr>
            <a:spLocks noGrp="1" noChangeArrowheads="1"/>
          </p:cNvSpPr>
          <p:nvPr>
            <p:ph type="body" idx="1"/>
          </p:nvPr>
        </p:nvSpPr>
        <p:spPr>
          <a:xfrm>
            <a:off x="1992314" y="1644650"/>
            <a:ext cx="8351837" cy="5024438"/>
          </a:xfrm>
        </p:spPr>
        <p:txBody>
          <a:bodyPr/>
          <a:lstStyle/>
          <a:p>
            <a:pPr algn="justLow" rtl="1" eaLnBrk="1" hangingPunct="1">
              <a:buFont typeface="Wingdings" panose="05000000000000000000" pitchFamily="2" charset="2"/>
              <a:buNone/>
              <a:defRPr/>
            </a:pPr>
            <a:r>
              <a:rPr lang="fa-IR" sz="3600">
                <a:solidFill>
                  <a:srgbClr val="00FFFF"/>
                </a:solidFill>
                <a:cs typeface="B Nazanin" pitchFamily="2" charset="-78"/>
              </a:rPr>
              <a:t>ثرندایک تحت تأثیر روان شناسی فیزیولوژیکی قرار داشت و معتقد بود که مشخصترین یادگیری در انسانها و حیوانهای دیگر ، یادگیری از راه کوشش و خطا است که وی بعدها آنرا یادگیری از طریق  گزینش و پیوند نامید . به عبارتی پاسخ موجود زنده ناشی از بر قراری ارتباط است در درون ارگانیسم است بطوری که در طول یاد گیری به تدریج پاسخ های درست جایگزین پاسخ های غلط می شودکه به آن یادگیری ماشینی نیز می گویند که نیازی به هوش و فراصت نیست .</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p:cTn id="7" dur="2000" fill="hold"/>
                                        <p:tgtEl>
                                          <p:spTgt spid="80898"/>
                                        </p:tgtEl>
                                        <p:attrNameLst>
                                          <p:attrName>ppt_w</p:attrName>
                                        </p:attrNameLst>
                                      </p:cBhvr>
                                      <p:tavLst>
                                        <p:tav tm="0">
                                          <p:val>
                                            <p:fltVal val="0"/>
                                          </p:val>
                                        </p:tav>
                                        <p:tav tm="100000">
                                          <p:val>
                                            <p:strVal val="#ppt_w"/>
                                          </p:val>
                                        </p:tav>
                                      </p:tavLst>
                                    </p:anim>
                                    <p:anim calcmode="lin" valueType="num">
                                      <p:cBhvr>
                                        <p:cTn id="8" dur="2000" fill="hold"/>
                                        <p:tgtEl>
                                          <p:spTgt spid="80898"/>
                                        </p:tgtEl>
                                        <p:attrNameLst>
                                          <p:attrName>ppt_h</p:attrName>
                                        </p:attrNameLst>
                                      </p:cBhvr>
                                      <p:tavLst>
                                        <p:tav tm="0">
                                          <p:val>
                                            <p:fltVal val="0"/>
                                          </p:val>
                                        </p:tav>
                                        <p:tav tm="100000">
                                          <p:val>
                                            <p:strVal val="#ppt_h"/>
                                          </p:val>
                                        </p:tav>
                                      </p:tavLst>
                                    </p:anim>
                                    <p:animEffect transition="in" filter="fade">
                                      <p:cBhvr>
                                        <p:cTn id="9" dur="2000"/>
                                        <p:tgtEl>
                                          <p:spTgt spid="80898"/>
                                        </p:tgtEl>
                                      </p:cBhvr>
                                    </p:animEffect>
                                  </p:childTnLst>
                                </p:cTn>
                              </p:par>
                            </p:childTnLst>
                          </p:cTn>
                        </p:par>
                        <p:par>
                          <p:cTn id="10" fill="hold" nodeType="afterGroup">
                            <p:stCondLst>
                              <p:cond delay="2000"/>
                            </p:stCondLst>
                            <p:childTnLst>
                              <p:par>
                                <p:cTn id="11" presetID="29" presetClass="entr" presetSubtype="0" fill="hold" grpId="0" nodeType="afterEffect">
                                  <p:stCondLst>
                                    <p:cond delay="0"/>
                                  </p:stCondLst>
                                  <p:childTnLst>
                                    <p:set>
                                      <p:cBhvr>
                                        <p:cTn id="12" dur="1" fill="hold">
                                          <p:stCondLst>
                                            <p:cond delay="0"/>
                                          </p:stCondLst>
                                        </p:cTn>
                                        <p:tgtEl>
                                          <p:spTgt spid="80899">
                                            <p:txEl>
                                              <p:pRg st="0" end="0"/>
                                            </p:txEl>
                                          </p:spTgt>
                                        </p:tgtEl>
                                        <p:attrNameLst>
                                          <p:attrName>style.visibility</p:attrName>
                                        </p:attrNameLst>
                                      </p:cBhvr>
                                      <p:to>
                                        <p:strVal val="visible"/>
                                      </p:to>
                                    </p:set>
                                    <p:anim calcmode="lin" valueType="num">
                                      <p:cBhvr>
                                        <p:cTn id="13" dur="1000" fill="hold"/>
                                        <p:tgtEl>
                                          <p:spTgt spid="80899">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8089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808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0899"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A9C3CF7-902B-4194-A7A6-4EF9E2E5C40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802E4E9-1EEB-4DA1-917E-A444A1BED4C4}" type="slidenum">
              <a:rPr lang="ar-SA" altLang="fa-IR" sz="1400">
                <a:solidFill>
                  <a:prstClr val="black"/>
                </a:solidFill>
                <a:latin typeface="Arial" panose="020B0604020202020204" pitchFamily="34" charset="0"/>
              </a:rPr>
              <a:pPr fontAlgn="base">
                <a:spcBef>
                  <a:spcPct val="0"/>
                </a:spcBef>
                <a:spcAft>
                  <a:spcPct val="0"/>
                </a:spcAft>
                <a:buClrTx/>
                <a:buSzTx/>
                <a:buNone/>
              </a:pPr>
              <a:t>27</a:t>
            </a:fld>
            <a:endParaRPr lang="en-US" altLang="fa-IR" sz="1400">
              <a:solidFill>
                <a:prstClr val="black"/>
              </a:solidFill>
              <a:latin typeface="Arial" panose="020B0604020202020204" pitchFamily="34" charset="0"/>
            </a:endParaRPr>
          </a:p>
        </p:txBody>
      </p:sp>
      <p:sp>
        <p:nvSpPr>
          <p:cNvPr id="81922" name="Rectangle 2">
            <a:extLst>
              <a:ext uri="{FF2B5EF4-FFF2-40B4-BE49-F238E27FC236}">
                <a16:creationId xmlns:a16="http://schemas.microsoft.com/office/drawing/2014/main" id="{2CC9364F-385D-44E4-ACC7-3D6ED16B36CE}"/>
              </a:ext>
            </a:extLst>
          </p:cNvPr>
          <p:cNvSpPr>
            <a:spLocks noGrp="1" noChangeArrowheads="1"/>
          </p:cNvSpPr>
          <p:nvPr>
            <p:ph type="title"/>
          </p:nvPr>
        </p:nvSpPr>
        <p:spPr/>
        <p:txBody>
          <a:bodyPr/>
          <a:lstStyle/>
          <a:p>
            <a:pPr rtl="1" eaLnBrk="1" hangingPunct="1">
              <a:defRPr/>
            </a:pPr>
            <a:r>
              <a:rPr lang="fa-IR" sz="4800">
                <a:solidFill>
                  <a:srgbClr val="66FF66"/>
                </a:solidFill>
                <a:cs typeface="B Nazanin" pitchFamily="2" charset="-78"/>
              </a:rPr>
              <a:t>قوانین یادگیری از نظرثرندایک :</a:t>
            </a:r>
            <a:br>
              <a:rPr lang="fa-IR" sz="4800">
                <a:solidFill>
                  <a:srgbClr val="66FF66"/>
                </a:solidFill>
                <a:cs typeface="B Nazanin" pitchFamily="2" charset="-78"/>
              </a:rPr>
            </a:br>
            <a:r>
              <a:rPr lang="fa-IR" sz="4800">
                <a:solidFill>
                  <a:srgbClr val="66FF66"/>
                </a:solidFill>
                <a:cs typeface="B Nazanin" pitchFamily="2" charset="-78"/>
              </a:rPr>
              <a:t>قانون اثر ـ قانون آمادگی ـ قانون تمرین</a:t>
            </a:r>
            <a:endParaRPr lang="en-US" sz="4800">
              <a:solidFill>
                <a:srgbClr val="66FF66"/>
              </a:solidFill>
              <a:cs typeface="B Nazanin" pitchFamily="2" charset="-78"/>
            </a:endParaRPr>
          </a:p>
        </p:txBody>
      </p:sp>
      <p:sp>
        <p:nvSpPr>
          <p:cNvPr id="81923" name="Rectangle 3">
            <a:extLst>
              <a:ext uri="{FF2B5EF4-FFF2-40B4-BE49-F238E27FC236}">
                <a16:creationId xmlns:a16="http://schemas.microsoft.com/office/drawing/2014/main" id="{822C23D4-D503-42E7-86FD-55F92A9F7CD6}"/>
              </a:ext>
            </a:extLst>
          </p:cNvPr>
          <p:cNvSpPr>
            <a:spLocks noGrp="1" noChangeArrowheads="1"/>
          </p:cNvSpPr>
          <p:nvPr>
            <p:ph type="body" idx="1"/>
          </p:nvPr>
        </p:nvSpPr>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قانون اثر : طبق این قانون هرگاه بین محرک و پاسخ رابطه خوشایند و لذتبخش پدید آید ، آن رابطه تقویت می شود و به عکس اگر رابطه ناخوشایند بوجود آید آن پاسخ خاموش می شود یا به عبارتی پاداشها و موفقیت ها یادگیری  را  قوت  وتنبیه ها و عدم موفقیت ها یادگیری را خاموش می سازند.</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amond(in)">
                                      <p:cBhvr>
                                        <p:cTn id="7" dur="1000"/>
                                        <p:tgtEl>
                                          <p:spTgt spid="81922"/>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81923">
                                            <p:txEl>
                                              <p:pRg st="0" end="0"/>
                                            </p:txEl>
                                          </p:spTgt>
                                        </p:tgtEl>
                                        <p:attrNameLst>
                                          <p:attrName>style.visibility</p:attrName>
                                        </p:attrNameLst>
                                      </p:cBhvr>
                                      <p:to>
                                        <p:strVal val="visible"/>
                                      </p:to>
                                    </p:set>
                                    <p:anim calcmode="lin" valueType="num">
                                      <p:cBhvr>
                                        <p:cTn id="11" dur="1000" fill="hold"/>
                                        <p:tgtEl>
                                          <p:spTgt spid="81923">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819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819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F5FEDA0-8592-4CB1-BA6B-03F290E42A5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7E2D29BE-DBC6-4D02-90BC-B431CA62718F}" type="slidenum">
              <a:rPr lang="ar-SA" altLang="fa-IR" sz="1400">
                <a:solidFill>
                  <a:prstClr val="black"/>
                </a:solidFill>
                <a:latin typeface="Arial" panose="020B0604020202020204" pitchFamily="34" charset="0"/>
              </a:rPr>
              <a:pPr fontAlgn="base">
                <a:spcBef>
                  <a:spcPct val="0"/>
                </a:spcBef>
                <a:spcAft>
                  <a:spcPct val="0"/>
                </a:spcAft>
                <a:buClrTx/>
                <a:buSzTx/>
                <a:buNone/>
              </a:pPr>
              <a:t>28</a:t>
            </a:fld>
            <a:endParaRPr lang="en-US" altLang="fa-IR" sz="1400">
              <a:solidFill>
                <a:prstClr val="black"/>
              </a:solidFill>
              <a:latin typeface="Arial" panose="020B0604020202020204" pitchFamily="34" charset="0"/>
            </a:endParaRPr>
          </a:p>
        </p:txBody>
      </p:sp>
      <p:sp>
        <p:nvSpPr>
          <p:cNvPr id="82947" name="Rectangle 3">
            <a:extLst>
              <a:ext uri="{FF2B5EF4-FFF2-40B4-BE49-F238E27FC236}">
                <a16:creationId xmlns:a16="http://schemas.microsoft.com/office/drawing/2014/main" id="{0122072B-C2C7-459C-8A7D-AB4562A32582}"/>
              </a:ext>
            </a:extLst>
          </p:cNvPr>
          <p:cNvSpPr>
            <a:spLocks noGrp="1" noChangeArrowheads="1"/>
          </p:cNvSpPr>
          <p:nvPr>
            <p:ph type="body" idx="1"/>
          </p:nvPr>
        </p:nvSpPr>
        <p:spPr>
          <a:xfrm>
            <a:off x="1981200" y="1052514"/>
            <a:ext cx="8229600" cy="5043487"/>
          </a:xfrm>
        </p:spPr>
        <p:txBody>
          <a:bodyPr/>
          <a:lstStyle/>
          <a:p>
            <a:pPr algn="r" rtl="1" eaLnBrk="1" hangingPunct="1">
              <a:buFont typeface="Wingdings" panose="05000000000000000000" pitchFamily="2" charset="2"/>
              <a:buNone/>
              <a:defRPr/>
            </a:pPr>
            <a:r>
              <a:rPr lang="fa-IR" sz="6000">
                <a:solidFill>
                  <a:srgbClr val="66FF66"/>
                </a:solidFill>
                <a:cs typeface="B Nazanin" pitchFamily="2" charset="-78"/>
              </a:rPr>
              <a:t>قانون آمادگی :</a:t>
            </a:r>
          </a:p>
          <a:p>
            <a:pPr algn="justLow" rtl="1" eaLnBrk="1" hangingPunct="1">
              <a:buFont typeface="Wingdings" panose="05000000000000000000" pitchFamily="2" charset="2"/>
              <a:buNone/>
              <a:defRPr/>
            </a:pPr>
            <a:r>
              <a:rPr lang="fa-IR" sz="4000">
                <a:solidFill>
                  <a:srgbClr val="00FFFF"/>
                </a:solidFill>
                <a:cs typeface="B Nazanin" pitchFamily="2" charset="-78"/>
              </a:rPr>
              <a:t>طبق این قانون شاگرد باید از لحاظ جسمی ، عاطفی ، ذهنی و غیره به اندازه کافی رشد کرده باشد در غیر اینصورت نه تنها موجب پیشرفت یادگیری نمی شود بلکه موجب ناکامی و نا امیدی او نیز خواهد شد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1000" fill="hold"/>
                                        <p:tgtEl>
                                          <p:spTgt spid="8294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294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82947">
                                            <p:txEl>
                                              <p:pRg st="0" end="0"/>
                                            </p:txEl>
                                          </p:spTgt>
                                        </p:tgtEl>
                                      </p:cBhvr>
                                    </p:animEffect>
                                  </p:childTnLst>
                                </p:cTn>
                              </p:par>
                            </p:childTnLst>
                          </p:cTn>
                        </p:par>
                        <p:par>
                          <p:cTn id="10" fill="hold" nodeType="afterGroup">
                            <p:stCondLst>
                              <p:cond delay="1000"/>
                            </p:stCondLst>
                            <p:childTnLst>
                              <p:par>
                                <p:cTn id="11" presetID="2" presetClass="entr" presetSubtype="4" fill="hold" nodeType="after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10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4E649FB3-C08E-48B2-BD21-8D914CB2049E}"/>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A023F03-A42A-42B5-B23E-494BDBFCC5C0}" type="slidenum">
              <a:rPr lang="ar-SA" altLang="fa-IR" sz="1400">
                <a:solidFill>
                  <a:prstClr val="black"/>
                </a:solidFill>
                <a:latin typeface="Arial" panose="020B0604020202020204" pitchFamily="34" charset="0"/>
              </a:rPr>
              <a:pPr fontAlgn="base">
                <a:spcBef>
                  <a:spcPct val="0"/>
                </a:spcBef>
                <a:spcAft>
                  <a:spcPct val="0"/>
                </a:spcAft>
                <a:buClrTx/>
                <a:buSzTx/>
                <a:buNone/>
              </a:pPr>
              <a:t>29</a:t>
            </a:fld>
            <a:endParaRPr lang="en-US" altLang="fa-IR" sz="1400">
              <a:solidFill>
                <a:prstClr val="black"/>
              </a:solidFill>
              <a:latin typeface="Arial" panose="020B0604020202020204" pitchFamily="34" charset="0"/>
            </a:endParaRPr>
          </a:p>
        </p:txBody>
      </p:sp>
      <p:sp>
        <p:nvSpPr>
          <p:cNvPr id="83970" name="Rectangle 2">
            <a:extLst>
              <a:ext uri="{FF2B5EF4-FFF2-40B4-BE49-F238E27FC236}">
                <a16:creationId xmlns:a16="http://schemas.microsoft.com/office/drawing/2014/main" id="{B6479A48-B74A-4CDE-B3F5-D3853CAD9FD7}"/>
              </a:ext>
            </a:extLst>
          </p:cNvPr>
          <p:cNvSpPr>
            <a:spLocks noGrp="1" noChangeArrowheads="1"/>
          </p:cNvSpPr>
          <p:nvPr>
            <p:ph type="title"/>
          </p:nvPr>
        </p:nvSpPr>
        <p:spPr/>
        <p:txBody>
          <a:bodyPr/>
          <a:lstStyle/>
          <a:p>
            <a:pPr algn="r" eaLnBrk="1" hangingPunct="1">
              <a:defRPr/>
            </a:pPr>
            <a:r>
              <a:rPr lang="fa-IR" sz="6000">
                <a:solidFill>
                  <a:srgbClr val="66FF66"/>
                </a:solidFill>
                <a:cs typeface="B Nazanin" pitchFamily="2" charset="-78"/>
              </a:rPr>
              <a:t>قانون تمرین :</a:t>
            </a:r>
            <a:endParaRPr lang="en-US" sz="6000">
              <a:solidFill>
                <a:srgbClr val="66FF66"/>
              </a:solidFill>
              <a:cs typeface="B Nazanin" pitchFamily="2" charset="-78"/>
            </a:endParaRPr>
          </a:p>
        </p:txBody>
      </p:sp>
      <p:sp>
        <p:nvSpPr>
          <p:cNvPr id="83971" name="Rectangle 3">
            <a:extLst>
              <a:ext uri="{FF2B5EF4-FFF2-40B4-BE49-F238E27FC236}">
                <a16:creationId xmlns:a16="http://schemas.microsoft.com/office/drawing/2014/main" id="{91A60530-7E2D-4062-891B-97CE7D449D32}"/>
              </a:ext>
            </a:extLst>
          </p:cNvPr>
          <p:cNvSpPr>
            <a:spLocks noGrp="1" noChangeArrowheads="1"/>
          </p:cNvSpPr>
          <p:nvPr>
            <p:ph type="body" idx="1"/>
          </p:nvPr>
        </p:nvSpPr>
        <p:spPr>
          <a:xfrm>
            <a:off x="1524000" y="1981200"/>
            <a:ext cx="9144000" cy="4876800"/>
          </a:xfrm>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طبق این قانون هر قدر محرکی را که پاسخ رضایت بخش بدنبال دارد بیشتر تکرار کنیم . رابطه بین محرک و پاسخ مستحکمتر و پایدار تر خواهد شد و به عکس .</a:t>
            </a:r>
          </a:p>
          <a:p>
            <a:pPr algn="r" rtl="1" eaLnBrk="1" hangingPunct="1">
              <a:buFont typeface="Wingdings" panose="05000000000000000000" pitchFamily="2" charset="2"/>
              <a:buNone/>
              <a:defRPr/>
            </a:pPr>
            <a:r>
              <a:rPr lang="fa-IR">
                <a:solidFill>
                  <a:srgbClr val="00FFFF"/>
                </a:solidFill>
                <a:cs typeface="B Nazanin" pitchFamily="2" charset="-78"/>
              </a:rPr>
              <a:t>                                                                        </a:t>
            </a:r>
            <a:r>
              <a:rPr lang="fa-IR" sz="4000">
                <a:solidFill>
                  <a:srgbClr val="00FFFF"/>
                </a:solidFill>
                <a:cs typeface="B Nazanin" pitchFamily="2" charset="-78"/>
              </a:rPr>
              <a:t>عامل شدت</a:t>
            </a:r>
            <a:r>
              <a:rPr lang="fa-IR">
                <a:solidFill>
                  <a:srgbClr val="00FFFF"/>
                </a:solidFill>
                <a:cs typeface="B Nazanin" pitchFamily="2" charset="-78"/>
              </a:rPr>
              <a:t> </a:t>
            </a:r>
            <a:r>
              <a:rPr lang="fa-IR" sz="3600">
                <a:solidFill>
                  <a:srgbClr val="00FFFF"/>
                </a:solidFill>
                <a:cs typeface="B Nazanin" pitchFamily="2" charset="-78"/>
              </a:rPr>
              <a:t>در قانون تمرین دو عامل قابل توجه است : </a:t>
            </a:r>
          </a:p>
          <a:p>
            <a:pPr algn="r" rtl="1" eaLnBrk="1" hangingPunct="1">
              <a:buFont typeface="Wingdings" panose="05000000000000000000" pitchFamily="2" charset="2"/>
              <a:buNone/>
              <a:defRPr/>
            </a:pPr>
            <a:r>
              <a:rPr lang="fa-IR">
                <a:solidFill>
                  <a:srgbClr val="00FFFF"/>
                </a:solidFill>
                <a:cs typeface="B Nazanin" pitchFamily="2" charset="-78"/>
              </a:rPr>
              <a:t>                                                                       </a:t>
            </a:r>
            <a:r>
              <a:rPr lang="fa-IR" sz="4000">
                <a:solidFill>
                  <a:srgbClr val="00FFFF"/>
                </a:solidFill>
                <a:cs typeface="B Nazanin" pitchFamily="2" charset="-78"/>
              </a:rPr>
              <a:t>عامل تازگی</a:t>
            </a:r>
            <a:r>
              <a:rPr lang="fa-IR">
                <a:solidFill>
                  <a:srgbClr val="FFFF00"/>
                </a:solidFill>
                <a:cs typeface="B Nazanin" pitchFamily="2" charset="-78"/>
              </a:rPr>
              <a:t> </a:t>
            </a:r>
            <a:endParaRPr lang="fa-IR" sz="4000">
              <a:solidFill>
                <a:srgbClr val="FFFF00"/>
              </a:solidFill>
              <a:cs typeface="B Nazanin" pitchFamily="2" charset="-78"/>
            </a:endParaRPr>
          </a:p>
          <a:p>
            <a:pPr algn="r" rtl="1" eaLnBrk="1" hangingPunct="1">
              <a:buFont typeface="Wingdings" panose="05000000000000000000" pitchFamily="2" charset="2"/>
              <a:buNone/>
              <a:defRPr/>
            </a:pPr>
            <a:endParaRPr lang="en-US" sz="4000">
              <a:solidFill>
                <a:srgbClr val="FFFF00"/>
              </a:solidFill>
              <a:cs typeface="B Nazanin" pitchFamily="2" charset="-78"/>
            </a:endParaRPr>
          </a:p>
        </p:txBody>
      </p:sp>
      <p:grpSp>
        <p:nvGrpSpPr>
          <p:cNvPr id="2" name="Group 13">
            <a:extLst>
              <a:ext uri="{FF2B5EF4-FFF2-40B4-BE49-F238E27FC236}">
                <a16:creationId xmlns:a16="http://schemas.microsoft.com/office/drawing/2014/main" id="{8C73C3F5-C2C9-4513-8AF9-69331321F3CF}"/>
              </a:ext>
            </a:extLst>
          </p:cNvPr>
          <p:cNvGrpSpPr>
            <a:grpSpLocks/>
          </p:cNvGrpSpPr>
          <p:nvPr/>
        </p:nvGrpSpPr>
        <p:grpSpPr bwMode="auto">
          <a:xfrm>
            <a:off x="3454401" y="4314825"/>
            <a:ext cx="936625" cy="1257300"/>
            <a:chOff x="1383" y="3125"/>
            <a:chExt cx="590" cy="792"/>
          </a:xfrm>
        </p:grpSpPr>
        <p:sp>
          <p:nvSpPr>
            <p:cNvPr id="83982" name="Line 14">
              <a:extLst>
                <a:ext uri="{FF2B5EF4-FFF2-40B4-BE49-F238E27FC236}">
                  <a16:creationId xmlns:a16="http://schemas.microsoft.com/office/drawing/2014/main" id="{84BF6CD0-AE1F-43B9-8409-A57C51EB16CC}"/>
                </a:ext>
              </a:extLst>
            </p:cNvPr>
            <p:cNvSpPr>
              <a:spLocks noChangeShapeType="1"/>
            </p:cNvSpPr>
            <p:nvPr/>
          </p:nvSpPr>
          <p:spPr bwMode="auto">
            <a:xfrm flipH="1" flipV="1">
              <a:off x="1383" y="3125"/>
              <a:ext cx="590" cy="408"/>
            </a:xfrm>
            <a:prstGeom prst="line">
              <a:avLst/>
            </a:prstGeom>
            <a:noFill/>
            <a:ln w="76200">
              <a:solidFill>
                <a:srgbClr val="FF0066"/>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83983" name="Line 15">
              <a:extLst>
                <a:ext uri="{FF2B5EF4-FFF2-40B4-BE49-F238E27FC236}">
                  <a16:creationId xmlns:a16="http://schemas.microsoft.com/office/drawing/2014/main" id="{2D5E4417-10D5-4915-8F8C-DEC8D32B97F0}"/>
                </a:ext>
              </a:extLst>
            </p:cNvPr>
            <p:cNvSpPr>
              <a:spLocks noChangeShapeType="1"/>
            </p:cNvSpPr>
            <p:nvPr/>
          </p:nvSpPr>
          <p:spPr bwMode="auto">
            <a:xfrm flipH="1">
              <a:off x="1383" y="3509"/>
              <a:ext cx="590" cy="408"/>
            </a:xfrm>
            <a:prstGeom prst="line">
              <a:avLst/>
            </a:prstGeom>
            <a:noFill/>
            <a:ln w="76200">
              <a:solidFill>
                <a:srgbClr val="FF0066"/>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gr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p:cTn id="7" dur="1000" fill="hold"/>
                                        <p:tgtEl>
                                          <p:spTgt spid="83970"/>
                                        </p:tgtEl>
                                        <p:attrNameLst>
                                          <p:attrName>ppt_w</p:attrName>
                                        </p:attrNameLst>
                                      </p:cBhvr>
                                      <p:tavLst>
                                        <p:tav tm="0">
                                          <p:val>
                                            <p:fltVal val="0"/>
                                          </p:val>
                                        </p:tav>
                                        <p:tav tm="100000">
                                          <p:val>
                                            <p:strVal val="#ppt_w"/>
                                          </p:val>
                                        </p:tav>
                                      </p:tavLst>
                                    </p:anim>
                                    <p:anim calcmode="lin" valueType="num">
                                      <p:cBhvr>
                                        <p:cTn id="8" dur="1000" fill="hold"/>
                                        <p:tgtEl>
                                          <p:spTgt spid="83970"/>
                                        </p:tgtEl>
                                        <p:attrNameLst>
                                          <p:attrName>ppt_h</p:attrName>
                                        </p:attrNameLst>
                                      </p:cBhvr>
                                      <p:tavLst>
                                        <p:tav tm="0">
                                          <p:val>
                                            <p:fltVal val="0"/>
                                          </p:val>
                                        </p:tav>
                                        <p:tav tm="100000">
                                          <p:val>
                                            <p:strVal val="#ppt_h"/>
                                          </p:val>
                                        </p:tav>
                                      </p:tavLst>
                                    </p:anim>
                                    <p:animEffect transition="in" filter="fade">
                                      <p:cBhvr>
                                        <p:cTn id="9" dur="1000"/>
                                        <p:tgtEl>
                                          <p:spTgt spid="83970"/>
                                        </p:tgtEl>
                                      </p:cBhvr>
                                    </p:animEffect>
                                  </p:childTnLst>
                                </p:cTn>
                              </p:par>
                            </p:childTnLst>
                          </p:cTn>
                        </p:par>
                        <p:par>
                          <p:cTn id="10" fill="hold" nodeType="afterGroup">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 calcmode="lin" valueType="num">
                                      <p:cBhvr>
                                        <p:cTn id="13" dur="1000" fill="hold"/>
                                        <p:tgtEl>
                                          <p:spTgt spid="83971">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83971">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83971">
                                            <p:txEl>
                                              <p:pRg st="0" end="0"/>
                                            </p:txEl>
                                          </p:spTgt>
                                        </p:tgtEl>
                                      </p:cBhvr>
                                    </p:animEffect>
                                  </p:childTnLst>
                                </p:cTn>
                              </p:par>
                            </p:childTnLst>
                          </p:cTn>
                        </p:par>
                        <p:par>
                          <p:cTn id="16" fill="hold" nodeType="afterGroup">
                            <p:stCondLst>
                              <p:cond delay="3000"/>
                            </p:stCondLst>
                            <p:childTnLst>
                              <p:par>
                                <p:cTn id="17" presetID="53" presetClass="entr" presetSubtype="0" fill="hold" grpId="0" nodeType="afterEffect">
                                  <p:stCondLst>
                                    <p:cond delay="0"/>
                                  </p:stCondLst>
                                  <p:childTnLst>
                                    <p:set>
                                      <p:cBhvr>
                                        <p:cTn id="18" dur="1" fill="hold">
                                          <p:stCondLst>
                                            <p:cond delay="0"/>
                                          </p:stCondLst>
                                        </p:cTn>
                                        <p:tgtEl>
                                          <p:spTgt spid="83971">
                                            <p:txEl>
                                              <p:pRg st="1" end="1"/>
                                            </p:txEl>
                                          </p:spTgt>
                                        </p:tgtEl>
                                        <p:attrNameLst>
                                          <p:attrName>style.visibility</p:attrName>
                                        </p:attrNameLst>
                                      </p:cBhvr>
                                      <p:to>
                                        <p:strVal val="visible"/>
                                      </p:to>
                                    </p:set>
                                    <p:anim calcmode="lin" valueType="num">
                                      <p:cBhvr>
                                        <p:cTn id="19" dur="1000" fill="hold"/>
                                        <p:tgtEl>
                                          <p:spTgt spid="83971">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83971">
                                            <p:txEl>
                                              <p:pRg st="1" end="1"/>
                                            </p:txEl>
                                          </p:spTgt>
                                        </p:tgtEl>
                                        <p:attrNameLst>
                                          <p:attrName>ppt_h</p:attrName>
                                        </p:attrNameLst>
                                      </p:cBhvr>
                                      <p:tavLst>
                                        <p:tav tm="0">
                                          <p:val>
                                            <p:fltVal val="0"/>
                                          </p:val>
                                        </p:tav>
                                        <p:tav tm="100000">
                                          <p:val>
                                            <p:strVal val="#ppt_h"/>
                                          </p:val>
                                        </p:tav>
                                      </p:tavLst>
                                    </p:anim>
                                    <p:animEffect transition="in" filter="fade">
                                      <p:cBhvr>
                                        <p:cTn id="21" dur="1000"/>
                                        <p:tgtEl>
                                          <p:spTgt spid="83971">
                                            <p:txEl>
                                              <p:pRg st="1" end="1"/>
                                            </p:txEl>
                                          </p:spTgt>
                                        </p:tgtEl>
                                      </p:cBhvr>
                                    </p:animEffect>
                                  </p:childTnLst>
                                </p:cTn>
                              </p:par>
                            </p:childTnLst>
                          </p:cTn>
                        </p:par>
                        <p:par>
                          <p:cTn id="22" fill="hold" nodeType="afterGroup">
                            <p:stCondLst>
                              <p:cond delay="4000"/>
                            </p:stCondLst>
                            <p:childTnLst>
                              <p:par>
                                <p:cTn id="23" presetID="53" presetClass="entr" presetSubtype="0" fill="hold" grpId="0" nodeType="afterEffect">
                                  <p:stCondLst>
                                    <p:cond delay="0"/>
                                  </p:stCondLst>
                                  <p:childTnLst>
                                    <p:set>
                                      <p:cBhvr>
                                        <p:cTn id="24" dur="1" fill="hold">
                                          <p:stCondLst>
                                            <p:cond delay="0"/>
                                          </p:stCondLst>
                                        </p:cTn>
                                        <p:tgtEl>
                                          <p:spTgt spid="83971">
                                            <p:txEl>
                                              <p:pRg st="2" end="2"/>
                                            </p:txEl>
                                          </p:spTgt>
                                        </p:tgtEl>
                                        <p:attrNameLst>
                                          <p:attrName>style.visibility</p:attrName>
                                        </p:attrNameLst>
                                      </p:cBhvr>
                                      <p:to>
                                        <p:strVal val="visible"/>
                                      </p:to>
                                    </p:set>
                                    <p:anim calcmode="lin" valueType="num">
                                      <p:cBhvr>
                                        <p:cTn id="25" dur="1000" fill="hold"/>
                                        <p:tgtEl>
                                          <p:spTgt spid="83971">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83971">
                                            <p:txEl>
                                              <p:pRg st="2" end="2"/>
                                            </p:txEl>
                                          </p:spTgt>
                                        </p:tgtEl>
                                        <p:attrNameLst>
                                          <p:attrName>ppt_h</p:attrName>
                                        </p:attrNameLst>
                                      </p:cBhvr>
                                      <p:tavLst>
                                        <p:tav tm="0">
                                          <p:val>
                                            <p:fltVal val="0"/>
                                          </p:val>
                                        </p:tav>
                                        <p:tav tm="100000">
                                          <p:val>
                                            <p:strVal val="#ppt_h"/>
                                          </p:val>
                                        </p:tav>
                                      </p:tavLst>
                                    </p:anim>
                                    <p:animEffect transition="in" filter="fade">
                                      <p:cBhvr>
                                        <p:cTn id="27" dur="1000"/>
                                        <p:tgtEl>
                                          <p:spTgt spid="83971">
                                            <p:txEl>
                                              <p:pRg st="2" end="2"/>
                                            </p:txEl>
                                          </p:spTgt>
                                        </p:tgtEl>
                                      </p:cBhvr>
                                    </p:animEffect>
                                  </p:childTnLst>
                                </p:cTn>
                              </p:par>
                            </p:childTnLst>
                          </p:cTn>
                        </p:par>
                        <p:par>
                          <p:cTn id="28" fill="hold" nodeType="afterGroup">
                            <p:stCondLst>
                              <p:cond delay="5000"/>
                            </p:stCondLst>
                            <p:childTnLst>
                              <p:par>
                                <p:cTn id="29" presetID="53" presetClass="entr" presetSubtype="0" fill="hold" nodeType="after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1000" fill="hold"/>
                                        <p:tgtEl>
                                          <p:spTgt spid="2"/>
                                        </p:tgtEl>
                                        <p:attrNameLst>
                                          <p:attrName>ppt_w</p:attrName>
                                        </p:attrNameLst>
                                      </p:cBhvr>
                                      <p:tavLst>
                                        <p:tav tm="0">
                                          <p:val>
                                            <p:fltVal val="0"/>
                                          </p:val>
                                        </p:tav>
                                        <p:tav tm="100000">
                                          <p:val>
                                            <p:strVal val="#ppt_w"/>
                                          </p:val>
                                        </p:tav>
                                      </p:tavLst>
                                    </p:anim>
                                    <p:anim calcmode="lin" valueType="num">
                                      <p:cBhvr>
                                        <p:cTn id="32" dur="1000" fill="hold"/>
                                        <p:tgtEl>
                                          <p:spTgt spid="2"/>
                                        </p:tgtEl>
                                        <p:attrNameLst>
                                          <p:attrName>ppt_h</p:attrName>
                                        </p:attrNameLst>
                                      </p:cBhvr>
                                      <p:tavLst>
                                        <p:tav tm="0">
                                          <p:val>
                                            <p:fltVal val="0"/>
                                          </p:val>
                                        </p:tav>
                                        <p:tav tm="100000">
                                          <p:val>
                                            <p:strVal val="#ppt_h"/>
                                          </p:val>
                                        </p:tav>
                                      </p:tavLst>
                                    </p:anim>
                                    <p:animEffect transition="in" filter="fade">
                                      <p:cBhvr>
                                        <p:cTn id="33"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8CA1D2F-524D-4A91-BB32-6072A9DD703A}"/>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EBD5AB06-1DD9-445C-946E-341D2D264ADC}" type="slidenum">
              <a:rPr lang="ar-SA" altLang="fa-IR" sz="1400">
                <a:solidFill>
                  <a:prstClr val="black"/>
                </a:solidFill>
                <a:latin typeface="Arial" panose="020B0604020202020204" pitchFamily="34" charset="0"/>
              </a:rPr>
              <a:pPr fontAlgn="base">
                <a:spcBef>
                  <a:spcPct val="0"/>
                </a:spcBef>
                <a:spcAft>
                  <a:spcPct val="0"/>
                </a:spcAft>
                <a:buClrTx/>
                <a:buSzTx/>
                <a:buNone/>
              </a:pPr>
              <a:t>3</a:t>
            </a:fld>
            <a:endParaRPr lang="en-US" altLang="fa-IR" sz="1400">
              <a:solidFill>
                <a:prstClr val="black"/>
              </a:solidFill>
              <a:latin typeface="Arial" panose="020B0604020202020204" pitchFamily="34" charset="0"/>
            </a:endParaRPr>
          </a:p>
        </p:txBody>
      </p:sp>
      <p:sp>
        <p:nvSpPr>
          <p:cNvPr id="57346" name="Rectangle 2">
            <a:extLst>
              <a:ext uri="{FF2B5EF4-FFF2-40B4-BE49-F238E27FC236}">
                <a16:creationId xmlns:a16="http://schemas.microsoft.com/office/drawing/2014/main" id="{2A4D09CA-BE28-4BC4-85B1-106BD2581542}"/>
              </a:ext>
            </a:extLst>
          </p:cNvPr>
          <p:cNvSpPr>
            <a:spLocks noGrp="1" noChangeArrowheads="1"/>
          </p:cNvSpPr>
          <p:nvPr>
            <p:ph type="title"/>
          </p:nvPr>
        </p:nvSpPr>
        <p:spPr>
          <a:xfrm>
            <a:off x="1992313" y="0"/>
            <a:ext cx="8229600" cy="1125538"/>
          </a:xfrm>
        </p:spPr>
        <p:txBody>
          <a:bodyPr/>
          <a:lstStyle/>
          <a:p>
            <a:pPr rtl="1" eaLnBrk="1" hangingPunct="1">
              <a:defRPr/>
            </a:pPr>
            <a:r>
              <a:rPr lang="fa-IR" sz="7200" b="1" dirty="0">
                <a:solidFill>
                  <a:srgbClr val="CC00FF"/>
                </a:solidFill>
                <a:cs typeface="B Nazanin" pitchFamily="2" charset="-78"/>
              </a:rPr>
              <a:t>اهداف درس</a:t>
            </a:r>
            <a:endParaRPr lang="en-US" sz="7200" b="1" dirty="0">
              <a:solidFill>
                <a:srgbClr val="CC00FF"/>
              </a:solidFill>
              <a:cs typeface="B Nazanin" pitchFamily="2" charset="-78"/>
            </a:endParaRPr>
          </a:p>
        </p:txBody>
      </p:sp>
      <p:sp>
        <p:nvSpPr>
          <p:cNvPr id="57347" name="Rectangle 3">
            <a:extLst>
              <a:ext uri="{FF2B5EF4-FFF2-40B4-BE49-F238E27FC236}">
                <a16:creationId xmlns:a16="http://schemas.microsoft.com/office/drawing/2014/main" id="{288F74C1-7204-4FB6-8767-6AE529FFA55A}"/>
              </a:ext>
            </a:extLst>
          </p:cNvPr>
          <p:cNvSpPr>
            <a:spLocks noGrp="1" noChangeArrowheads="1"/>
          </p:cNvSpPr>
          <p:nvPr>
            <p:ph type="body" idx="1"/>
          </p:nvPr>
        </p:nvSpPr>
        <p:spPr>
          <a:xfrm>
            <a:off x="1952625" y="1285875"/>
            <a:ext cx="8229600" cy="4827588"/>
          </a:xfrm>
        </p:spPr>
        <p:txBody>
          <a:bodyPr/>
          <a:lstStyle/>
          <a:p>
            <a:pPr algn="r" rtl="1" eaLnBrk="1" hangingPunct="1">
              <a:lnSpc>
                <a:spcPct val="90000"/>
              </a:lnSpc>
              <a:buFont typeface="Wingdings" panose="05000000000000000000" pitchFamily="2" charset="2"/>
              <a:buNone/>
              <a:defRPr/>
            </a:pPr>
            <a:r>
              <a:rPr lang="fa-IR" sz="3600" b="1" dirty="0">
                <a:solidFill>
                  <a:srgbClr val="0000FF"/>
                </a:solidFill>
              </a:rPr>
              <a:t>آشنایی با</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نظریه های یادگیری.</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الگوهای یادگیری.</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ارتباط واثر آن در فرایند تدریس و یادگیری.</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نظریه های تدریس.</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شناخت و تدوین هدفهای آموزش.</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تحلیل آموزش.</a:t>
            </a:r>
          </a:p>
          <a:p>
            <a:pPr algn="r" rtl="1" eaLnBrk="1" hangingPunct="1">
              <a:lnSpc>
                <a:spcPct val="90000"/>
              </a:lnSpc>
              <a:buClr>
                <a:srgbClr val="FFFF00"/>
              </a:buClr>
              <a:buSzPct val="80000"/>
              <a:buFont typeface="Wingdings" panose="05000000000000000000" pitchFamily="2" charset="2"/>
              <a:buChar char="ü"/>
              <a:defRPr/>
            </a:pPr>
            <a:r>
              <a:rPr lang="fa-IR" sz="3600" b="1" dirty="0">
                <a:solidFill>
                  <a:srgbClr val="0000FF"/>
                </a:solidFill>
              </a:rPr>
              <a:t>محتوا ، روش ، وسیله.</a:t>
            </a:r>
            <a:endParaRPr lang="en-US" sz="3600" b="1" dirty="0">
              <a:solidFill>
                <a:srgbClr val="0000FF"/>
              </a:solidFill>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p:cTn id="7" dur="1000" fill="hold"/>
                                        <p:tgtEl>
                                          <p:spTgt spid="57346"/>
                                        </p:tgtEl>
                                        <p:attrNameLst>
                                          <p:attrName>ppt_w</p:attrName>
                                        </p:attrNameLst>
                                      </p:cBhvr>
                                      <p:tavLst>
                                        <p:tav tm="0">
                                          <p:val>
                                            <p:fltVal val="0"/>
                                          </p:val>
                                        </p:tav>
                                        <p:tav tm="100000">
                                          <p:val>
                                            <p:strVal val="#ppt_w"/>
                                          </p:val>
                                        </p:tav>
                                      </p:tavLst>
                                    </p:anim>
                                    <p:anim calcmode="lin" valueType="num">
                                      <p:cBhvr>
                                        <p:cTn id="8" dur="1000" fill="hold"/>
                                        <p:tgtEl>
                                          <p:spTgt spid="57346"/>
                                        </p:tgtEl>
                                        <p:attrNameLst>
                                          <p:attrName>ppt_h</p:attrName>
                                        </p:attrNameLst>
                                      </p:cBhvr>
                                      <p:tavLst>
                                        <p:tav tm="0">
                                          <p:val>
                                            <p:fltVal val="0"/>
                                          </p:val>
                                        </p:tav>
                                        <p:tav tm="100000">
                                          <p:val>
                                            <p:strVal val="#ppt_h"/>
                                          </p:val>
                                        </p:tav>
                                      </p:tavLst>
                                    </p:anim>
                                    <p:animEffect transition="in" filter="fade">
                                      <p:cBhvr>
                                        <p:cTn id="9" dur="1000"/>
                                        <p:tgtEl>
                                          <p:spTgt spid="57346"/>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57347">
                                            <p:txEl>
                                              <p:pRg st="0" end="0"/>
                                            </p:txEl>
                                          </p:spTgt>
                                        </p:tgtEl>
                                        <p:attrNameLst>
                                          <p:attrName>style.visibility</p:attrName>
                                        </p:attrNameLst>
                                      </p:cBhvr>
                                      <p:to>
                                        <p:strVal val="visible"/>
                                      </p:to>
                                    </p:set>
                                    <p:anim calcmode="lin" valueType="num">
                                      <p:cBhvr>
                                        <p:cTn id="13" dur="1000" fill="hold"/>
                                        <p:tgtEl>
                                          <p:spTgt spid="57347">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5734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7347">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57347">
                                            <p:txEl>
                                              <p:pRg st="1" end="1"/>
                                            </p:txEl>
                                          </p:spTgt>
                                        </p:tgtEl>
                                        <p:attrNameLst>
                                          <p:attrName>style.visibility</p:attrName>
                                        </p:attrNameLst>
                                      </p:cBhvr>
                                      <p:to>
                                        <p:strVal val="visible"/>
                                      </p:to>
                                    </p:set>
                                    <p:anim calcmode="lin" valueType="num">
                                      <p:cBhvr>
                                        <p:cTn id="19" dur="1000" fill="hold"/>
                                        <p:tgtEl>
                                          <p:spTgt spid="57347">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5734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7347">
                                            <p:txEl>
                                              <p:pRg st="1" end="1"/>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57347">
                                            <p:txEl>
                                              <p:pRg st="2" end="2"/>
                                            </p:txEl>
                                          </p:spTgt>
                                        </p:tgtEl>
                                        <p:attrNameLst>
                                          <p:attrName>style.visibility</p:attrName>
                                        </p:attrNameLst>
                                      </p:cBhvr>
                                      <p:to>
                                        <p:strVal val="visible"/>
                                      </p:to>
                                    </p:set>
                                    <p:anim calcmode="lin" valueType="num">
                                      <p:cBhvr>
                                        <p:cTn id="25" dur="1000" fill="hold"/>
                                        <p:tgtEl>
                                          <p:spTgt spid="57347">
                                            <p:txEl>
                                              <p:pRg st="2" end="2"/>
                                            </p:txEl>
                                          </p:spTgt>
                                        </p:tgtEl>
                                        <p:attrNameLst>
                                          <p:attrName>ppt_x</p:attrName>
                                        </p:attrNameLst>
                                      </p:cBhvr>
                                      <p:tavLst>
                                        <p:tav tm="0">
                                          <p:val>
                                            <p:strVal val="#ppt_x-.2"/>
                                          </p:val>
                                        </p:tav>
                                        <p:tav tm="100000">
                                          <p:val>
                                            <p:strVal val="#ppt_x"/>
                                          </p:val>
                                        </p:tav>
                                      </p:tavLst>
                                    </p:anim>
                                    <p:anim calcmode="lin" valueType="num">
                                      <p:cBhvr>
                                        <p:cTn id="26" dur="1000" fill="hold"/>
                                        <p:tgtEl>
                                          <p:spTgt spid="5734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7347">
                                            <p:txEl>
                                              <p:pRg st="2" end="2"/>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57347">
                                            <p:txEl>
                                              <p:pRg st="3" end="3"/>
                                            </p:txEl>
                                          </p:spTgt>
                                        </p:tgtEl>
                                        <p:attrNameLst>
                                          <p:attrName>style.visibility</p:attrName>
                                        </p:attrNameLst>
                                      </p:cBhvr>
                                      <p:to>
                                        <p:strVal val="visible"/>
                                      </p:to>
                                    </p:set>
                                    <p:anim calcmode="lin" valueType="num">
                                      <p:cBhvr>
                                        <p:cTn id="31" dur="1000" fill="hold"/>
                                        <p:tgtEl>
                                          <p:spTgt spid="57347">
                                            <p:txEl>
                                              <p:pRg st="3" end="3"/>
                                            </p:txEl>
                                          </p:spTgt>
                                        </p:tgtEl>
                                        <p:attrNameLst>
                                          <p:attrName>ppt_x</p:attrName>
                                        </p:attrNameLst>
                                      </p:cBhvr>
                                      <p:tavLst>
                                        <p:tav tm="0">
                                          <p:val>
                                            <p:strVal val="#ppt_x-.2"/>
                                          </p:val>
                                        </p:tav>
                                        <p:tav tm="100000">
                                          <p:val>
                                            <p:strVal val="#ppt_x"/>
                                          </p:val>
                                        </p:tav>
                                      </p:tavLst>
                                    </p:anim>
                                    <p:anim calcmode="lin" valueType="num">
                                      <p:cBhvr>
                                        <p:cTn id="32" dur="1000" fill="hold"/>
                                        <p:tgtEl>
                                          <p:spTgt spid="5734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57347">
                                            <p:txEl>
                                              <p:pRg st="3" end="3"/>
                                            </p:txEl>
                                          </p:spTgt>
                                        </p:tgtEl>
                                      </p:cBhvr>
                                    </p:animEffect>
                                  </p:childTnLst>
                                </p:cTn>
                              </p:par>
                            </p:childTnLst>
                          </p:cTn>
                        </p:par>
                        <p:par>
                          <p:cTn id="34" fill="hold" nodeType="afterGroup">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57347">
                                            <p:txEl>
                                              <p:pRg st="4" end="4"/>
                                            </p:txEl>
                                          </p:spTgt>
                                        </p:tgtEl>
                                        <p:attrNameLst>
                                          <p:attrName>style.visibility</p:attrName>
                                        </p:attrNameLst>
                                      </p:cBhvr>
                                      <p:to>
                                        <p:strVal val="visible"/>
                                      </p:to>
                                    </p:set>
                                    <p:anim calcmode="lin" valueType="num">
                                      <p:cBhvr>
                                        <p:cTn id="37" dur="1000" fill="hold"/>
                                        <p:tgtEl>
                                          <p:spTgt spid="57347">
                                            <p:txEl>
                                              <p:pRg st="4" end="4"/>
                                            </p:txEl>
                                          </p:spTgt>
                                        </p:tgtEl>
                                        <p:attrNameLst>
                                          <p:attrName>ppt_x</p:attrName>
                                        </p:attrNameLst>
                                      </p:cBhvr>
                                      <p:tavLst>
                                        <p:tav tm="0">
                                          <p:val>
                                            <p:strVal val="#ppt_x-.2"/>
                                          </p:val>
                                        </p:tav>
                                        <p:tav tm="100000">
                                          <p:val>
                                            <p:strVal val="#ppt_x"/>
                                          </p:val>
                                        </p:tav>
                                      </p:tavLst>
                                    </p:anim>
                                    <p:anim calcmode="lin" valueType="num">
                                      <p:cBhvr>
                                        <p:cTn id="38" dur="1000" fill="hold"/>
                                        <p:tgtEl>
                                          <p:spTgt spid="5734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57347">
                                            <p:txEl>
                                              <p:pRg st="4" end="4"/>
                                            </p:txEl>
                                          </p:spTgt>
                                        </p:tgtEl>
                                      </p:cBhvr>
                                    </p:animEffect>
                                  </p:childTnLst>
                                </p:cTn>
                              </p:par>
                            </p:childTnLst>
                          </p:cTn>
                        </p:par>
                        <p:par>
                          <p:cTn id="40" fill="hold" nodeType="afterGroup">
                            <p:stCondLst>
                              <p:cond delay="6000"/>
                            </p:stCondLst>
                            <p:childTnLst>
                              <p:par>
                                <p:cTn id="41" presetID="29" presetClass="entr" presetSubtype="0" fill="hold" grpId="0" nodeType="afterEffect">
                                  <p:stCondLst>
                                    <p:cond delay="0"/>
                                  </p:stCondLst>
                                  <p:childTnLst>
                                    <p:set>
                                      <p:cBhvr>
                                        <p:cTn id="42" dur="1" fill="hold">
                                          <p:stCondLst>
                                            <p:cond delay="0"/>
                                          </p:stCondLst>
                                        </p:cTn>
                                        <p:tgtEl>
                                          <p:spTgt spid="57347">
                                            <p:txEl>
                                              <p:pRg st="5" end="5"/>
                                            </p:txEl>
                                          </p:spTgt>
                                        </p:tgtEl>
                                        <p:attrNameLst>
                                          <p:attrName>style.visibility</p:attrName>
                                        </p:attrNameLst>
                                      </p:cBhvr>
                                      <p:to>
                                        <p:strVal val="visible"/>
                                      </p:to>
                                    </p:set>
                                    <p:anim calcmode="lin" valueType="num">
                                      <p:cBhvr>
                                        <p:cTn id="43" dur="1000" fill="hold"/>
                                        <p:tgtEl>
                                          <p:spTgt spid="57347">
                                            <p:txEl>
                                              <p:pRg st="5" end="5"/>
                                            </p:txEl>
                                          </p:spTgt>
                                        </p:tgtEl>
                                        <p:attrNameLst>
                                          <p:attrName>ppt_x</p:attrName>
                                        </p:attrNameLst>
                                      </p:cBhvr>
                                      <p:tavLst>
                                        <p:tav tm="0">
                                          <p:val>
                                            <p:strVal val="#ppt_x-.2"/>
                                          </p:val>
                                        </p:tav>
                                        <p:tav tm="100000">
                                          <p:val>
                                            <p:strVal val="#ppt_x"/>
                                          </p:val>
                                        </p:tav>
                                      </p:tavLst>
                                    </p:anim>
                                    <p:anim calcmode="lin" valueType="num">
                                      <p:cBhvr>
                                        <p:cTn id="44" dur="1000" fill="hold"/>
                                        <p:tgtEl>
                                          <p:spTgt spid="57347">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45" dur="1000"/>
                                        <p:tgtEl>
                                          <p:spTgt spid="57347">
                                            <p:txEl>
                                              <p:pRg st="5" end="5"/>
                                            </p:txEl>
                                          </p:spTgt>
                                        </p:tgtEl>
                                      </p:cBhvr>
                                    </p:animEffect>
                                  </p:childTnLst>
                                </p:cTn>
                              </p:par>
                            </p:childTnLst>
                          </p:cTn>
                        </p:par>
                        <p:par>
                          <p:cTn id="46" fill="hold" nodeType="afterGroup">
                            <p:stCondLst>
                              <p:cond delay="7000"/>
                            </p:stCondLst>
                            <p:childTnLst>
                              <p:par>
                                <p:cTn id="47" presetID="29" presetClass="entr" presetSubtype="0" fill="hold" grpId="0" nodeType="afterEffect">
                                  <p:stCondLst>
                                    <p:cond delay="0"/>
                                  </p:stCondLst>
                                  <p:childTnLst>
                                    <p:set>
                                      <p:cBhvr>
                                        <p:cTn id="48" dur="1" fill="hold">
                                          <p:stCondLst>
                                            <p:cond delay="0"/>
                                          </p:stCondLst>
                                        </p:cTn>
                                        <p:tgtEl>
                                          <p:spTgt spid="57347">
                                            <p:txEl>
                                              <p:pRg st="6" end="6"/>
                                            </p:txEl>
                                          </p:spTgt>
                                        </p:tgtEl>
                                        <p:attrNameLst>
                                          <p:attrName>style.visibility</p:attrName>
                                        </p:attrNameLst>
                                      </p:cBhvr>
                                      <p:to>
                                        <p:strVal val="visible"/>
                                      </p:to>
                                    </p:set>
                                    <p:anim calcmode="lin" valueType="num">
                                      <p:cBhvr>
                                        <p:cTn id="49" dur="1000" fill="hold"/>
                                        <p:tgtEl>
                                          <p:spTgt spid="57347">
                                            <p:txEl>
                                              <p:pRg st="6" end="6"/>
                                            </p:txEl>
                                          </p:spTgt>
                                        </p:tgtEl>
                                        <p:attrNameLst>
                                          <p:attrName>ppt_x</p:attrName>
                                        </p:attrNameLst>
                                      </p:cBhvr>
                                      <p:tavLst>
                                        <p:tav tm="0">
                                          <p:val>
                                            <p:strVal val="#ppt_x-.2"/>
                                          </p:val>
                                        </p:tav>
                                        <p:tav tm="100000">
                                          <p:val>
                                            <p:strVal val="#ppt_x"/>
                                          </p:val>
                                        </p:tav>
                                      </p:tavLst>
                                    </p:anim>
                                    <p:anim calcmode="lin" valueType="num">
                                      <p:cBhvr>
                                        <p:cTn id="50" dur="1000" fill="hold"/>
                                        <p:tgtEl>
                                          <p:spTgt spid="57347">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57347">
                                            <p:txEl>
                                              <p:pRg st="6" end="6"/>
                                            </p:txEl>
                                          </p:spTgt>
                                        </p:tgtEl>
                                      </p:cBhvr>
                                    </p:animEffect>
                                  </p:childTnLst>
                                </p:cTn>
                              </p:par>
                            </p:childTnLst>
                          </p:cTn>
                        </p:par>
                        <p:par>
                          <p:cTn id="52" fill="hold" nodeType="afterGroup">
                            <p:stCondLst>
                              <p:cond delay="8000"/>
                            </p:stCondLst>
                            <p:childTnLst>
                              <p:par>
                                <p:cTn id="53" presetID="29" presetClass="entr" presetSubtype="0" fill="hold" grpId="0" nodeType="afterEffect">
                                  <p:stCondLst>
                                    <p:cond delay="0"/>
                                  </p:stCondLst>
                                  <p:childTnLst>
                                    <p:set>
                                      <p:cBhvr>
                                        <p:cTn id="54" dur="1" fill="hold">
                                          <p:stCondLst>
                                            <p:cond delay="0"/>
                                          </p:stCondLst>
                                        </p:cTn>
                                        <p:tgtEl>
                                          <p:spTgt spid="57347">
                                            <p:txEl>
                                              <p:pRg st="7" end="7"/>
                                            </p:txEl>
                                          </p:spTgt>
                                        </p:tgtEl>
                                        <p:attrNameLst>
                                          <p:attrName>style.visibility</p:attrName>
                                        </p:attrNameLst>
                                      </p:cBhvr>
                                      <p:to>
                                        <p:strVal val="visible"/>
                                      </p:to>
                                    </p:set>
                                    <p:anim calcmode="lin" valueType="num">
                                      <p:cBhvr>
                                        <p:cTn id="55" dur="1000" fill="hold"/>
                                        <p:tgtEl>
                                          <p:spTgt spid="57347">
                                            <p:txEl>
                                              <p:pRg st="7" end="7"/>
                                            </p:txEl>
                                          </p:spTgt>
                                        </p:tgtEl>
                                        <p:attrNameLst>
                                          <p:attrName>ppt_x</p:attrName>
                                        </p:attrNameLst>
                                      </p:cBhvr>
                                      <p:tavLst>
                                        <p:tav tm="0">
                                          <p:val>
                                            <p:strVal val="#ppt_x-.2"/>
                                          </p:val>
                                        </p:tav>
                                        <p:tav tm="100000">
                                          <p:val>
                                            <p:strVal val="#ppt_x"/>
                                          </p:val>
                                        </p:tav>
                                      </p:tavLst>
                                    </p:anim>
                                    <p:anim calcmode="lin" valueType="num">
                                      <p:cBhvr>
                                        <p:cTn id="56" dur="1000" fill="hold"/>
                                        <p:tgtEl>
                                          <p:spTgt spid="57347">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57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7"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899C7CE-3DF1-423A-8F76-1B808C0A7DC6}"/>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AA392B25-C79F-4E90-8BD8-9E17E8E9077C}" type="slidenum">
              <a:rPr lang="ar-SA" altLang="fa-IR" sz="1400">
                <a:solidFill>
                  <a:prstClr val="black"/>
                </a:solidFill>
                <a:latin typeface="Arial" panose="020B0604020202020204" pitchFamily="34" charset="0"/>
              </a:rPr>
              <a:pPr fontAlgn="base">
                <a:spcBef>
                  <a:spcPct val="0"/>
                </a:spcBef>
                <a:spcAft>
                  <a:spcPct val="0"/>
                </a:spcAft>
                <a:buClrTx/>
                <a:buSzTx/>
                <a:buNone/>
              </a:pPr>
              <a:t>30</a:t>
            </a:fld>
            <a:endParaRPr lang="en-US" altLang="fa-IR" sz="1400">
              <a:solidFill>
                <a:prstClr val="black"/>
              </a:solidFill>
              <a:latin typeface="Arial" panose="020B0604020202020204" pitchFamily="34" charset="0"/>
            </a:endParaRPr>
          </a:p>
        </p:txBody>
      </p:sp>
      <p:sp>
        <p:nvSpPr>
          <p:cNvPr id="84995" name="Rectangle 3">
            <a:extLst>
              <a:ext uri="{FF2B5EF4-FFF2-40B4-BE49-F238E27FC236}">
                <a16:creationId xmlns:a16="http://schemas.microsoft.com/office/drawing/2014/main" id="{1D3EAD61-9043-4936-B0F5-754E47466425}"/>
              </a:ext>
            </a:extLst>
          </p:cNvPr>
          <p:cNvSpPr>
            <a:spLocks noGrp="1" noChangeArrowheads="1"/>
          </p:cNvSpPr>
          <p:nvPr>
            <p:ph type="body" idx="1"/>
          </p:nvPr>
        </p:nvSpPr>
        <p:spPr>
          <a:xfrm>
            <a:off x="1919288" y="1196976"/>
            <a:ext cx="8229600" cy="4035425"/>
          </a:xfrm>
        </p:spPr>
        <p:txBody>
          <a:bodyPr/>
          <a:lstStyle/>
          <a:p>
            <a:pPr algn="justLow" rtl="1" eaLnBrk="1" hangingPunct="1">
              <a:buFont typeface="Wingdings" panose="05000000000000000000" pitchFamily="2" charset="2"/>
              <a:buNone/>
              <a:defRPr/>
            </a:pPr>
            <a:r>
              <a:rPr lang="fa-IR" sz="4800">
                <a:solidFill>
                  <a:srgbClr val="66FF66"/>
                </a:solidFill>
                <a:cs typeface="B Nazanin" pitchFamily="2" charset="-78"/>
              </a:rPr>
              <a:t>عامل شدت :</a:t>
            </a:r>
            <a:r>
              <a:rPr lang="fa-IR" sz="4000">
                <a:cs typeface="B Nazanin" pitchFamily="2" charset="-78"/>
              </a:rPr>
              <a:t> </a:t>
            </a:r>
            <a:r>
              <a:rPr lang="fa-IR" sz="4000">
                <a:solidFill>
                  <a:srgbClr val="00FFFF"/>
                </a:solidFill>
                <a:cs typeface="B Nazanin" pitchFamily="2" charset="-78"/>
              </a:rPr>
              <a:t>تمرین یک موضوع یا واقعه مهیج و جذاب بیشتر از موضوع یا واقعه کسل کننده موجب یادگیری می شود .</a:t>
            </a:r>
          </a:p>
          <a:p>
            <a:pPr algn="justLow" rtl="1" eaLnBrk="1" hangingPunct="1">
              <a:buFont typeface="Wingdings" panose="05000000000000000000" pitchFamily="2" charset="2"/>
              <a:buNone/>
              <a:defRPr/>
            </a:pPr>
            <a:r>
              <a:rPr lang="fa-IR" sz="4800">
                <a:solidFill>
                  <a:srgbClr val="66FF66"/>
                </a:solidFill>
                <a:cs typeface="B Nazanin" pitchFamily="2" charset="-78"/>
              </a:rPr>
              <a:t>عامل تازگی :</a:t>
            </a:r>
            <a:r>
              <a:rPr lang="fa-IR" sz="4000">
                <a:solidFill>
                  <a:srgbClr val="FFFF00"/>
                </a:solidFill>
                <a:cs typeface="B Nazanin" pitchFamily="2" charset="-78"/>
              </a:rPr>
              <a:t> </a:t>
            </a:r>
            <a:r>
              <a:rPr lang="fa-IR" sz="4000">
                <a:solidFill>
                  <a:srgbClr val="00FFFF"/>
                </a:solidFill>
                <a:cs typeface="B Nazanin" pitchFamily="2" charset="-78"/>
              </a:rPr>
              <a:t>موضوع یادگیری هر قدر تازه تر باشد ، آسانتر و زودتر آموخته می شود</a:t>
            </a:r>
            <a:r>
              <a:rPr lang="fa-IR" sz="4000">
                <a:solidFill>
                  <a:srgbClr val="FFFF00"/>
                </a:solidFill>
                <a:cs typeface="B Nazanin" pitchFamily="2" charset="-78"/>
              </a:rPr>
              <a:t> </a:t>
            </a:r>
            <a:r>
              <a:rPr lang="fa-IR" sz="4000">
                <a:cs typeface="B Nazanin" pitchFamily="2" charset="-78"/>
              </a:rPr>
              <a:t>.</a:t>
            </a:r>
          </a:p>
          <a:p>
            <a:pPr algn="justLow" rtl="1" eaLnBrk="1" hangingPunct="1">
              <a:buFont typeface="Wingdings" panose="05000000000000000000" pitchFamily="2" charset="2"/>
              <a:buNone/>
              <a:defRPr/>
            </a:pPr>
            <a:endParaRPr lang="en-US">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 calcmode="lin" valueType="num">
                                      <p:cBhvr>
                                        <p:cTn id="7" dur="1000" fill="hold"/>
                                        <p:tgtEl>
                                          <p:spTgt spid="8499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4995">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84995">
                                            <p:txEl>
                                              <p:pRg st="0" end="0"/>
                                            </p:txEl>
                                          </p:spTgt>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84995">
                                            <p:txEl>
                                              <p:pRg st="1" end="1"/>
                                            </p:txEl>
                                          </p:spTgt>
                                        </p:tgtEl>
                                        <p:attrNameLst>
                                          <p:attrName>style.visibility</p:attrName>
                                        </p:attrNameLst>
                                      </p:cBhvr>
                                      <p:to>
                                        <p:strVal val="visible"/>
                                      </p:to>
                                    </p:set>
                                    <p:anim calcmode="lin" valueType="num">
                                      <p:cBhvr>
                                        <p:cTn id="13" dur="1000" fill="hold"/>
                                        <p:tgtEl>
                                          <p:spTgt spid="84995">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84995">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849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FCEAB7B5-8A64-429B-989B-0839ACB2F621}"/>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9E945BF4-DC89-41AA-B3C6-BB46F51E6526}" type="slidenum">
              <a:rPr lang="ar-SA" altLang="fa-IR" sz="1400">
                <a:solidFill>
                  <a:prstClr val="black"/>
                </a:solidFill>
                <a:latin typeface="Arial" panose="020B0604020202020204" pitchFamily="34" charset="0"/>
              </a:rPr>
              <a:pPr fontAlgn="base">
                <a:spcBef>
                  <a:spcPct val="0"/>
                </a:spcBef>
                <a:spcAft>
                  <a:spcPct val="0"/>
                </a:spcAft>
                <a:buClrTx/>
                <a:buSzTx/>
                <a:buNone/>
              </a:pPr>
              <a:t>31</a:t>
            </a:fld>
            <a:endParaRPr lang="en-US" altLang="fa-IR" sz="1400">
              <a:solidFill>
                <a:prstClr val="black"/>
              </a:solidFill>
              <a:latin typeface="Arial" panose="020B0604020202020204" pitchFamily="34" charset="0"/>
            </a:endParaRPr>
          </a:p>
        </p:txBody>
      </p:sp>
      <p:sp>
        <p:nvSpPr>
          <p:cNvPr id="86018" name="Rectangle 2">
            <a:extLst>
              <a:ext uri="{FF2B5EF4-FFF2-40B4-BE49-F238E27FC236}">
                <a16:creationId xmlns:a16="http://schemas.microsoft.com/office/drawing/2014/main" id="{37C02BED-2DF8-4210-BE4D-7647E7B626C5}"/>
              </a:ext>
            </a:extLst>
          </p:cNvPr>
          <p:cNvSpPr>
            <a:spLocks noGrp="1" noChangeArrowheads="1"/>
          </p:cNvSpPr>
          <p:nvPr>
            <p:ph type="title"/>
          </p:nvPr>
        </p:nvSpPr>
        <p:spPr/>
        <p:txBody>
          <a:bodyPr/>
          <a:lstStyle/>
          <a:p>
            <a:pPr rtl="1" eaLnBrk="1" hangingPunct="1">
              <a:defRPr/>
            </a:pPr>
            <a:r>
              <a:rPr lang="fa-IR" sz="4000">
                <a:solidFill>
                  <a:srgbClr val="66FF66"/>
                </a:solidFill>
                <a:cs typeface="B Nazanin" pitchFamily="2" charset="-78"/>
              </a:rPr>
              <a:t>کاربرد نظریه ثرندایک در فرایند تدریس و یاد گیری</a:t>
            </a:r>
            <a:endParaRPr lang="en-US" sz="4000">
              <a:cs typeface="B Nazanin" pitchFamily="2" charset="-78"/>
            </a:endParaRPr>
          </a:p>
        </p:txBody>
      </p:sp>
      <p:sp>
        <p:nvSpPr>
          <p:cNvPr id="86019" name="Rectangle 3">
            <a:extLst>
              <a:ext uri="{FF2B5EF4-FFF2-40B4-BE49-F238E27FC236}">
                <a16:creationId xmlns:a16="http://schemas.microsoft.com/office/drawing/2014/main" id="{8A6298DA-02BB-4F76-BD3B-FF9E718F0A98}"/>
              </a:ext>
            </a:extLst>
          </p:cNvPr>
          <p:cNvSpPr>
            <a:spLocks noGrp="1" noChangeArrowheads="1"/>
          </p:cNvSpPr>
          <p:nvPr>
            <p:ph type="body" idx="1"/>
          </p:nvPr>
        </p:nvSpPr>
        <p:spPr>
          <a:xfrm>
            <a:off x="1992313" y="2060575"/>
            <a:ext cx="8229600" cy="4114800"/>
          </a:xfrm>
        </p:spPr>
        <p:txBody>
          <a:bodyPr/>
          <a:lstStyle/>
          <a:p>
            <a:pPr marL="609600" indent="-609600" algn="r" rtl="1" eaLnBrk="1" hangingPunct="1">
              <a:buNone/>
              <a:defRPr/>
            </a:pPr>
            <a:r>
              <a:rPr lang="fa-IR" sz="3600">
                <a:solidFill>
                  <a:srgbClr val="00FFFF"/>
                </a:solidFill>
                <a:cs typeface="B Nazanin" pitchFamily="2" charset="-78"/>
              </a:rPr>
              <a:t>در امر تدریس باید : </a:t>
            </a:r>
          </a:p>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میان موضوع تدریس با یادگیری های قبلی شاگردان رابطه منطقی برقرار شود .</a:t>
            </a:r>
          </a:p>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از واقعیتهای شناخته شده و واقعیتهای محسوس کمک گرفته شود .</a:t>
            </a:r>
          </a:p>
          <a:p>
            <a:pPr marL="609600" indent="-609600" algn="r" rtl="1" eaLnBrk="1" hangingPunct="1">
              <a:buClr>
                <a:srgbClr val="3399FF"/>
              </a:buClr>
              <a:buSzPct val="80000"/>
              <a:buFont typeface="Wingdings" panose="05000000000000000000" pitchFamily="2" charset="2"/>
              <a:buAutoNum type="arabicParenR"/>
              <a:defRPr/>
            </a:pPr>
            <a:r>
              <a:rPr lang="fa-IR" sz="3600">
                <a:solidFill>
                  <a:srgbClr val="00FFFF"/>
                </a:solidFill>
                <a:cs typeface="B Nazanin" pitchFamily="2" charset="-78"/>
              </a:rPr>
              <a:t>شاگرد حتی الامکان از اعمالش احساس رضایت کند .</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6018"/>
                                        </p:tgtEl>
                                        <p:attrNameLst>
                                          <p:attrName>style.visibility</p:attrName>
                                        </p:attrNameLst>
                                      </p:cBhvr>
                                      <p:to>
                                        <p:strVal val="visible"/>
                                      </p:to>
                                    </p:set>
                                    <p:anim calcmode="lin" valueType="num">
                                      <p:cBhvr>
                                        <p:cTn id="7" dur="1000" fill="hold"/>
                                        <p:tgtEl>
                                          <p:spTgt spid="86018"/>
                                        </p:tgtEl>
                                        <p:attrNameLst>
                                          <p:attrName>ppt_w</p:attrName>
                                        </p:attrNameLst>
                                      </p:cBhvr>
                                      <p:tavLst>
                                        <p:tav tm="0">
                                          <p:val>
                                            <p:fltVal val="0"/>
                                          </p:val>
                                        </p:tav>
                                        <p:tav tm="100000">
                                          <p:val>
                                            <p:strVal val="#ppt_w"/>
                                          </p:val>
                                        </p:tav>
                                      </p:tavLst>
                                    </p:anim>
                                    <p:anim calcmode="lin" valueType="num">
                                      <p:cBhvr>
                                        <p:cTn id="8" dur="1000" fill="hold"/>
                                        <p:tgtEl>
                                          <p:spTgt spid="86018"/>
                                        </p:tgtEl>
                                        <p:attrNameLst>
                                          <p:attrName>ppt_h</p:attrName>
                                        </p:attrNameLst>
                                      </p:cBhvr>
                                      <p:tavLst>
                                        <p:tav tm="0">
                                          <p:val>
                                            <p:fltVal val="0"/>
                                          </p:val>
                                        </p:tav>
                                        <p:tav tm="100000">
                                          <p:val>
                                            <p:strVal val="#ppt_h"/>
                                          </p:val>
                                        </p:tav>
                                      </p:tavLst>
                                    </p:anim>
                                    <p:animEffect transition="in" filter="fade">
                                      <p:cBhvr>
                                        <p:cTn id="9" dur="1000"/>
                                        <p:tgtEl>
                                          <p:spTgt spid="86018"/>
                                        </p:tgtEl>
                                      </p:cBhvr>
                                    </p:animEffect>
                                  </p:childTnLst>
                                </p:cTn>
                              </p:par>
                            </p:childTnLst>
                          </p:cTn>
                        </p:par>
                        <p:par>
                          <p:cTn id="10" fill="hold" nodeType="afterGroup">
                            <p:stCondLst>
                              <p:cond delay="1000"/>
                            </p:stCondLst>
                            <p:childTnLst>
                              <p:par>
                                <p:cTn id="11" presetID="2" presetClass="entr" presetSubtype="8" fill="hold" grpId="0" nodeType="afterEffect">
                                  <p:stCondLst>
                                    <p:cond delay="0"/>
                                  </p:stCondLst>
                                  <p:childTnLst>
                                    <p:set>
                                      <p:cBhvr>
                                        <p:cTn id="12" dur="1" fill="hold">
                                          <p:stCondLst>
                                            <p:cond delay="0"/>
                                          </p:stCondLst>
                                        </p:cTn>
                                        <p:tgtEl>
                                          <p:spTgt spid="86019">
                                            <p:txEl>
                                              <p:pRg st="0" end="0"/>
                                            </p:txEl>
                                          </p:spTgt>
                                        </p:tgtEl>
                                        <p:attrNameLst>
                                          <p:attrName>style.visibility</p:attrName>
                                        </p:attrNameLst>
                                      </p:cBhvr>
                                      <p:to>
                                        <p:strVal val="visible"/>
                                      </p:to>
                                    </p:set>
                                    <p:anim calcmode="lin" valueType="num">
                                      <p:cBhvr additive="base">
                                        <p:cTn id="13" dur="1000" fill="hold"/>
                                        <p:tgtEl>
                                          <p:spTgt spid="86019">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86019">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2000"/>
                            </p:stCondLst>
                            <p:childTnLst>
                              <p:par>
                                <p:cTn id="16" presetID="2" presetClass="entr" presetSubtype="8" fill="hold" grpId="0" nodeType="afterEffect">
                                  <p:stCondLst>
                                    <p:cond delay="0"/>
                                  </p:stCondLst>
                                  <p:childTnLst>
                                    <p:set>
                                      <p:cBhvr>
                                        <p:cTn id="17" dur="1" fill="hold">
                                          <p:stCondLst>
                                            <p:cond delay="0"/>
                                          </p:stCondLst>
                                        </p:cTn>
                                        <p:tgtEl>
                                          <p:spTgt spid="86019">
                                            <p:txEl>
                                              <p:pRg st="1" end="1"/>
                                            </p:txEl>
                                          </p:spTgt>
                                        </p:tgtEl>
                                        <p:attrNameLst>
                                          <p:attrName>style.visibility</p:attrName>
                                        </p:attrNameLst>
                                      </p:cBhvr>
                                      <p:to>
                                        <p:strVal val="visible"/>
                                      </p:to>
                                    </p:set>
                                    <p:anim calcmode="lin" valueType="num">
                                      <p:cBhvr additive="base">
                                        <p:cTn id="18" dur="1000" fill="hold"/>
                                        <p:tgtEl>
                                          <p:spTgt spid="86019">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86019">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3000"/>
                            </p:stCondLst>
                            <p:childTnLst>
                              <p:par>
                                <p:cTn id="21" presetID="2" presetClass="entr" presetSubtype="8" fill="hold" grpId="0" nodeType="afterEffect">
                                  <p:stCondLst>
                                    <p:cond delay="0"/>
                                  </p:stCondLst>
                                  <p:childTnLst>
                                    <p:set>
                                      <p:cBhvr>
                                        <p:cTn id="22" dur="1" fill="hold">
                                          <p:stCondLst>
                                            <p:cond delay="0"/>
                                          </p:stCondLst>
                                        </p:cTn>
                                        <p:tgtEl>
                                          <p:spTgt spid="86019">
                                            <p:txEl>
                                              <p:pRg st="2" end="2"/>
                                            </p:txEl>
                                          </p:spTgt>
                                        </p:tgtEl>
                                        <p:attrNameLst>
                                          <p:attrName>style.visibility</p:attrName>
                                        </p:attrNameLst>
                                      </p:cBhvr>
                                      <p:to>
                                        <p:strVal val="visible"/>
                                      </p:to>
                                    </p:set>
                                    <p:anim calcmode="lin" valueType="num">
                                      <p:cBhvr additive="base">
                                        <p:cTn id="23" dur="1000" fill="hold"/>
                                        <p:tgtEl>
                                          <p:spTgt spid="86019">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86019">
                                            <p:txEl>
                                              <p:pRg st="2" end="2"/>
                                            </p:txEl>
                                          </p:spTgt>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4000"/>
                            </p:stCondLst>
                            <p:childTnLst>
                              <p:par>
                                <p:cTn id="26" presetID="2" presetClass="entr" presetSubtype="8" fill="hold" grpId="0" nodeType="afterEffect">
                                  <p:stCondLst>
                                    <p:cond delay="0"/>
                                  </p:stCondLst>
                                  <p:childTnLst>
                                    <p:set>
                                      <p:cBhvr>
                                        <p:cTn id="27" dur="1" fill="hold">
                                          <p:stCondLst>
                                            <p:cond delay="0"/>
                                          </p:stCondLst>
                                        </p:cTn>
                                        <p:tgtEl>
                                          <p:spTgt spid="86019">
                                            <p:txEl>
                                              <p:pRg st="3" end="3"/>
                                            </p:txEl>
                                          </p:spTgt>
                                        </p:tgtEl>
                                        <p:attrNameLst>
                                          <p:attrName>style.visibility</p:attrName>
                                        </p:attrNameLst>
                                      </p:cBhvr>
                                      <p:to>
                                        <p:strVal val="visible"/>
                                      </p:to>
                                    </p:set>
                                    <p:anim calcmode="lin" valueType="num">
                                      <p:cBhvr additive="base">
                                        <p:cTn id="28" dur="1000" fill="hold"/>
                                        <p:tgtEl>
                                          <p:spTgt spid="86019">
                                            <p:txEl>
                                              <p:pRg st="3" end="3"/>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860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8" grpId="0"/>
      <p:bldP spid="8601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ED6E9DD-B5CF-4B5C-A4BE-6B7152420D32}"/>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C2360EC1-5AB6-4243-BCB4-B033D6EBD510}" type="slidenum">
              <a:rPr lang="ar-SA" altLang="fa-IR" sz="1400">
                <a:solidFill>
                  <a:prstClr val="black"/>
                </a:solidFill>
                <a:latin typeface="Arial" panose="020B0604020202020204" pitchFamily="34" charset="0"/>
              </a:rPr>
              <a:pPr fontAlgn="base">
                <a:spcBef>
                  <a:spcPct val="0"/>
                </a:spcBef>
                <a:spcAft>
                  <a:spcPct val="0"/>
                </a:spcAft>
                <a:buClrTx/>
                <a:buSzTx/>
                <a:buNone/>
              </a:pPr>
              <a:t>32</a:t>
            </a:fld>
            <a:endParaRPr lang="en-US" altLang="fa-IR" sz="1400">
              <a:solidFill>
                <a:prstClr val="black"/>
              </a:solidFill>
              <a:latin typeface="Arial" panose="020B0604020202020204" pitchFamily="34" charset="0"/>
            </a:endParaRPr>
          </a:p>
        </p:txBody>
      </p:sp>
      <p:sp>
        <p:nvSpPr>
          <p:cNvPr id="89091" name="Rectangle 3">
            <a:extLst>
              <a:ext uri="{FF2B5EF4-FFF2-40B4-BE49-F238E27FC236}">
                <a16:creationId xmlns:a16="http://schemas.microsoft.com/office/drawing/2014/main" id="{979C96A9-9364-4AD7-8B76-1B780D500D0E}"/>
              </a:ext>
            </a:extLst>
          </p:cNvPr>
          <p:cNvSpPr>
            <a:spLocks noGrp="1" noChangeArrowheads="1"/>
          </p:cNvSpPr>
          <p:nvPr>
            <p:ph type="body" idx="1"/>
          </p:nvPr>
        </p:nvSpPr>
        <p:spPr>
          <a:xfrm>
            <a:off x="1992313" y="1341438"/>
            <a:ext cx="8229600" cy="3890962"/>
          </a:xfrm>
        </p:spPr>
        <p:txBody>
          <a:bodyPr/>
          <a:lstStyle/>
          <a:p>
            <a:pPr marL="609600" indent="-609600" algn="r" rtl="1" eaLnBrk="1" hangingPunct="1">
              <a:lnSpc>
                <a:spcPct val="90000"/>
              </a:lnSpc>
              <a:buClr>
                <a:srgbClr val="3399FF"/>
              </a:buClr>
              <a:buSzPct val="80000"/>
              <a:buFont typeface="Wingdings" panose="05000000000000000000" pitchFamily="2" charset="2"/>
              <a:buAutoNum type="arabicParenR" startAt="4"/>
              <a:defRPr/>
            </a:pPr>
            <a:r>
              <a:rPr lang="fa-IR" sz="4000">
                <a:solidFill>
                  <a:srgbClr val="00FFFF"/>
                </a:solidFill>
                <a:cs typeface="B Nazanin" pitchFamily="2" charset="-78"/>
              </a:rPr>
              <a:t>شاگرد از جنبه های مختلف ، رشد و آمادگی کافی داشته باشد .</a:t>
            </a:r>
          </a:p>
          <a:p>
            <a:pPr marL="609600" indent="-609600" algn="r" rtl="1" eaLnBrk="1" hangingPunct="1">
              <a:lnSpc>
                <a:spcPct val="90000"/>
              </a:lnSpc>
              <a:buClr>
                <a:srgbClr val="3399FF"/>
              </a:buClr>
              <a:buSzPct val="80000"/>
              <a:buFont typeface="Wingdings" panose="05000000000000000000" pitchFamily="2" charset="2"/>
              <a:buAutoNum type="arabicParenR" startAt="4"/>
              <a:defRPr/>
            </a:pPr>
            <a:r>
              <a:rPr lang="fa-IR" sz="4000">
                <a:solidFill>
                  <a:srgbClr val="00FFFF"/>
                </a:solidFill>
                <a:cs typeface="B Nazanin" pitchFamily="2" charset="-78"/>
              </a:rPr>
              <a:t>از مثالهای گوناگون و متفاوت استفاده شود .</a:t>
            </a:r>
          </a:p>
          <a:p>
            <a:pPr marL="609600" indent="-609600" algn="r" rtl="1" eaLnBrk="1" hangingPunct="1">
              <a:lnSpc>
                <a:spcPct val="90000"/>
              </a:lnSpc>
              <a:buClr>
                <a:srgbClr val="3399FF"/>
              </a:buClr>
              <a:buSzPct val="80000"/>
              <a:buFont typeface="Wingdings" panose="05000000000000000000" pitchFamily="2" charset="2"/>
              <a:buAutoNum type="arabicParenR" startAt="4"/>
              <a:defRPr/>
            </a:pPr>
            <a:r>
              <a:rPr lang="fa-IR" sz="4000">
                <a:solidFill>
                  <a:srgbClr val="00FFFF"/>
                </a:solidFill>
                <a:cs typeface="B Nazanin" pitchFamily="2" charset="-78"/>
              </a:rPr>
              <a:t>از تشویق و تنبیه و امتیازهای تحصیلی برای پیشرفت تحصیلی و یاد گیری بیشتر استفاده شود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1000" fill="hold"/>
                                        <p:tgtEl>
                                          <p:spTgt spid="89091">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89091">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89091">
                                            <p:txEl>
                                              <p:pRg st="1" end="1"/>
                                            </p:txEl>
                                          </p:spTgt>
                                        </p:tgtEl>
                                        <p:attrNameLst>
                                          <p:attrName>style.visibility</p:attrName>
                                        </p:attrNameLst>
                                      </p:cBhvr>
                                      <p:to>
                                        <p:strVal val="visible"/>
                                      </p:to>
                                    </p:set>
                                    <p:anim calcmode="lin" valueType="num">
                                      <p:cBhvr additive="base">
                                        <p:cTn id="12" dur="1000" fill="hold"/>
                                        <p:tgtEl>
                                          <p:spTgt spid="89091">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89091">
                                            <p:txEl>
                                              <p:pRg st="1" end="1"/>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89091">
                                            <p:txEl>
                                              <p:pRg st="2" end="2"/>
                                            </p:txEl>
                                          </p:spTgt>
                                        </p:tgtEl>
                                        <p:attrNameLst>
                                          <p:attrName>style.visibility</p:attrName>
                                        </p:attrNameLst>
                                      </p:cBhvr>
                                      <p:to>
                                        <p:strVal val="visible"/>
                                      </p:to>
                                    </p:set>
                                    <p:anim calcmode="lin" valueType="num">
                                      <p:cBhvr additive="base">
                                        <p:cTn id="17" dur="1000" fill="hold"/>
                                        <p:tgtEl>
                                          <p:spTgt spid="89091">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890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0B8FDFB0-A5F1-4FFD-9201-F45B823A1D83}"/>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8B606914-D20A-4400-82D2-BF3F22157291}" type="slidenum">
              <a:rPr lang="ar-SA" altLang="fa-IR" sz="1400">
                <a:solidFill>
                  <a:prstClr val="black"/>
                </a:solidFill>
                <a:latin typeface="Arial" panose="020B0604020202020204" pitchFamily="34" charset="0"/>
              </a:rPr>
              <a:pPr fontAlgn="base">
                <a:spcBef>
                  <a:spcPct val="0"/>
                </a:spcBef>
                <a:spcAft>
                  <a:spcPct val="0"/>
                </a:spcAft>
                <a:buClrTx/>
                <a:buSzTx/>
                <a:buNone/>
              </a:pPr>
              <a:t>33</a:t>
            </a:fld>
            <a:endParaRPr lang="en-US" altLang="fa-IR" sz="1400">
              <a:solidFill>
                <a:prstClr val="black"/>
              </a:solidFill>
              <a:latin typeface="Arial" panose="020B0604020202020204" pitchFamily="34" charset="0"/>
            </a:endParaRPr>
          </a:p>
        </p:txBody>
      </p:sp>
      <p:sp>
        <p:nvSpPr>
          <p:cNvPr id="90114" name="Rectangle 2">
            <a:extLst>
              <a:ext uri="{FF2B5EF4-FFF2-40B4-BE49-F238E27FC236}">
                <a16:creationId xmlns:a16="http://schemas.microsoft.com/office/drawing/2014/main" id="{DB0FEE7C-B5F5-4D06-B221-DBD29BDA0A2F}"/>
              </a:ext>
            </a:extLst>
          </p:cNvPr>
          <p:cNvSpPr>
            <a:spLocks noGrp="1" noChangeArrowheads="1"/>
          </p:cNvSpPr>
          <p:nvPr>
            <p:ph type="title"/>
          </p:nvPr>
        </p:nvSpPr>
        <p:spPr/>
        <p:txBody>
          <a:bodyPr/>
          <a:lstStyle/>
          <a:p>
            <a:pPr rtl="1" eaLnBrk="1" hangingPunct="1">
              <a:defRPr/>
            </a:pPr>
            <a:r>
              <a:rPr lang="fa-IR" sz="6000">
                <a:solidFill>
                  <a:srgbClr val="66FF66"/>
                </a:solidFill>
                <a:cs typeface="B Nazanin" pitchFamily="2" charset="-78"/>
              </a:rPr>
              <a:t>نظریه برونر :</a:t>
            </a:r>
            <a:endParaRPr lang="en-US" sz="6000">
              <a:solidFill>
                <a:srgbClr val="66FF66"/>
              </a:solidFill>
              <a:cs typeface="B Nazanin" pitchFamily="2" charset="-78"/>
            </a:endParaRPr>
          </a:p>
        </p:txBody>
      </p:sp>
      <p:sp>
        <p:nvSpPr>
          <p:cNvPr id="90115" name="Rectangle 3">
            <a:extLst>
              <a:ext uri="{FF2B5EF4-FFF2-40B4-BE49-F238E27FC236}">
                <a16:creationId xmlns:a16="http://schemas.microsoft.com/office/drawing/2014/main" id="{FBFAF813-D12F-4345-8A2E-F3DFFE4F1C5B}"/>
              </a:ext>
            </a:extLst>
          </p:cNvPr>
          <p:cNvSpPr>
            <a:spLocks noGrp="1" noChangeArrowheads="1"/>
          </p:cNvSpPr>
          <p:nvPr>
            <p:ph type="body" idx="1"/>
          </p:nvPr>
        </p:nvSpPr>
        <p:spPr/>
        <p:txBody>
          <a:bodyPr/>
          <a:lstStyle/>
          <a:p>
            <a:pPr algn="justLow" rtl="1" eaLnBrk="1" hangingPunct="1">
              <a:buFont typeface="Wingdings" panose="05000000000000000000" pitchFamily="2" charset="2"/>
              <a:buNone/>
              <a:defRPr/>
            </a:pPr>
            <a:r>
              <a:rPr lang="fa-IR" sz="4000">
                <a:solidFill>
                  <a:srgbClr val="00FFFF"/>
                </a:solidFill>
                <a:cs typeface="B Nazanin" pitchFamily="2" charset="-78"/>
              </a:rPr>
              <a:t>برونر نظریه یادگیری اکتشافی را ارائه داد . او معتقد است یک نظریه آموزشی باید جوابگوی این سؤال باشد که چگونه می توان بهتر و بیشتر آموخت و شاگرد را نباید در برابر دانسته ها قرار داد بلکه باید او را با مسأله روبرو کرد تا خود به کشف روابط میان امور و راه آنها اقدام کند .</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0114"/>
                                        </p:tgtEl>
                                        <p:attrNameLst>
                                          <p:attrName>style.visibility</p:attrName>
                                        </p:attrNameLst>
                                      </p:cBhvr>
                                      <p:to>
                                        <p:strVal val="visible"/>
                                      </p:to>
                                    </p:set>
                                    <p:anim calcmode="lin" valueType="num">
                                      <p:cBhvr>
                                        <p:cTn id="7" dur="1000" fill="hold"/>
                                        <p:tgtEl>
                                          <p:spTgt spid="90114"/>
                                        </p:tgtEl>
                                        <p:attrNameLst>
                                          <p:attrName>ppt_w</p:attrName>
                                        </p:attrNameLst>
                                      </p:cBhvr>
                                      <p:tavLst>
                                        <p:tav tm="0">
                                          <p:val>
                                            <p:fltVal val="0"/>
                                          </p:val>
                                        </p:tav>
                                        <p:tav tm="100000">
                                          <p:val>
                                            <p:strVal val="#ppt_w"/>
                                          </p:val>
                                        </p:tav>
                                      </p:tavLst>
                                    </p:anim>
                                    <p:anim calcmode="lin" valueType="num">
                                      <p:cBhvr>
                                        <p:cTn id="8" dur="1000" fill="hold"/>
                                        <p:tgtEl>
                                          <p:spTgt spid="90114"/>
                                        </p:tgtEl>
                                        <p:attrNameLst>
                                          <p:attrName>ppt_h</p:attrName>
                                        </p:attrNameLst>
                                      </p:cBhvr>
                                      <p:tavLst>
                                        <p:tav tm="0">
                                          <p:val>
                                            <p:fltVal val="0"/>
                                          </p:val>
                                        </p:tav>
                                        <p:tav tm="100000">
                                          <p:val>
                                            <p:strVal val="#ppt_h"/>
                                          </p:val>
                                        </p:tav>
                                      </p:tavLst>
                                    </p:anim>
                                    <p:animEffect transition="in" filter="fade">
                                      <p:cBhvr>
                                        <p:cTn id="9" dur="1000"/>
                                        <p:tgtEl>
                                          <p:spTgt spid="90114"/>
                                        </p:tgtEl>
                                      </p:cBhvr>
                                    </p:animEffect>
                                  </p:childTnLst>
                                </p:cTn>
                              </p:par>
                            </p:childTnLst>
                          </p:cTn>
                        </p:par>
                        <p:par>
                          <p:cTn id="10" fill="hold" nodeType="afterGroup">
                            <p:stCondLst>
                              <p:cond delay="1000"/>
                            </p:stCondLst>
                            <p:childTnLst>
                              <p:par>
                                <p:cTn id="11" presetID="21" presetClass="entr" presetSubtype="4" fill="hold" grpId="0" nodeType="afterEffect">
                                  <p:stCondLst>
                                    <p:cond delay="0"/>
                                  </p:stCondLst>
                                  <p:childTnLst>
                                    <p:set>
                                      <p:cBhvr>
                                        <p:cTn id="12" dur="1" fill="hold">
                                          <p:stCondLst>
                                            <p:cond delay="0"/>
                                          </p:stCondLst>
                                        </p:cTn>
                                        <p:tgtEl>
                                          <p:spTgt spid="90115">
                                            <p:txEl>
                                              <p:pRg st="0" end="0"/>
                                            </p:txEl>
                                          </p:spTgt>
                                        </p:tgtEl>
                                        <p:attrNameLst>
                                          <p:attrName>style.visibility</p:attrName>
                                        </p:attrNameLst>
                                      </p:cBhvr>
                                      <p:to>
                                        <p:strVal val="visible"/>
                                      </p:to>
                                    </p:set>
                                    <p:animEffect transition="in" filter="wheel(4)">
                                      <p:cBhvr>
                                        <p:cTn id="13" dur="1000"/>
                                        <p:tgtEl>
                                          <p:spTgt spid="901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P spid="9011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DCDF5719-B87A-4AB8-9D24-CE75CE266688}"/>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995DE77A-FA28-4DB3-B296-25466FBAC0B4}" type="slidenum">
              <a:rPr lang="ar-SA" altLang="fa-IR" sz="1400">
                <a:solidFill>
                  <a:prstClr val="black"/>
                </a:solidFill>
                <a:latin typeface="Arial" panose="020B0604020202020204" pitchFamily="34" charset="0"/>
              </a:rPr>
              <a:pPr fontAlgn="base">
                <a:spcBef>
                  <a:spcPct val="0"/>
                </a:spcBef>
                <a:spcAft>
                  <a:spcPct val="0"/>
                </a:spcAft>
                <a:buClrTx/>
                <a:buSzTx/>
                <a:buNone/>
              </a:pPr>
              <a:t>34</a:t>
            </a:fld>
            <a:endParaRPr lang="en-US" altLang="fa-IR" sz="1400">
              <a:solidFill>
                <a:prstClr val="black"/>
              </a:solidFill>
              <a:latin typeface="Arial" panose="020B0604020202020204" pitchFamily="34" charset="0"/>
            </a:endParaRPr>
          </a:p>
        </p:txBody>
      </p:sp>
      <p:sp>
        <p:nvSpPr>
          <p:cNvPr id="91138" name="Rectangle 2">
            <a:extLst>
              <a:ext uri="{FF2B5EF4-FFF2-40B4-BE49-F238E27FC236}">
                <a16:creationId xmlns:a16="http://schemas.microsoft.com/office/drawing/2014/main" id="{FAD642B6-B188-446B-A5C6-8EA29C846831}"/>
              </a:ext>
            </a:extLst>
          </p:cNvPr>
          <p:cNvSpPr>
            <a:spLocks noGrp="1" noChangeArrowheads="1"/>
          </p:cNvSpPr>
          <p:nvPr>
            <p:ph type="title"/>
          </p:nvPr>
        </p:nvSpPr>
        <p:spPr>
          <a:xfrm>
            <a:off x="1992313" y="836613"/>
            <a:ext cx="8229600" cy="1371600"/>
          </a:xfrm>
        </p:spPr>
        <p:txBody>
          <a:bodyPr/>
          <a:lstStyle/>
          <a:p>
            <a:pPr rtl="1" eaLnBrk="1" hangingPunct="1">
              <a:defRPr/>
            </a:pPr>
            <a:r>
              <a:rPr lang="fa-IR">
                <a:solidFill>
                  <a:srgbClr val="66FF66"/>
                </a:solidFill>
                <a:cs typeface="B Nazanin" pitchFamily="2" charset="-78"/>
              </a:rPr>
              <a:t>برونر بر چهار عامل زیاد تأکید می کند</a:t>
            </a:r>
            <a:r>
              <a:rPr lang="fa-IR">
                <a:cs typeface="B Nazanin" pitchFamily="2" charset="-78"/>
              </a:rPr>
              <a:t> </a:t>
            </a:r>
            <a:endParaRPr lang="en-US">
              <a:cs typeface="B Nazanin" pitchFamily="2" charset="-78"/>
            </a:endParaRPr>
          </a:p>
        </p:txBody>
      </p:sp>
      <p:sp>
        <p:nvSpPr>
          <p:cNvPr id="91139" name="Rectangle 3">
            <a:extLst>
              <a:ext uri="{FF2B5EF4-FFF2-40B4-BE49-F238E27FC236}">
                <a16:creationId xmlns:a16="http://schemas.microsoft.com/office/drawing/2014/main" id="{593BB53A-2064-47D8-8A08-CAC851A78164}"/>
              </a:ext>
            </a:extLst>
          </p:cNvPr>
          <p:cNvSpPr>
            <a:spLocks noGrp="1" noChangeArrowheads="1"/>
          </p:cNvSpPr>
          <p:nvPr>
            <p:ph type="body" idx="1"/>
          </p:nvPr>
        </p:nvSpPr>
        <p:spPr>
          <a:xfrm>
            <a:off x="1992313" y="2565400"/>
            <a:ext cx="8229600" cy="3530600"/>
          </a:xfrm>
        </p:spPr>
        <p:txBody>
          <a:bodyPr/>
          <a:lstStyle/>
          <a:p>
            <a:pPr algn="r" rtl="1" eaLnBrk="1" hangingPunct="1">
              <a:buFont typeface="Wingdings" panose="05000000000000000000" pitchFamily="2" charset="2"/>
              <a:buNone/>
              <a:defRPr/>
            </a:pPr>
            <a:endParaRPr lang="fa-IR">
              <a:cs typeface="B Nazanin" pitchFamily="2" charset="-78"/>
            </a:endParaRPr>
          </a:p>
          <a:p>
            <a:pPr algn="r" rtl="1" eaLnBrk="1" hangingPunct="1">
              <a:buFont typeface="Wingdings" panose="05000000000000000000" pitchFamily="2" charset="2"/>
              <a:buNone/>
              <a:defRPr/>
            </a:pPr>
            <a:endParaRPr lang="fa-IR">
              <a:cs typeface="B Nazanin" pitchFamily="2" charset="-78"/>
            </a:endParaRPr>
          </a:p>
          <a:p>
            <a:pPr algn="r" rtl="1" eaLnBrk="1" hangingPunct="1">
              <a:buFont typeface="Wingdings" panose="05000000000000000000" pitchFamily="2" charset="2"/>
              <a:buNone/>
              <a:defRPr/>
            </a:pPr>
            <a:r>
              <a:rPr lang="fa-IR">
                <a:solidFill>
                  <a:srgbClr val="00FFFF"/>
                </a:solidFill>
                <a:cs typeface="B Nazanin" pitchFamily="2" charset="-78"/>
              </a:rPr>
              <a:t>فرایند یادگیری                   اهمیت شهود</a:t>
            </a:r>
          </a:p>
          <a:p>
            <a:pPr algn="r" rtl="1" eaLnBrk="1" hangingPunct="1">
              <a:buFont typeface="Wingdings" panose="05000000000000000000" pitchFamily="2" charset="2"/>
              <a:buNone/>
              <a:defRPr/>
            </a:pPr>
            <a:r>
              <a:rPr lang="fa-IR">
                <a:solidFill>
                  <a:srgbClr val="00FFFF"/>
                </a:solidFill>
                <a:cs typeface="B Nazanin" pitchFamily="2" charset="-78"/>
              </a:rPr>
              <a:t>                   ساخت یادگیری             اهمیت انگیزش درون</a:t>
            </a:r>
            <a:endParaRPr lang="en-US">
              <a:solidFill>
                <a:srgbClr val="00FFFF"/>
              </a:solidFill>
              <a:cs typeface="B Nazanin" pitchFamily="2" charset="-78"/>
            </a:endParaRPr>
          </a:p>
        </p:txBody>
      </p:sp>
      <p:grpSp>
        <p:nvGrpSpPr>
          <p:cNvPr id="2" name="Group 11">
            <a:extLst>
              <a:ext uri="{FF2B5EF4-FFF2-40B4-BE49-F238E27FC236}">
                <a16:creationId xmlns:a16="http://schemas.microsoft.com/office/drawing/2014/main" id="{1B61E9C4-B2D0-4B88-AA10-C91088542A9E}"/>
              </a:ext>
            </a:extLst>
          </p:cNvPr>
          <p:cNvGrpSpPr>
            <a:grpSpLocks/>
          </p:cNvGrpSpPr>
          <p:nvPr/>
        </p:nvGrpSpPr>
        <p:grpSpPr bwMode="auto">
          <a:xfrm>
            <a:off x="3575051" y="2060576"/>
            <a:ext cx="5184775" cy="1914525"/>
            <a:chOff x="1292" y="981"/>
            <a:chExt cx="3266" cy="1206"/>
          </a:xfrm>
        </p:grpSpPr>
        <p:sp>
          <p:nvSpPr>
            <p:cNvPr id="91140" name="Line 4">
              <a:extLst>
                <a:ext uri="{FF2B5EF4-FFF2-40B4-BE49-F238E27FC236}">
                  <a16:creationId xmlns:a16="http://schemas.microsoft.com/office/drawing/2014/main" id="{3586BAB8-108D-4BA6-B406-2925E20EFA1C}"/>
                </a:ext>
              </a:extLst>
            </p:cNvPr>
            <p:cNvSpPr>
              <a:spLocks noChangeShapeType="1"/>
            </p:cNvSpPr>
            <p:nvPr/>
          </p:nvSpPr>
          <p:spPr bwMode="auto">
            <a:xfrm>
              <a:off x="2835" y="981"/>
              <a:ext cx="0" cy="453"/>
            </a:xfrm>
            <a:prstGeom prst="line">
              <a:avLst/>
            </a:prstGeom>
            <a:noFill/>
            <a:ln w="76200">
              <a:solidFill>
                <a:srgbClr val="00FFCC"/>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91141" name="Line 5">
              <a:extLst>
                <a:ext uri="{FF2B5EF4-FFF2-40B4-BE49-F238E27FC236}">
                  <a16:creationId xmlns:a16="http://schemas.microsoft.com/office/drawing/2014/main" id="{60F7192B-457C-4CDF-877D-624C2FB1D740}"/>
                </a:ext>
              </a:extLst>
            </p:cNvPr>
            <p:cNvSpPr>
              <a:spLocks noChangeShapeType="1"/>
            </p:cNvSpPr>
            <p:nvPr/>
          </p:nvSpPr>
          <p:spPr bwMode="auto">
            <a:xfrm>
              <a:off x="1292" y="1441"/>
              <a:ext cx="3266" cy="0"/>
            </a:xfrm>
            <a:prstGeom prst="line">
              <a:avLst/>
            </a:prstGeom>
            <a:noFill/>
            <a:ln w="76200">
              <a:solidFill>
                <a:srgbClr val="00FFCC"/>
              </a:solidFill>
              <a:round/>
              <a:headEnd/>
              <a:tailEn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91142" name="Line 6">
              <a:extLst>
                <a:ext uri="{FF2B5EF4-FFF2-40B4-BE49-F238E27FC236}">
                  <a16:creationId xmlns:a16="http://schemas.microsoft.com/office/drawing/2014/main" id="{837AEE82-E97E-4E17-849A-D3EC78754C4A}"/>
                </a:ext>
              </a:extLst>
            </p:cNvPr>
            <p:cNvSpPr>
              <a:spLocks noChangeShapeType="1"/>
            </p:cNvSpPr>
            <p:nvPr/>
          </p:nvSpPr>
          <p:spPr bwMode="auto">
            <a:xfrm>
              <a:off x="1298" y="1416"/>
              <a:ext cx="0" cy="771"/>
            </a:xfrm>
            <a:prstGeom prst="line">
              <a:avLst/>
            </a:prstGeom>
            <a:noFill/>
            <a:ln w="76200">
              <a:solidFill>
                <a:srgbClr val="00FFCC"/>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91143" name="Line 7">
              <a:extLst>
                <a:ext uri="{FF2B5EF4-FFF2-40B4-BE49-F238E27FC236}">
                  <a16:creationId xmlns:a16="http://schemas.microsoft.com/office/drawing/2014/main" id="{3DA2902A-903A-441D-9997-A27BC3C1E52A}"/>
                </a:ext>
              </a:extLst>
            </p:cNvPr>
            <p:cNvSpPr>
              <a:spLocks noChangeShapeType="1"/>
            </p:cNvSpPr>
            <p:nvPr/>
          </p:nvSpPr>
          <p:spPr bwMode="auto">
            <a:xfrm>
              <a:off x="2472" y="1438"/>
              <a:ext cx="0" cy="453"/>
            </a:xfrm>
            <a:prstGeom prst="line">
              <a:avLst/>
            </a:prstGeom>
            <a:noFill/>
            <a:ln w="76200">
              <a:solidFill>
                <a:srgbClr val="00FFCC"/>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91144" name="Line 8">
              <a:extLst>
                <a:ext uri="{FF2B5EF4-FFF2-40B4-BE49-F238E27FC236}">
                  <a16:creationId xmlns:a16="http://schemas.microsoft.com/office/drawing/2014/main" id="{BD660D42-8B44-4A6C-A759-0400CCEFA36D}"/>
                </a:ext>
              </a:extLst>
            </p:cNvPr>
            <p:cNvSpPr>
              <a:spLocks noChangeShapeType="1"/>
            </p:cNvSpPr>
            <p:nvPr/>
          </p:nvSpPr>
          <p:spPr bwMode="auto">
            <a:xfrm>
              <a:off x="3606" y="1434"/>
              <a:ext cx="0" cy="726"/>
            </a:xfrm>
            <a:prstGeom prst="line">
              <a:avLst/>
            </a:prstGeom>
            <a:noFill/>
            <a:ln w="76200">
              <a:solidFill>
                <a:srgbClr val="00FFCC"/>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sp>
          <p:nvSpPr>
            <p:cNvPr id="91146" name="Line 10">
              <a:extLst>
                <a:ext uri="{FF2B5EF4-FFF2-40B4-BE49-F238E27FC236}">
                  <a16:creationId xmlns:a16="http://schemas.microsoft.com/office/drawing/2014/main" id="{F4B438CB-C95B-4D16-828E-081356DDC14A}"/>
                </a:ext>
              </a:extLst>
            </p:cNvPr>
            <p:cNvSpPr>
              <a:spLocks noChangeShapeType="1"/>
            </p:cNvSpPr>
            <p:nvPr/>
          </p:nvSpPr>
          <p:spPr bwMode="auto">
            <a:xfrm>
              <a:off x="4552" y="1422"/>
              <a:ext cx="0" cy="408"/>
            </a:xfrm>
            <a:prstGeom prst="line">
              <a:avLst/>
            </a:prstGeom>
            <a:noFill/>
            <a:ln w="76200">
              <a:solidFill>
                <a:srgbClr val="00FFCC"/>
              </a:solidFill>
              <a:round/>
              <a:headEnd/>
              <a:tailEnd type="triangle" w="med" len="med"/>
            </a:ln>
            <a:effectLst/>
          </p:spPr>
          <p:txBody>
            <a:bodyPr/>
            <a:lstStyle/>
            <a:p>
              <a:pPr algn="ctr" fontAlgn="base">
                <a:spcBef>
                  <a:spcPct val="0"/>
                </a:spcBef>
                <a:spcAft>
                  <a:spcPct val="0"/>
                </a:spcAft>
                <a:defRPr/>
              </a:pPr>
              <a:endParaRPr lang="fa-IR" sz="3200">
                <a:solidFill>
                  <a:srgbClr val="FFFF00"/>
                </a:solidFill>
                <a:effectLst>
                  <a:outerShdw blurRad="38100" dist="38100" dir="2700000" algn="tl">
                    <a:srgbClr val="000000">
                      <a:alpha val="43137"/>
                    </a:srgbClr>
                  </a:outerShdw>
                </a:effectLst>
                <a:latin typeface="Tahoma" panose="020B0604030504040204" pitchFamily="34" charset="0"/>
                <a:cs typeface="B Nazanin" panose="00000400000000000000" pitchFamily="2" charset="-78"/>
              </a:endParaRPr>
            </a:p>
          </p:txBody>
        </p:sp>
      </p:gr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p:cTn id="7" dur="1000" fill="hold"/>
                                        <p:tgtEl>
                                          <p:spTgt spid="91138"/>
                                        </p:tgtEl>
                                        <p:attrNameLst>
                                          <p:attrName>ppt_w</p:attrName>
                                        </p:attrNameLst>
                                      </p:cBhvr>
                                      <p:tavLst>
                                        <p:tav tm="0">
                                          <p:val>
                                            <p:fltVal val="0"/>
                                          </p:val>
                                        </p:tav>
                                        <p:tav tm="100000">
                                          <p:val>
                                            <p:strVal val="#ppt_w"/>
                                          </p:val>
                                        </p:tav>
                                      </p:tavLst>
                                    </p:anim>
                                    <p:anim calcmode="lin" valueType="num">
                                      <p:cBhvr>
                                        <p:cTn id="8" dur="1000" fill="hold"/>
                                        <p:tgtEl>
                                          <p:spTgt spid="91138"/>
                                        </p:tgtEl>
                                        <p:attrNameLst>
                                          <p:attrName>ppt_h</p:attrName>
                                        </p:attrNameLst>
                                      </p:cBhvr>
                                      <p:tavLst>
                                        <p:tav tm="0">
                                          <p:val>
                                            <p:fltVal val="0"/>
                                          </p:val>
                                        </p:tav>
                                        <p:tav tm="100000">
                                          <p:val>
                                            <p:strVal val="#ppt_h"/>
                                          </p:val>
                                        </p:tav>
                                      </p:tavLst>
                                    </p:anim>
                                    <p:animEffect transition="in" filter="fade">
                                      <p:cBhvr>
                                        <p:cTn id="9" dur="1000"/>
                                        <p:tgtEl>
                                          <p:spTgt spid="91138"/>
                                        </p:tgtEl>
                                      </p:cBhvr>
                                    </p:animEffect>
                                  </p:childTnLst>
                                </p:cTn>
                              </p:par>
                            </p:childTnLst>
                          </p:cTn>
                        </p:par>
                        <p:par>
                          <p:cTn id="10" fill="hold" nodeType="afterGroup">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p:cTn id="13" dur="1000" fill="hold"/>
                                        <p:tgtEl>
                                          <p:spTgt spid="91139">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91139">
                                            <p:txEl>
                                              <p:pRg st="2" end="2"/>
                                            </p:txEl>
                                          </p:spTgt>
                                        </p:tgtEl>
                                        <p:attrNameLst>
                                          <p:attrName>ppt_h</p:attrName>
                                        </p:attrNameLst>
                                      </p:cBhvr>
                                      <p:tavLst>
                                        <p:tav tm="0">
                                          <p:val>
                                            <p:fltVal val="0"/>
                                          </p:val>
                                        </p:tav>
                                        <p:tav tm="100000">
                                          <p:val>
                                            <p:strVal val="#ppt_h"/>
                                          </p:val>
                                        </p:tav>
                                      </p:tavLst>
                                    </p:anim>
                                    <p:animEffect transition="in" filter="fade">
                                      <p:cBhvr>
                                        <p:cTn id="15" dur="1000"/>
                                        <p:tgtEl>
                                          <p:spTgt spid="91139">
                                            <p:txEl>
                                              <p:pRg st="2" end="2"/>
                                            </p:txEl>
                                          </p:spTgt>
                                        </p:tgtEl>
                                      </p:cBhvr>
                                    </p:animEffect>
                                  </p:childTnLst>
                                </p:cTn>
                              </p:par>
                            </p:childTnLst>
                          </p:cTn>
                        </p:par>
                        <p:par>
                          <p:cTn id="16" fill="hold" nodeType="afterGroup">
                            <p:stCondLst>
                              <p:cond delay="2000"/>
                            </p:stCondLst>
                            <p:childTnLst>
                              <p:par>
                                <p:cTn id="17" presetID="53" presetClass="entr" presetSubtype="0" fill="hold" grpId="0" nodeType="afterEffect">
                                  <p:stCondLst>
                                    <p:cond delay="0"/>
                                  </p:stCondLst>
                                  <p:childTnLst>
                                    <p:set>
                                      <p:cBhvr>
                                        <p:cTn id="18" dur="1" fill="hold">
                                          <p:stCondLst>
                                            <p:cond delay="0"/>
                                          </p:stCondLst>
                                        </p:cTn>
                                        <p:tgtEl>
                                          <p:spTgt spid="91139">
                                            <p:txEl>
                                              <p:pRg st="3" end="3"/>
                                            </p:txEl>
                                          </p:spTgt>
                                        </p:tgtEl>
                                        <p:attrNameLst>
                                          <p:attrName>style.visibility</p:attrName>
                                        </p:attrNameLst>
                                      </p:cBhvr>
                                      <p:to>
                                        <p:strVal val="visible"/>
                                      </p:to>
                                    </p:set>
                                    <p:anim calcmode="lin" valueType="num">
                                      <p:cBhvr>
                                        <p:cTn id="19" dur="1000" fill="hold"/>
                                        <p:tgtEl>
                                          <p:spTgt spid="91139">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91139">
                                            <p:txEl>
                                              <p:pRg st="3" end="3"/>
                                            </p:txEl>
                                          </p:spTgt>
                                        </p:tgtEl>
                                        <p:attrNameLst>
                                          <p:attrName>ppt_h</p:attrName>
                                        </p:attrNameLst>
                                      </p:cBhvr>
                                      <p:tavLst>
                                        <p:tav tm="0">
                                          <p:val>
                                            <p:fltVal val="0"/>
                                          </p:val>
                                        </p:tav>
                                        <p:tav tm="100000">
                                          <p:val>
                                            <p:strVal val="#ppt_h"/>
                                          </p:val>
                                        </p:tav>
                                      </p:tavLst>
                                    </p:anim>
                                    <p:animEffect transition="in" filter="fade">
                                      <p:cBhvr>
                                        <p:cTn id="21" dur="1000"/>
                                        <p:tgtEl>
                                          <p:spTgt spid="91139">
                                            <p:txEl>
                                              <p:pRg st="3" end="3"/>
                                            </p:txEl>
                                          </p:spTgt>
                                        </p:tgtEl>
                                      </p:cBhvr>
                                    </p:animEffect>
                                  </p:childTnLst>
                                </p:cTn>
                              </p:par>
                            </p:childTnLst>
                          </p:cTn>
                        </p:par>
                        <p:par>
                          <p:cTn id="22" fill="hold" nodeType="afterGroup">
                            <p:stCondLst>
                              <p:cond delay="3000"/>
                            </p:stCondLst>
                            <p:childTnLst>
                              <p:par>
                                <p:cTn id="23" presetID="53" presetClass="entr" presetSubtype="0" fill="hold" nodeType="after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1000" fill="hold"/>
                                        <p:tgtEl>
                                          <p:spTgt spid="2"/>
                                        </p:tgtEl>
                                        <p:attrNameLst>
                                          <p:attrName>ppt_w</p:attrName>
                                        </p:attrNameLst>
                                      </p:cBhvr>
                                      <p:tavLst>
                                        <p:tav tm="0">
                                          <p:val>
                                            <p:fltVal val="0"/>
                                          </p:val>
                                        </p:tav>
                                        <p:tav tm="100000">
                                          <p:val>
                                            <p:strVal val="#ppt_w"/>
                                          </p:val>
                                        </p:tav>
                                      </p:tavLst>
                                    </p:anim>
                                    <p:anim calcmode="lin" valueType="num">
                                      <p:cBhvr>
                                        <p:cTn id="26" dur="1000" fill="hold"/>
                                        <p:tgtEl>
                                          <p:spTgt spid="2"/>
                                        </p:tgtEl>
                                        <p:attrNameLst>
                                          <p:attrName>ppt_h</p:attrName>
                                        </p:attrNameLst>
                                      </p:cBhvr>
                                      <p:tavLst>
                                        <p:tav tm="0">
                                          <p:val>
                                            <p:fltVal val="0"/>
                                          </p:val>
                                        </p:tav>
                                        <p:tav tm="100000">
                                          <p:val>
                                            <p:strVal val="#ppt_h"/>
                                          </p:val>
                                        </p:tav>
                                      </p:tavLst>
                                    </p:anim>
                                    <p:animEffect transition="in" filter="fade">
                                      <p:cBhvr>
                                        <p:cTn id="2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P spid="9113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0BE315B-73FA-4C55-85A6-8BEE63CC4D35}"/>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7370C8F3-0507-4C5C-B26A-DA58A1017C0A}" type="slidenum">
              <a:rPr lang="ar-SA" altLang="fa-IR" sz="1400">
                <a:solidFill>
                  <a:prstClr val="black"/>
                </a:solidFill>
                <a:latin typeface="Arial" panose="020B0604020202020204" pitchFamily="34" charset="0"/>
              </a:rPr>
              <a:pPr fontAlgn="base">
                <a:spcBef>
                  <a:spcPct val="0"/>
                </a:spcBef>
                <a:spcAft>
                  <a:spcPct val="0"/>
                </a:spcAft>
                <a:buClrTx/>
                <a:buSzTx/>
                <a:buNone/>
              </a:pPr>
              <a:t>35</a:t>
            </a:fld>
            <a:endParaRPr lang="en-US" altLang="fa-IR" sz="1400">
              <a:solidFill>
                <a:prstClr val="black"/>
              </a:solidFill>
              <a:latin typeface="Arial" panose="020B0604020202020204" pitchFamily="34" charset="0"/>
            </a:endParaRPr>
          </a:p>
        </p:txBody>
      </p:sp>
      <p:sp>
        <p:nvSpPr>
          <p:cNvPr id="92162" name="Rectangle 2">
            <a:extLst>
              <a:ext uri="{FF2B5EF4-FFF2-40B4-BE49-F238E27FC236}">
                <a16:creationId xmlns:a16="http://schemas.microsoft.com/office/drawing/2014/main" id="{C07096A1-1330-4BD5-85A5-6FD51599D20C}"/>
              </a:ext>
            </a:extLst>
          </p:cNvPr>
          <p:cNvSpPr>
            <a:spLocks noGrp="1" noChangeArrowheads="1"/>
          </p:cNvSpPr>
          <p:nvPr>
            <p:ph type="title"/>
          </p:nvPr>
        </p:nvSpPr>
        <p:spPr/>
        <p:txBody>
          <a:bodyPr/>
          <a:lstStyle/>
          <a:p>
            <a:pPr rtl="1" eaLnBrk="1" hangingPunct="1">
              <a:defRPr/>
            </a:pPr>
            <a:r>
              <a:rPr lang="fa-IR" sz="6000">
                <a:solidFill>
                  <a:srgbClr val="66FF66"/>
                </a:solidFill>
                <a:cs typeface="B Nazanin" pitchFamily="2" charset="-78"/>
              </a:rPr>
              <a:t>فرایند یادگیری از نظر برونر:</a:t>
            </a:r>
            <a:endParaRPr lang="en-US" sz="6000">
              <a:solidFill>
                <a:srgbClr val="66FF66"/>
              </a:solidFill>
              <a:cs typeface="B Nazanin" pitchFamily="2" charset="-78"/>
            </a:endParaRPr>
          </a:p>
        </p:txBody>
      </p:sp>
      <p:sp>
        <p:nvSpPr>
          <p:cNvPr id="92163" name="Rectangle 3">
            <a:extLst>
              <a:ext uri="{FF2B5EF4-FFF2-40B4-BE49-F238E27FC236}">
                <a16:creationId xmlns:a16="http://schemas.microsoft.com/office/drawing/2014/main" id="{C63AE639-6EC8-4DE8-9EC5-CA67CC8838EE}"/>
              </a:ext>
            </a:extLst>
          </p:cNvPr>
          <p:cNvSpPr>
            <a:spLocks noGrp="1" noChangeArrowheads="1"/>
          </p:cNvSpPr>
          <p:nvPr>
            <p:ph type="body" idx="1"/>
          </p:nvPr>
        </p:nvSpPr>
        <p:spPr/>
        <p:txBody>
          <a:bodyPr/>
          <a:lstStyle/>
          <a:p>
            <a:pPr algn="r" rtl="1" eaLnBrk="1" hangingPunct="1">
              <a:buClr>
                <a:srgbClr val="66FF66"/>
              </a:buClr>
              <a:buSzPct val="80000"/>
              <a:buFont typeface="Wingdings" panose="05000000000000000000" pitchFamily="2" charset="2"/>
              <a:buChar char="v"/>
              <a:defRPr/>
            </a:pPr>
            <a:r>
              <a:rPr lang="fa-IR" sz="3600">
                <a:solidFill>
                  <a:srgbClr val="00FFFF"/>
                </a:solidFill>
                <a:cs typeface="B Nazanin" pitchFamily="2" charset="-78"/>
              </a:rPr>
              <a:t>فرایند کسب معرفت مهم است نه حفظ کردن حقایق.</a:t>
            </a:r>
          </a:p>
          <a:p>
            <a:pPr algn="r" rtl="1" eaLnBrk="1" hangingPunct="1">
              <a:buClr>
                <a:srgbClr val="66FF66"/>
              </a:buClr>
              <a:buSzPct val="80000"/>
              <a:buFont typeface="Wingdings" panose="05000000000000000000" pitchFamily="2" charset="2"/>
              <a:buChar char="v"/>
              <a:defRPr/>
            </a:pPr>
            <a:r>
              <a:rPr lang="fa-IR" sz="3600">
                <a:solidFill>
                  <a:srgbClr val="00FFFF"/>
                </a:solidFill>
                <a:cs typeface="B Nazanin" pitchFamily="2" charset="-78"/>
              </a:rPr>
              <a:t>کسب معرفت یک فرایند است نه یک محصول.</a:t>
            </a:r>
          </a:p>
          <a:p>
            <a:pPr algn="r" rtl="1" eaLnBrk="1" hangingPunct="1">
              <a:buClr>
                <a:srgbClr val="66FF66"/>
              </a:buClr>
              <a:buSzPct val="80000"/>
              <a:buFont typeface="Wingdings" panose="05000000000000000000" pitchFamily="2" charset="2"/>
              <a:buChar char="v"/>
              <a:defRPr/>
            </a:pPr>
            <a:r>
              <a:rPr lang="fa-IR" sz="3600">
                <a:solidFill>
                  <a:srgbClr val="00FFFF"/>
                </a:solidFill>
                <a:cs typeface="B Nazanin" pitchFamily="2" charset="-78"/>
              </a:rPr>
              <a:t>معلم نباید اصول و قواعد را به شاگرد بیاموزد بلکه باید سعی کند تا خودشان اصول و قواعد را کشف کنند.</a:t>
            </a:r>
          </a:p>
          <a:p>
            <a:pPr algn="r" rtl="1" eaLnBrk="1" hangingPunct="1">
              <a:buClr>
                <a:srgbClr val="66FF66"/>
              </a:buClr>
              <a:buSzPct val="80000"/>
              <a:buFont typeface="Wingdings" panose="05000000000000000000" pitchFamily="2" charset="2"/>
              <a:buChar char="v"/>
              <a:defRPr/>
            </a:pPr>
            <a:r>
              <a:rPr lang="fa-IR" sz="3600">
                <a:solidFill>
                  <a:srgbClr val="00FFFF"/>
                </a:solidFill>
                <a:cs typeface="B Nazanin" pitchFamily="2" charset="-78"/>
              </a:rPr>
              <a:t>چگونگی یادگیری مهم است نه خود یادگیری.</a:t>
            </a:r>
          </a:p>
          <a:p>
            <a:pPr algn="r" rtl="1" eaLnBrk="1" hangingPunct="1">
              <a:buClr>
                <a:srgbClr val="66FF66"/>
              </a:buClr>
              <a:buSzPct val="80000"/>
              <a:buFont typeface="Wingdings" panose="05000000000000000000" pitchFamily="2" charset="2"/>
              <a:buChar char="v"/>
              <a:defRPr/>
            </a:pPr>
            <a:r>
              <a:rPr lang="fa-IR" sz="3600">
                <a:solidFill>
                  <a:srgbClr val="00FFFF"/>
                </a:solidFill>
                <a:cs typeface="B Nazanin" pitchFamily="2" charset="-78"/>
              </a:rPr>
              <a:t>نگرش شاگرد بیش از معلومات او اهمیت دارد.</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2162"/>
                                        </p:tgtEl>
                                        <p:attrNameLst>
                                          <p:attrName>style.visibility</p:attrName>
                                        </p:attrNameLst>
                                      </p:cBhvr>
                                      <p:to>
                                        <p:strVal val="visible"/>
                                      </p:to>
                                    </p:set>
                                    <p:anim calcmode="lin" valueType="num">
                                      <p:cBhvr>
                                        <p:cTn id="7" dur="1000" fill="hold"/>
                                        <p:tgtEl>
                                          <p:spTgt spid="92162"/>
                                        </p:tgtEl>
                                        <p:attrNameLst>
                                          <p:attrName>ppt_w</p:attrName>
                                        </p:attrNameLst>
                                      </p:cBhvr>
                                      <p:tavLst>
                                        <p:tav tm="0">
                                          <p:val>
                                            <p:fltVal val="0"/>
                                          </p:val>
                                        </p:tav>
                                        <p:tav tm="100000">
                                          <p:val>
                                            <p:strVal val="#ppt_w"/>
                                          </p:val>
                                        </p:tav>
                                      </p:tavLst>
                                    </p:anim>
                                    <p:anim calcmode="lin" valueType="num">
                                      <p:cBhvr>
                                        <p:cTn id="8" dur="1000" fill="hold"/>
                                        <p:tgtEl>
                                          <p:spTgt spid="92162"/>
                                        </p:tgtEl>
                                        <p:attrNameLst>
                                          <p:attrName>ppt_h</p:attrName>
                                        </p:attrNameLst>
                                      </p:cBhvr>
                                      <p:tavLst>
                                        <p:tav tm="0">
                                          <p:val>
                                            <p:fltVal val="0"/>
                                          </p:val>
                                        </p:tav>
                                        <p:tav tm="100000">
                                          <p:val>
                                            <p:strVal val="#ppt_h"/>
                                          </p:val>
                                        </p:tav>
                                      </p:tavLst>
                                    </p:anim>
                                    <p:animEffect transition="in" filter="fade">
                                      <p:cBhvr>
                                        <p:cTn id="9" dur="1000"/>
                                        <p:tgtEl>
                                          <p:spTgt spid="92162"/>
                                        </p:tgtEl>
                                      </p:cBhvr>
                                    </p:animEffect>
                                  </p:childTnLst>
                                </p:cTn>
                              </p:par>
                            </p:childTnLst>
                          </p:cTn>
                        </p:par>
                        <p:par>
                          <p:cTn id="10" fill="hold" nodeType="afterGroup">
                            <p:stCondLst>
                              <p:cond delay="1000"/>
                            </p:stCondLst>
                            <p:childTnLst>
                              <p:par>
                                <p:cTn id="11" presetID="2" presetClass="entr" presetSubtype="8" fill="hold" nodeType="afterEffect">
                                  <p:stCondLst>
                                    <p:cond delay="0"/>
                                  </p:stCondLst>
                                  <p:childTnLst>
                                    <p:set>
                                      <p:cBhvr>
                                        <p:cTn id="12" dur="1" fill="hold">
                                          <p:stCondLst>
                                            <p:cond delay="0"/>
                                          </p:stCondLst>
                                        </p:cTn>
                                        <p:tgtEl>
                                          <p:spTgt spid="92163">
                                            <p:txEl>
                                              <p:pRg st="0" end="0"/>
                                            </p:txEl>
                                          </p:spTgt>
                                        </p:tgtEl>
                                        <p:attrNameLst>
                                          <p:attrName>style.visibility</p:attrName>
                                        </p:attrNameLst>
                                      </p:cBhvr>
                                      <p:to>
                                        <p:strVal val="visible"/>
                                      </p:to>
                                    </p:set>
                                    <p:anim calcmode="lin" valueType="num">
                                      <p:cBhvr additive="base">
                                        <p:cTn id="13" dur="1000" fill="hold"/>
                                        <p:tgtEl>
                                          <p:spTgt spid="9216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92163">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2000"/>
                            </p:stCondLst>
                            <p:childTnLst>
                              <p:par>
                                <p:cTn id="16" presetID="2" presetClass="entr" presetSubtype="8" fill="hold" nodeType="afterEffect">
                                  <p:stCondLst>
                                    <p:cond delay="0"/>
                                  </p:stCondLst>
                                  <p:childTnLst>
                                    <p:set>
                                      <p:cBhvr>
                                        <p:cTn id="17" dur="1" fill="hold">
                                          <p:stCondLst>
                                            <p:cond delay="0"/>
                                          </p:stCondLst>
                                        </p:cTn>
                                        <p:tgtEl>
                                          <p:spTgt spid="92163">
                                            <p:txEl>
                                              <p:pRg st="1" end="1"/>
                                            </p:txEl>
                                          </p:spTgt>
                                        </p:tgtEl>
                                        <p:attrNameLst>
                                          <p:attrName>style.visibility</p:attrName>
                                        </p:attrNameLst>
                                      </p:cBhvr>
                                      <p:to>
                                        <p:strVal val="visible"/>
                                      </p:to>
                                    </p:set>
                                    <p:anim calcmode="lin" valueType="num">
                                      <p:cBhvr additive="base">
                                        <p:cTn id="18" dur="1000" fill="hold"/>
                                        <p:tgtEl>
                                          <p:spTgt spid="92163">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92163">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3000"/>
                            </p:stCondLst>
                            <p:childTnLst>
                              <p:par>
                                <p:cTn id="21" presetID="2" presetClass="entr" presetSubtype="8" fill="hold" nodeType="afterEffect">
                                  <p:stCondLst>
                                    <p:cond delay="0"/>
                                  </p:stCondLst>
                                  <p:childTnLst>
                                    <p:set>
                                      <p:cBhvr>
                                        <p:cTn id="22" dur="1" fill="hold">
                                          <p:stCondLst>
                                            <p:cond delay="0"/>
                                          </p:stCondLst>
                                        </p:cTn>
                                        <p:tgtEl>
                                          <p:spTgt spid="92163">
                                            <p:txEl>
                                              <p:pRg st="2" end="2"/>
                                            </p:txEl>
                                          </p:spTgt>
                                        </p:tgtEl>
                                        <p:attrNameLst>
                                          <p:attrName>style.visibility</p:attrName>
                                        </p:attrNameLst>
                                      </p:cBhvr>
                                      <p:to>
                                        <p:strVal val="visible"/>
                                      </p:to>
                                    </p:set>
                                    <p:anim calcmode="lin" valueType="num">
                                      <p:cBhvr additive="base">
                                        <p:cTn id="23" dur="1000" fill="hold"/>
                                        <p:tgtEl>
                                          <p:spTgt spid="92163">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92163">
                                            <p:txEl>
                                              <p:pRg st="2" end="2"/>
                                            </p:txEl>
                                          </p:spTgt>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4000"/>
                            </p:stCondLst>
                            <p:childTnLst>
                              <p:par>
                                <p:cTn id="26" presetID="2" presetClass="entr" presetSubtype="8" fill="hold" nodeType="afterEffect">
                                  <p:stCondLst>
                                    <p:cond delay="0"/>
                                  </p:stCondLst>
                                  <p:childTnLst>
                                    <p:set>
                                      <p:cBhvr>
                                        <p:cTn id="27" dur="1" fill="hold">
                                          <p:stCondLst>
                                            <p:cond delay="0"/>
                                          </p:stCondLst>
                                        </p:cTn>
                                        <p:tgtEl>
                                          <p:spTgt spid="92163">
                                            <p:txEl>
                                              <p:pRg st="3" end="3"/>
                                            </p:txEl>
                                          </p:spTgt>
                                        </p:tgtEl>
                                        <p:attrNameLst>
                                          <p:attrName>style.visibility</p:attrName>
                                        </p:attrNameLst>
                                      </p:cBhvr>
                                      <p:to>
                                        <p:strVal val="visible"/>
                                      </p:to>
                                    </p:set>
                                    <p:anim calcmode="lin" valueType="num">
                                      <p:cBhvr additive="base">
                                        <p:cTn id="28" dur="1000" fill="hold"/>
                                        <p:tgtEl>
                                          <p:spTgt spid="92163">
                                            <p:txEl>
                                              <p:pRg st="3" end="3"/>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92163">
                                            <p:txEl>
                                              <p:pRg st="3" end="3"/>
                                            </p:txEl>
                                          </p:spTgt>
                                        </p:tgtEl>
                                        <p:attrNameLst>
                                          <p:attrName>ppt_y</p:attrName>
                                        </p:attrNameLst>
                                      </p:cBhvr>
                                      <p:tavLst>
                                        <p:tav tm="0">
                                          <p:val>
                                            <p:strVal val="#ppt_y"/>
                                          </p:val>
                                        </p:tav>
                                        <p:tav tm="100000">
                                          <p:val>
                                            <p:strVal val="#ppt_y"/>
                                          </p:val>
                                        </p:tav>
                                      </p:tavLst>
                                    </p:anim>
                                  </p:childTnLst>
                                </p:cTn>
                              </p:par>
                            </p:childTnLst>
                          </p:cTn>
                        </p:par>
                        <p:par>
                          <p:cTn id="30" fill="hold" nodeType="afterGroup">
                            <p:stCondLst>
                              <p:cond delay="5000"/>
                            </p:stCondLst>
                            <p:childTnLst>
                              <p:par>
                                <p:cTn id="31" presetID="2" presetClass="entr" presetSubtype="8" fill="hold" nodeType="afterEffect">
                                  <p:stCondLst>
                                    <p:cond delay="0"/>
                                  </p:stCondLst>
                                  <p:childTnLst>
                                    <p:set>
                                      <p:cBhvr>
                                        <p:cTn id="32" dur="1" fill="hold">
                                          <p:stCondLst>
                                            <p:cond delay="0"/>
                                          </p:stCondLst>
                                        </p:cTn>
                                        <p:tgtEl>
                                          <p:spTgt spid="92163">
                                            <p:txEl>
                                              <p:pRg st="4" end="4"/>
                                            </p:txEl>
                                          </p:spTgt>
                                        </p:tgtEl>
                                        <p:attrNameLst>
                                          <p:attrName>style.visibility</p:attrName>
                                        </p:attrNameLst>
                                      </p:cBhvr>
                                      <p:to>
                                        <p:strVal val="visible"/>
                                      </p:to>
                                    </p:set>
                                    <p:anim calcmode="lin" valueType="num">
                                      <p:cBhvr additive="base">
                                        <p:cTn id="33" dur="1000" fill="hold"/>
                                        <p:tgtEl>
                                          <p:spTgt spid="92163">
                                            <p:txEl>
                                              <p:pRg st="4" end="4"/>
                                            </p:tx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921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1335646-ABE0-48D1-9722-4950166B40F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4A34C7D8-665B-4B86-93E2-C7455AD39B4C}" type="slidenum">
              <a:rPr lang="ar-SA" altLang="fa-IR" sz="1400">
                <a:solidFill>
                  <a:prstClr val="black"/>
                </a:solidFill>
                <a:latin typeface="Arial" panose="020B0604020202020204" pitchFamily="34" charset="0"/>
              </a:rPr>
              <a:pPr fontAlgn="base">
                <a:spcBef>
                  <a:spcPct val="0"/>
                </a:spcBef>
                <a:spcAft>
                  <a:spcPct val="0"/>
                </a:spcAft>
                <a:buClrTx/>
                <a:buSzTx/>
                <a:buNone/>
              </a:pPr>
              <a:t>36</a:t>
            </a:fld>
            <a:endParaRPr lang="en-US" altLang="fa-IR" sz="1400">
              <a:solidFill>
                <a:prstClr val="black"/>
              </a:solidFill>
              <a:latin typeface="Arial" panose="020B0604020202020204" pitchFamily="34" charset="0"/>
            </a:endParaRPr>
          </a:p>
        </p:txBody>
      </p:sp>
      <p:sp>
        <p:nvSpPr>
          <p:cNvPr id="93186" name="Rectangle 2">
            <a:extLst>
              <a:ext uri="{FF2B5EF4-FFF2-40B4-BE49-F238E27FC236}">
                <a16:creationId xmlns:a16="http://schemas.microsoft.com/office/drawing/2014/main" id="{39AC42F3-24D2-4BA3-8961-B4EFD223ED9B}"/>
              </a:ext>
            </a:extLst>
          </p:cNvPr>
          <p:cNvSpPr>
            <a:spLocks noGrp="1" noChangeArrowheads="1"/>
          </p:cNvSpPr>
          <p:nvPr>
            <p:ph type="title"/>
          </p:nvPr>
        </p:nvSpPr>
        <p:spPr>
          <a:xfrm>
            <a:off x="1524001" y="381000"/>
            <a:ext cx="8748713" cy="1371600"/>
          </a:xfrm>
        </p:spPr>
        <p:txBody>
          <a:bodyPr/>
          <a:lstStyle/>
          <a:p>
            <a:pPr rtl="1" eaLnBrk="1" hangingPunct="1">
              <a:defRPr/>
            </a:pPr>
            <a:r>
              <a:rPr lang="fa-IR" sz="4800">
                <a:solidFill>
                  <a:srgbClr val="66FF66"/>
                </a:solidFill>
                <a:cs typeface="B Nazanin" pitchFamily="2" charset="-78"/>
              </a:rPr>
              <a:t>ساخت یادگیری :</a:t>
            </a:r>
            <a:br>
              <a:rPr lang="fa-IR" sz="4800">
                <a:solidFill>
                  <a:srgbClr val="66FF66"/>
                </a:solidFill>
                <a:cs typeface="B Nazanin" pitchFamily="2" charset="-78"/>
              </a:rPr>
            </a:br>
            <a:r>
              <a:rPr lang="fa-IR" sz="4800">
                <a:solidFill>
                  <a:srgbClr val="66FF66"/>
                </a:solidFill>
                <a:cs typeface="B Nazanin" pitchFamily="2" charset="-78"/>
              </a:rPr>
              <a:t> </a:t>
            </a:r>
            <a:r>
              <a:rPr lang="fa-IR">
                <a:solidFill>
                  <a:srgbClr val="66FF66"/>
                </a:solidFill>
                <a:cs typeface="B Nazanin" pitchFamily="2" charset="-78"/>
              </a:rPr>
              <a:t>در این رابطه برونر چهار نکته را مطرح می سازد</a:t>
            </a:r>
            <a:r>
              <a:rPr lang="fa-IR" sz="3600">
                <a:solidFill>
                  <a:srgbClr val="66FF66"/>
                </a:solidFill>
                <a:cs typeface="B Nazanin" pitchFamily="2" charset="-78"/>
              </a:rPr>
              <a:t> :</a:t>
            </a:r>
            <a:endParaRPr lang="en-US" sz="3600">
              <a:solidFill>
                <a:srgbClr val="66FF66"/>
              </a:solidFill>
              <a:cs typeface="B Nazanin" pitchFamily="2" charset="-78"/>
            </a:endParaRPr>
          </a:p>
        </p:txBody>
      </p:sp>
      <p:sp>
        <p:nvSpPr>
          <p:cNvPr id="93187" name="Rectangle 3">
            <a:extLst>
              <a:ext uri="{FF2B5EF4-FFF2-40B4-BE49-F238E27FC236}">
                <a16:creationId xmlns:a16="http://schemas.microsoft.com/office/drawing/2014/main" id="{16F72B39-720D-44FA-A07B-69476C0439DF}"/>
              </a:ext>
            </a:extLst>
          </p:cNvPr>
          <p:cNvSpPr>
            <a:spLocks noGrp="1" noChangeArrowheads="1"/>
          </p:cNvSpPr>
          <p:nvPr>
            <p:ph type="body" idx="1"/>
          </p:nvPr>
        </p:nvSpPr>
        <p:spPr>
          <a:xfrm>
            <a:off x="1919288" y="1916114"/>
            <a:ext cx="8291512" cy="4179887"/>
          </a:xfrm>
        </p:spPr>
        <p:txBody>
          <a:bodyPr/>
          <a:lstStyle/>
          <a:p>
            <a:pPr algn="r" rtl="1" eaLnBrk="1" hangingPunct="1">
              <a:buFont typeface="Wingdings" panose="05000000000000000000" pitchFamily="2" charset="2"/>
              <a:buNone/>
              <a:defRPr/>
            </a:pPr>
            <a:r>
              <a:rPr lang="fa-IR" sz="3600">
                <a:solidFill>
                  <a:srgbClr val="66FF66"/>
                </a:solidFill>
                <a:cs typeface="B Nazanin" pitchFamily="2" charset="-78"/>
              </a:rPr>
              <a:t>الف :</a:t>
            </a:r>
            <a:r>
              <a:rPr lang="fa-IR" sz="3600">
                <a:solidFill>
                  <a:srgbClr val="FFFF00"/>
                </a:solidFill>
                <a:cs typeface="B Nazanin" pitchFamily="2" charset="-78"/>
              </a:rPr>
              <a:t> </a:t>
            </a:r>
            <a:r>
              <a:rPr lang="fa-IR" sz="3600">
                <a:solidFill>
                  <a:srgbClr val="00FFFF"/>
                </a:solidFill>
                <a:cs typeface="B Nazanin" pitchFamily="2" charset="-78"/>
              </a:rPr>
              <a:t>دانستن ساخت اساسی موضوع فهم را آسان می سازد.</a:t>
            </a:r>
          </a:p>
          <a:p>
            <a:pPr algn="r" rtl="1" eaLnBrk="1" hangingPunct="1">
              <a:buFont typeface="Wingdings" panose="05000000000000000000" pitchFamily="2" charset="2"/>
              <a:buNone/>
              <a:defRPr/>
            </a:pPr>
            <a:r>
              <a:rPr lang="fa-IR" sz="4000">
                <a:solidFill>
                  <a:srgbClr val="66FF66"/>
                </a:solidFill>
                <a:cs typeface="B Nazanin" pitchFamily="2" charset="-78"/>
              </a:rPr>
              <a:t>ب :</a:t>
            </a:r>
            <a:r>
              <a:rPr lang="fa-IR" sz="3600">
                <a:solidFill>
                  <a:srgbClr val="FFFF00"/>
                </a:solidFill>
                <a:cs typeface="B Nazanin" pitchFamily="2" charset="-78"/>
              </a:rPr>
              <a:t> </a:t>
            </a:r>
            <a:r>
              <a:rPr lang="fa-IR" sz="3600">
                <a:solidFill>
                  <a:srgbClr val="00FFFF"/>
                </a:solidFill>
                <a:cs typeface="B Nazanin" pitchFamily="2" charset="-78"/>
              </a:rPr>
              <a:t>وجود ساخت یادگیری به معلم در بر قراری رابطه میان دانش مقدماتی و عالی کمک می کند .</a:t>
            </a:r>
          </a:p>
          <a:p>
            <a:pPr algn="r" rtl="1" eaLnBrk="1" hangingPunct="1">
              <a:buFont typeface="Wingdings" panose="05000000000000000000" pitchFamily="2" charset="2"/>
              <a:buNone/>
              <a:defRPr/>
            </a:pPr>
            <a:r>
              <a:rPr lang="fa-IR" sz="4000">
                <a:solidFill>
                  <a:srgbClr val="66FF66"/>
                </a:solidFill>
                <a:cs typeface="B Nazanin" pitchFamily="2" charset="-78"/>
              </a:rPr>
              <a:t>ج :</a:t>
            </a:r>
            <a:r>
              <a:rPr lang="fa-IR" sz="3600">
                <a:solidFill>
                  <a:srgbClr val="FFFF00"/>
                </a:solidFill>
                <a:cs typeface="B Nazanin" pitchFamily="2" charset="-78"/>
              </a:rPr>
              <a:t> </a:t>
            </a:r>
            <a:r>
              <a:rPr lang="fa-IR" sz="3600">
                <a:solidFill>
                  <a:srgbClr val="00FFFF"/>
                </a:solidFill>
                <a:cs typeface="B Nazanin" pitchFamily="2" charset="-78"/>
              </a:rPr>
              <a:t>سازماندهی مطلب باعث می شود مطلب بهتر ، بیشتر وآسانتر در حافظه نگهداری شود .</a:t>
            </a:r>
          </a:p>
          <a:p>
            <a:pPr algn="r" rtl="1" eaLnBrk="1" hangingPunct="1">
              <a:buFont typeface="Wingdings" panose="05000000000000000000" pitchFamily="2" charset="2"/>
              <a:buNone/>
              <a:defRPr/>
            </a:pPr>
            <a:r>
              <a:rPr lang="fa-IR" sz="4000">
                <a:solidFill>
                  <a:srgbClr val="66FF66"/>
                </a:solidFill>
                <a:cs typeface="B Nazanin" pitchFamily="2" charset="-78"/>
              </a:rPr>
              <a:t>د :</a:t>
            </a:r>
            <a:r>
              <a:rPr lang="fa-IR" sz="3600">
                <a:solidFill>
                  <a:srgbClr val="FFFF00"/>
                </a:solidFill>
                <a:cs typeface="B Nazanin" pitchFamily="2" charset="-78"/>
              </a:rPr>
              <a:t> </a:t>
            </a:r>
            <a:r>
              <a:rPr lang="fa-IR" sz="3600">
                <a:solidFill>
                  <a:srgbClr val="00FFFF"/>
                </a:solidFill>
                <a:cs typeface="B Nazanin" pitchFamily="2" charset="-78"/>
              </a:rPr>
              <a:t>فهم اندیشه های اساسی یک ساخت یادگیری موجب سهولت انتقال مفاهیم می شود.</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3186"/>
                                        </p:tgtEl>
                                        <p:attrNameLst>
                                          <p:attrName>style.visibility</p:attrName>
                                        </p:attrNameLst>
                                      </p:cBhvr>
                                      <p:to>
                                        <p:strVal val="visible"/>
                                      </p:to>
                                    </p:set>
                                    <p:anim calcmode="lin" valueType="num">
                                      <p:cBhvr additive="base">
                                        <p:cTn id="7" dur="1000" fill="hold"/>
                                        <p:tgtEl>
                                          <p:spTgt spid="93186"/>
                                        </p:tgtEl>
                                        <p:attrNameLst>
                                          <p:attrName>ppt_x</p:attrName>
                                        </p:attrNameLst>
                                      </p:cBhvr>
                                      <p:tavLst>
                                        <p:tav tm="0">
                                          <p:val>
                                            <p:strVal val="0-#ppt_w/2"/>
                                          </p:val>
                                        </p:tav>
                                        <p:tav tm="100000">
                                          <p:val>
                                            <p:strVal val="#ppt_x"/>
                                          </p:val>
                                        </p:tav>
                                      </p:tavLst>
                                    </p:anim>
                                    <p:anim calcmode="lin" valueType="num">
                                      <p:cBhvr additive="base">
                                        <p:cTn id="8" dur="1000" fill="hold"/>
                                        <p:tgtEl>
                                          <p:spTgt spid="9318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1000"/>
                            </p:stCondLst>
                            <p:childTnLst>
                              <p:par>
                                <p:cTn id="10" presetID="29" presetClass="entr" presetSubtype="0" fill="hold" nodeType="afterEffect">
                                  <p:stCondLst>
                                    <p:cond delay="0"/>
                                  </p:stCondLst>
                                  <p:childTnLst>
                                    <p:set>
                                      <p:cBhvr>
                                        <p:cTn id="11" dur="1" fill="hold">
                                          <p:stCondLst>
                                            <p:cond delay="0"/>
                                          </p:stCondLst>
                                        </p:cTn>
                                        <p:tgtEl>
                                          <p:spTgt spid="93187">
                                            <p:txEl>
                                              <p:pRg st="0" end="0"/>
                                            </p:txEl>
                                          </p:spTgt>
                                        </p:tgtEl>
                                        <p:attrNameLst>
                                          <p:attrName>style.visibility</p:attrName>
                                        </p:attrNameLst>
                                      </p:cBhvr>
                                      <p:to>
                                        <p:strVal val="visible"/>
                                      </p:to>
                                    </p:set>
                                    <p:anim calcmode="lin" valueType="num">
                                      <p:cBhvr>
                                        <p:cTn id="12" dur="1000" fill="hold"/>
                                        <p:tgtEl>
                                          <p:spTgt spid="93187">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9318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93187">
                                            <p:txEl>
                                              <p:pRg st="0" end="0"/>
                                            </p:txEl>
                                          </p:spTgt>
                                        </p:tgtEl>
                                      </p:cBhvr>
                                    </p:animEffect>
                                  </p:childTnLst>
                                </p:cTn>
                              </p:par>
                            </p:childTnLst>
                          </p:cTn>
                        </p:par>
                        <p:par>
                          <p:cTn id="15" fill="hold" nodeType="afterGroup">
                            <p:stCondLst>
                              <p:cond delay="2000"/>
                            </p:stCondLst>
                            <p:childTnLst>
                              <p:par>
                                <p:cTn id="16" presetID="29" presetClass="entr" presetSubtype="0" fill="hold" nodeType="afterEffect">
                                  <p:stCondLst>
                                    <p:cond delay="0"/>
                                  </p:stCondLst>
                                  <p:childTnLst>
                                    <p:set>
                                      <p:cBhvr>
                                        <p:cTn id="17" dur="1" fill="hold">
                                          <p:stCondLst>
                                            <p:cond delay="0"/>
                                          </p:stCondLst>
                                        </p:cTn>
                                        <p:tgtEl>
                                          <p:spTgt spid="93187">
                                            <p:txEl>
                                              <p:pRg st="1" end="1"/>
                                            </p:txEl>
                                          </p:spTgt>
                                        </p:tgtEl>
                                        <p:attrNameLst>
                                          <p:attrName>style.visibility</p:attrName>
                                        </p:attrNameLst>
                                      </p:cBhvr>
                                      <p:to>
                                        <p:strVal val="visible"/>
                                      </p:to>
                                    </p:set>
                                    <p:anim calcmode="lin" valueType="num">
                                      <p:cBhvr>
                                        <p:cTn id="18" dur="1000" fill="hold"/>
                                        <p:tgtEl>
                                          <p:spTgt spid="93187">
                                            <p:txEl>
                                              <p:pRg st="1" end="1"/>
                                            </p:txEl>
                                          </p:spTgt>
                                        </p:tgtEl>
                                        <p:attrNameLst>
                                          <p:attrName>ppt_x</p:attrName>
                                        </p:attrNameLst>
                                      </p:cBhvr>
                                      <p:tavLst>
                                        <p:tav tm="0">
                                          <p:val>
                                            <p:strVal val="#ppt_x-.2"/>
                                          </p:val>
                                        </p:tav>
                                        <p:tav tm="100000">
                                          <p:val>
                                            <p:strVal val="#ppt_x"/>
                                          </p:val>
                                        </p:tav>
                                      </p:tavLst>
                                    </p:anim>
                                    <p:anim calcmode="lin" valueType="num">
                                      <p:cBhvr>
                                        <p:cTn id="19" dur="1000" fill="hold"/>
                                        <p:tgtEl>
                                          <p:spTgt spid="9318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93187">
                                            <p:txEl>
                                              <p:pRg st="1" end="1"/>
                                            </p:txEl>
                                          </p:spTgt>
                                        </p:tgtEl>
                                      </p:cBhvr>
                                    </p:animEffect>
                                  </p:childTnLst>
                                </p:cTn>
                              </p:par>
                            </p:childTnLst>
                          </p:cTn>
                        </p:par>
                        <p:par>
                          <p:cTn id="21" fill="hold" nodeType="afterGroup">
                            <p:stCondLst>
                              <p:cond delay="3000"/>
                            </p:stCondLst>
                            <p:childTnLst>
                              <p:par>
                                <p:cTn id="22" presetID="29" presetClass="entr" presetSubtype="0" fill="hold" nodeType="afterEffect">
                                  <p:stCondLst>
                                    <p:cond delay="0"/>
                                  </p:stCondLst>
                                  <p:childTnLst>
                                    <p:set>
                                      <p:cBhvr>
                                        <p:cTn id="23" dur="1" fill="hold">
                                          <p:stCondLst>
                                            <p:cond delay="0"/>
                                          </p:stCondLst>
                                        </p:cTn>
                                        <p:tgtEl>
                                          <p:spTgt spid="93187">
                                            <p:txEl>
                                              <p:pRg st="2" end="2"/>
                                            </p:txEl>
                                          </p:spTgt>
                                        </p:tgtEl>
                                        <p:attrNameLst>
                                          <p:attrName>style.visibility</p:attrName>
                                        </p:attrNameLst>
                                      </p:cBhvr>
                                      <p:to>
                                        <p:strVal val="visible"/>
                                      </p:to>
                                    </p:set>
                                    <p:anim calcmode="lin" valueType="num">
                                      <p:cBhvr>
                                        <p:cTn id="24" dur="1000" fill="hold"/>
                                        <p:tgtEl>
                                          <p:spTgt spid="93187">
                                            <p:txEl>
                                              <p:pRg st="2" end="2"/>
                                            </p:txEl>
                                          </p:spTgt>
                                        </p:tgtEl>
                                        <p:attrNameLst>
                                          <p:attrName>ppt_x</p:attrName>
                                        </p:attrNameLst>
                                      </p:cBhvr>
                                      <p:tavLst>
                                        <p:tav tm="0">
                                          <p:val>
                                            <p:strVal val="#ppt_x-.2"/>
                                          </p:val>
                                        </p:tav>
                                        <p:tav tm="100000">
                                          <p:val>
                                            <p:strVal val="#ppt_x"/>
                                          </p:val>
                                        </p:tav>
                                      </p:tavLst>
                                    </p:anim>
                                    <p:anim calcmode="lin" valueType="num">
                                      <p:cBhvr>
                                        <p:cTn id="25" dur="1000" fill="hold"/>
                                        <p:tgtEl>
                                          <p:spTgt spid="9318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93187">
                                            <p:txEl>
                                              <p:pRg st="2" end="2"/>
                                            </p:txEl>
                                          </p:spTgt>
                                        </p:tgtEl>
                                      </p:cBhvr>
                                    </p:animEffect>
                                  </p:childTnLst>
                                </p:cTn>
                              </p:par>
                            </p:childTnLst>
                          </p:cTn>
                        </p:par>
                        <p:par>
                          <p:cTn id="27" fill="hold" nodeType="afterGroup">
                            <p:stCondLst>
                              <p:cond delay="4000"/>
                            </p:stCondLst>
                            <p:childTnLst>
                              <p:par>
                                <p:cTn id="28" presetID="29" presetClass="entr" presetSubtype="0" fill="hold" nodeType="afterEffect">
                                  <p:stCondLst>
                                    <p:cond delay="0"/>
                                  </p:stCondLst>
                                  <p:childTnLst>
                                    <p:set>
                                      <p:cBhvr>
                                        <p:cTn id="29" dur="1" fill="hold">
                                          <p:stCondLst>
                                            <p:cond delay="0"/>
                                          </p:stCondLst>
                                        </p:cTn>
                                        <p:tgtEl>
                                          <p:spTgt spid="93187">
                                            <p:txEl>
                                              <p:pRg st="3" end="3"/>
                                            </p:txEl>
                                          </p:spTgt>
                                        </p:tgtEl>
                                        <p:attrNameLst>
                                          <p:attrName>style.visibility</p:attrName>
                                        </p:attrNameLst>
                                      </p:cBhvr>
                                      <p:to>
                                        <p:strVal val="visible"/>
                                      </p:to>
                                    </p:set>
                                    <p:anim calcmode="lin" valueType="num">
                                      <p:cBhvr>
                                        <p:cTn id="30" dur="1000" fill="hold"/>
                                        <p:tgtEl>
                                          <p:spTgt spid="93187">
                                            <p:txEl>
                                              <p:pRg st="3" end="3"/>
                                            </p:txEl>
                                          </p:spTgt>
                                        </p:tgtEl>
                                        <p:attrNameLst>
                                          <p:attrName>ppt_x</p:attrName>
                                        </p:attrNameLst>
                                      </p:cBhvr>
                                      <p:tavLst>
                                        <p:tav tm="0">
                                          <p:val>
                                            <p:strVal val="#ppt_x-.2"/>
                                          </p:val>
                                        </p:tav>
                                        <p:tav tm="100000">
                                          <p:val>
                                            <p:strVal val="#ppt_x"/>
                                          </p:val>
                                        </p:tav>
                                      </p:tavLst>
                                    </p:anim>
                                    <p:anim calcmode="lin" valueType="num">
                                      <p:cBhvr>
                                        <p:cTn id="31" dur="1000" fill="hold"/>
                                        <p:tgtEl>
                                          <p:spTgt spid="9318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931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75C3EC68-8BBC-40D3-90C8-B73666E6E1DC}"/>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0D84FD99-1AC3-41F3-9581-4545890198D9}" type="slidenum">
              <a:rPr lang="ar-SA" altLang="fa-IR" sz="1400">
                <a:solidFill>
                  <a:prstClr val="black"/>
                </a:solidFill>
                <a:latin typeface="Arial" panose="020B0604020202020204" pitchFamily="34" charset="0"/>
              </a:rPr>
              <a:pPr fontAlgn="base">
                <a:spcBef>
                  <a:spcPct val="0"/>
                </a:spcBef>
                <a:spcAft>
                  <a:spcPct val="0"/>
                </a:spcAft>
                <a:buClrTx/>
                <a:buSzTx/>
                <a:buNone/>
              </a:pPr>
              <a:t>37</a:t>
            </a:fld>
            <a:endParaRPr lang="en-US" altLang="fa-IR" sz="1400">
              <a:solidFill>
                <a:prstClr val="black"/>
              </a:solidFill>
              <a:latin typeface="Arial" panose="020B0604020202020204" pitchFamily="34" charset="0"/>
            </a:endParaRPr>
          </a:p>
        </p:txBody>
      </p:sp>
      <p:sp>
        <p:nvSpPr>
          <p:cNvPr id="94211" name="Rectangle 3">
            <a:extLst>
              <a:ext uri="{FF2B5EF4-FFF2-40B4-BE49-F238E27FC236}">
                <a16:creationId xmlns:a16="http://schemas.microsoft.com/office/drawing/2014/main" id="{6418CA76-4B4B-4F59-A179-23A953B680A5}"/>
              </a:ext>
            </a:extLst>
          </p:cNvPr>
          <p:cNvSpPr>
            <a:spLocks noGrp="1" noChangeArrowheads="1"/>
          </p:cNvSpPr>
          <p:nvPr>
            <p:ph type="body" idx="1"/>
          </p:nvPr>
        </p:nvSpPr>
        <p:spPr>
          <a:xfrm>
            <a:off x="1981200" y="836614"/>
            <a:ext cx="8229600" cy="5259387"/>
          </a:xfrm>
        </p:spPr>
        <p:txBody>
          <a:bodyPr/>
          <a:lstStyle/>
          <a:p>
            <a:pPr algn="r" rtl="1" eaLnBrk="1" hangingPunct="1">
              <a:lnSpc>
                <a:spcPct val="90000"/>
              </a:lnSpc>
              <a:buFont typeface="Wingdings" panose="05000000000000000000" pitchFamily="2" charset="2"/>
              <a:buNone/>
              <a:defRPr/>
            </a:pPr>
            <a:r>
              <a:rPr lang="fa-IR" sz="4400">
                <a:solidFill>
                  <a:srgbClr val="66FF66"/>
                </a:solidFill>
                <a:cs typeface="B Nazanin" pitchFamily="2" charset="-78"/>
              </a:rPr>
              <a:t>انگیزش درونی :</a:t>
            </a:r>
            <a:r>
              <a:rPr lang="fa-IR" sz="4000">
                <a:solidFill>
                  <a:srgbClr val="66FF66"/>
                </a:solidFill>
                <a:cs typeface="B Nazanin" pitchFamily="2" charset="-78"/>
              </a:rPr>
              <a:t> به اعتقاد برونر پاداشهای درونی از پاداشهای بیرونی مؤثرترند.</a:t>
            </a:r>
          </a:p>
          <a:p>
            <a:pPr algn="r" rtl="1" eaLnBrk="1" hangingPunct="1">
              <a:lnSpc>
                <a:spcPct val="90000"/>
              </a:lnSpc>
              <a:buFont typeface="Wingdings" panose="05000000000000000000" pitchFamily="2" charset="2"/>
              <a:buNone/>
              <a:defRPr/>
            </a:pPr>
            <a:endParaRPr lang="fa-IR" sz="3600">
              <a:solidFill>
                <a:srgbClr val="FFFF00"/>
              </a:solidFill>
              <a:cs typeface="B Nazanin" pitchFamily="2" charset="-78"/>
            </a:endParaRPr>
          </a:p>
          <a:p>
            <a:pPr algn="r" rtl="1" eaLnBrk="1" hangingPunct="1">
              <a:lnSpc>
                <a:spcPct val="90000"/>
              </a:lnSpc>
              <a:buFont typeface="Wingdings" panose="05000000000000000000" pitchFamily="2" charset="2"/>
              <a:buNone/>
              <a:defRPr/>
            </a:pPr>
            <a:r>
              <a:rPr lang="fa-IR" sz="4000">
                <a:solidFill>
                  <a:srgbClr val="00FFFF"/>
                </a:solidFill>
                <a:cs typeface="B Nazanin" pitchFamily="2" charset="-78"/>
              </a:rPr>
              <a:t>انواع انگیزه های درونی :</a:t>
            </a:r>
          </a:p>
          <a:p>
            <a:pPr algn="r" rtl="1" eaLnBrk="1" hangingPunct="1">
              <a:lnSpc>
                <a:spcPct val="90000"/>
              </a:lnSpc>
              <a:buFont typeface="Wingdings" panose="05000000000000000000" pitchFamily="2" charset="2"/>
              <a:buNone/>
              <a:defRPr/>
            </a:pPr>
            <a:r>
              <a:rPr lang="fa-IR" sz="4000">
                <a:solidFill>
                  <a:srgbClr val="66FF66"/>
                </a:solidFill>
                <a:cs typeface="B Nazanin" pitchFamily="2" charset="-78"/>
              </a:rPr>
              <a:t>الف:</a:t>
            </a:r>
            <a:r>
              <a:rPr lang="fa-IR" sz="4000">
                <a:solidFill>
                  <a:srgbClr val="FFFF00"/>
                </a:solidFill>
                <a:cs typeface="B Nazanin" pitchFamily="2" charset="-78"/>
              </a:rPr>
              <a:t> </a:t>
            </a:r>
            <a:r>
              <a:rPr lang="fa-IR" sz="4000">
                <a:solidFill>
                  <a:srgbClr val="00FFFF"/>
                </a:solidFill>
                <a:cs typeface="B Nazanin" pitchFamily="2" charset="-78"/>
              </a:rPr>
              <a:t>میل به یادگیری.</a:t>
            </a:r>
            <a:r>
              <a:rPr lang="fa-IR" sz="4000">
                <a:solidFill>
                  <a:srgbClr val="FFFF00"/>
                </a:solidFill>
                <a:cs typeface="B Nazanin" pitchFamily="2" charset="-78"/>
              </a:rPr>
              <a:t>     </a:t>
            </a:r>
          </a:p>
          <a:p>
            <a:pPr algn="r" rtl="1" eaLnBrk="1" hangingPunct="1">
              <a:lnSpc>
                <a:spcPct val="90000"/>
              </a:lnSpc>
              <a:buFont typeface="Wingdings" panose="05000000000000000000" pitchFamily="2" charset="2"/>
              <a:buNone/>
              <a:defRPr/>
            </a:pPr>
            <a:r>
              <a:rPr lang="fa-IR" sz="4000">
                <a:solidFill>
                  <a:srgbClr val="66FF66"/>
                </a:solidFill>
                <a:cs typeface="B Nazanin" pitchFamily="2" charset="-78"/>
              </a:rPr>
              <a:t>ب:</a:t>
            </a:r>
            <a:r>
              <a:rPr lang="fa-IR" sz="4000">
                <a:solidFill>
                  <a:srgbClr val="FFFF00"/>
                </a:solidFill>
                <a:cs typeface="B Nazanin" pitchFamily="2" charset="-78"/>
              </a:rPr>
              <a:t> </a:t>
            </a:r>
            <a:r>
              <a:rPr lang="fa-IR" sz="4000">
                <a:solidFill>
                  <a:srgbClr val="00FFFF"/>
                </a:solidFill>
                <a:cs typeface="B Nazanin" pitchFamily="2" charset="-78"/>
              </a:rPr>
              <a:t>سائق ذاتی همکاری با دیگران .</a:t>
            </a:r>
          </a:p>
          <a:p>
            <a:pPr algn="r" rtl="1" eaLnBrk="1" hangingPunct="1">
              <a:lnSpc>
                <a:spcPct val="90000"/>
              </a:lnSpc>
              <a:buFont typeface="Wingdings" panose="05000000000000000000" pitchFamily="2" charset="2"/>
              <a:buNone/>
              <a:defRPr/>
            </a:pPr>
            <a:r>
              <a:rPr lang="fa-IR" sz="4000">
                <a:solidFill>
                  <a:srgbClr val="66FF66"/>
                </a:solidFill>
                <a:cs typeface="B Nazanin" pitchFamily="2" charset="-78"/>
              </a:rPr>
              <a:t>ج:</a:t>
            </a:r>
            <a:r>
              <a:rPr lang="fa-IR" sz="4000">
                <a:solidFill>
                  <a:srgbClr val="FFFF00"/>
                </a:solidFill>
                <a:cs typeface="B Nazanin" pitchFamily="2" charset="-78"/>
              </a:rPr>
              <a:t> </a:t>
            </a:r>
            <a:r>
              <a:rPr lang="fa-IR" sz="4000">
                <a:solidFill>
                  <a:srgbClr val="00FFFF"/>
                </a:solidFill>
                <a:cs typeface="B Nazanin" pitchFamily="2" charset="-78"/>
              </a:rPr>
              <a:t>کنجکاوی و میل به تحقیق برای رفع  ابهام.</a:t>
            </a:r>
          </a:p>
          <a:p>
            <a:pPr algn="r" rtl="1" eaLnBrk="1" hangingPunct="1">
              <a:lnSpc>
                <a:spcPct val="90000"/>
              </a:lnSpc>
              <a:buFont typeface="Wingdings" panose="05000000000000000000" pitchFamily="2" charset="2"/>
              <a:buNone/>
              <a:defRPr/>
            </a:pPr>
            <a:r>
              <a:rPr lang="fa-IR" sz="4000">
                <a:solidFill>
                  <a:srgbClr val="66FF66"/>
                </a:solidFill>
                <a:cs typeface="B Nazanin" pitchFamily="2" charset="-78"/>
              </a:rPr>
              <a:t>د:</a:t>
            </a:r>
            <a:r>
              <a:rPr lang="fa-IR" sz="4000">
                <a:solidFill>
                  <a:srgbClr val="FFFF00"/>
                </a:solidFill>
                <a:cs typeface="B Nazanin" pitchFamily="2" charset="-78"/>
              </a:rPr>
              <a:t> </a:t>
            </a:r>
            <a:r>
              <a:rPr lang="fa-IR" sz="4000">
                <a:solidFill>
                  <a:srgbClr val="00FFFF"/>
                </a:solidFill>
                <a:cs typeface="B Nazanin" pitchFamily="2" charset="-78"/>
              </a:rPr>
              <a:t>انگیزه قابلیت و توانمند شدن.</a:t>
            </a:r>
            <a:endParaRPr lang="en-US" sz="40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p:cTn id="7" dur="1000" fill="hold"/>
                                        <p:tgtEl>
                                          <p:spTgt spid="942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4211">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94211">
                                            <p:txEl>
                                              <p:pRg st="0" end="0"/>
                                            </p:txEl>
                                          </p:spTgt>
                                        </p:tgtEl>
                                      </p:cBhvr>
                                    </p:animEffect>
                                  </p:childTnLst>
                                </p:cTn>
                              </p:par>
                            </p:childTnLst>
                          </p:cTn>
                        </p:par>
                        <p:par>
                          <p:cTn id="10" fill="hold" nodeType="afterGroup">
                            <p:stCondLst>
                              <p:cond delay="1000"/>
                            </p:stCondLst>
                            <p:childTnLst>
                              <p:par>
                                <p:cTn id="11" presetID="29" presetClass="entr" presetSubtype="0" fill="hold" nodeType="afterEffect">
                                  <p:stCondLst>
                                    <p:cond delay="0"/>
                                  </p:stCondLst>
                                  <p:childTnLst>
                                    <p:set>
                                      <p:cBhvr>
                                        <p:cTn id="12" dur="1" fill="hold">
                                          <p:stCondLst>
                                            <p:cond delay="0"/>
                                          </p:stCondLst>
                                        </p:cTn>
                                        <p:tgtEl>
                                          <p:spTgt spid="94211">
                                            <p:txEl>
                                              <p:pRg st="2" end="2"/>
                                            </p:txEl>
                                          </p:spTgt>
                                        </p:tgtEl>
                                        <p:attrNameLst>
                                          <p:attrName>style.visibility</p:attrName>
                                        </p:attrNameLst>
                                      </p:cBhvr>
                                      <p:to>
                                        <p:strVal val="visible"/>
                                      </p:to>
                                    </p:set>
                                    <p:anim calcmode="lin" valueType="num">
                                      <p:cBhvr>
                                        <p:cTn id="13" dur="1000" fill="hold"/>
                                        <p:tgtEl>
                                          <p:spTgt spid="94211">
                                            <p:txEl>
                                              <p:pRg st="2" end="2"/>
                                            </p:txEl>
                                          </p:spTgt>
                                        </p:tgtEl>
                                        <p:attrNameLst>
                                          <p:attrName>ppt_x</p:attrName>
                                        </p:attrNameLst>
                                      </p:cBhvr>
                                      <p:tavLst>
                                        <p:tav tm="0">
                                          <p:val>
                                            <p:strVal val="#ppt_x-.2"/>
                                          </p:val>
                                        </p:tav>
                                        <p:tav tm="100000">
                                          <p:val>
                                            <p:strVal val="#ppt_x"/>
                                          </p:val>
                                        </p:tav>
                                      </p:tavLst>
                                    </p:anim>
                                    <p:anim calcmode="lin" valueType="num">
                                      <p:cBhvr>
                                        <p:cTn id="14" dur="1000" fill="hold"/>
                                        <p:tgtEl>
                                          <p:spTgt spid="9421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94211">
                                            <p:txEl>
                                              <p:pRg st="2" end="2"/>
                                            </p:txEl>
                                          </p:spTgt>
                                        </p:tgtEl>
                                      </p:cBhvr>
                                    </p:animEffect>
                                  </p:childTnLst>
                                </p:cTn>
                              </p:par>
                            </p:childTnLst>
                          </p:cTn>
                        </p:par>
                        <p:par>
                          <p:cTn id="16" fill="hold" nodeType="afterGroup">
                            <p:stCondLst>
                              <p:cond delay="2000"/>
                            </p:stCondLst>
                            <p:childTnLst>
                              <p:par>
                                <p:cTn id="17" presetID="29" presetClass="entr" presetSubtype="0" fill="hold" nodeType="afterEffect">
                                  <p:stCondLst>
                                    <p:cond delay="0"/>
                                  </p:stCondLst>
                                  <p:childTnLst>
                                    <p:set>
                                      <p:cBhvr>
                                        <p:cTn id="18" dur="1" fill="hold">
                                          <p:stCondLst>
                                            <p:cond delay="0"/>
                                          </p:stCondLst>
                                        </p:cTn>
                                        <p:tgtEl>
                                          <p:spTgt spid="94211">
                                            <p:txEl>
                                              <p:pRg st="3" end="3"/>
                                            </p:txEl>
                                          </p:spTgt>
                                        </p:tgtEl>
                                        <p:attrNameLst>
                                          <p:attrName>style.visibility</p:attrName>
                                        </p:attrNameLst>
                                      </p:cBhvr>
                                      <p:to>
                                        <p:strVal val="visible"/>
                                      </p:to>
                                    </p:set>
                                    <p:anim calcmode="lin" valueType="num">
                                      <p:cBhvr>
                                        <p:cTn id="19" dur="1000" fill="hold"/>
                                        <p:tgtEl>
                                          <p:spTgt spid="94211">
                                            <p:txEl>
                                              <p:pRg st="3" end="3"/>
                                            </p:txEl>
                                          </p:spTgt>
                                        </p:tgtEl>
                                        <p:attrNameLst>
                                          <p:attrName>ppt_x</p:attrName>
                                        </p:attrNameLst>
                                      </p:cBhvr>
                                      <p:tavLst>
                                        <p:tav tm="0">
                                          <p:val>
                                            <p:strVal val="#ppt_x-.2"/>
                                          </p:val>
                                        </p:tav>
                                        <p:tav tm="100000">
                                          <p:val>
                                            <p:strVal val="#ppt_x"/>
                                          </p:val>
                                        </p:tav>
                                      </p:tavLst>
                                    </p:anim>
                                    <p:anim calcmode="lin" valueType="num">
                                      <p:cBhvr>
                                        <p:cTn id="20" dur="1000" fill="hold"/>
                                        <p:tgtEl>
                                          <p:spTgt spid="9421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94211">
                                            <p:txEl>
                                              <p:pRg st="3" end="3"/>
                                            </p:txEl>
                                          </p:spTgt>
                                        </p:tgtEl>
                                      </p:cBhvr>
                                    </p:animEffect>
                                  </p:childTnLst>
                                </p:cTn>
                              </p:par>
                            </p:childTnLst>
                          </p:cTn>
                        </p:par>
                        <p:par>
                          <p:cTn id="22" fill="hold" nodeType="afterGroup">
                            <p:stCondLst>
                              <p:cond delay="3000"/>
                            </p:stCondLst>
                            <p:childTnLst>
                              <p:par>
                                <p:cTn id="23" presetID="29" presetClass="entr" presetSubtype="0" fill="hold" nodeType="afterEffect">
                                  <p:stCondLst>
                                    <p:cond delay="0"/>
                                  </p:stCondLst>
                                  <p:childTnLst>
                                    <p:set>
                                      <p:cBhvr>
                                        <p:cTn id="24" dur="1" fill="hold">
                                          <p:stCondLst>
                                            <p:cond delay="0"/>
                                          </p:stCondLst>
                                        </p:cTn>
                                        <p:tgtEl>
                                          <p:spTgt spid="94211">
                                            <p:txEl>
                                              <p:pRg st="4" end="4"/>
                                            </p:txEl>
                                          </p:spTgt>
                                        </p:tgtEl>
                                        <p:attrNameLst>
                                          <p:attrName>style.visibility</p:attrName>
                                        </p:attrNameLst>
                                      </p:cBhvr>
                                      <p:to>
                                        <p:strVal val="visible"/>
                                      </p:to>
                                    </p:set>
                                    <p:anim calcmode="lin" valueType="num">
                                      <p:cBhvr>
                                        <p:cTn id="25" dur="1000" fill="hold"/>
                                        <p:tgtEl>
                                          <p:spTgt spid="94211">
                                            <p:txEl>
                                              <p:pRg st="4" end="4"/>
                                            </p:txEl>
                                          </p:spTgt>
                                        </p:tgtEl>
                                        <p:attrNameLst>
                                          <p:attrName>ppt_x</p:attrName>
                                        </p:attrNameLst>
                                      </p:cBhvr>
                                      <p:tavLst>
                                        <p:tav tm="0">
                                          <p:val>
                                            <p:strVal val="#ppt_x-.2"/>
                                          </p:val>
                                        </p:tav>
                                        <p:tav tm="100000">
                                          <p:val>
                                            <p:strVal val="#ppt_x"/>
                                          </p:val>
                                        </p:tav>
                                      </p:tavLst>
                                    </p:anim>
                                    <p:anim calcmode="lin" valueType="num">
                                      <p:cBhvr>
                                        <p:cTn id="26" dur="1000" fill="hold"/>
                                        <p:tgtEl>
                                          <p:spTgt spid="9421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94211">
                                            <p:txEl>
                                              <p:pRg st="4" end="4"/>
                                            </p:txEl>
                                          </p:spTgt>
                                        </p:tgtEl>
                                      </p:cBhvr>
                                    </p:animEffect>
                                  </p:childTnLst>
                                </p:cTn>
                              </p:par>
                            </p:childTnLst>
                          </p:cTn>
                        </p:par>
                        <p:par>
                          <p:cTn id="28" fill="hold" nodeType="afterGroup">
                            <p:stCondLst>
                              <p:cond delay="4000"/>
                            </p:stCondLst>
                            <p:childTnLst>
                              <p:par>
                                <p:cTn id="29" presetID="29" presetClass="entr" presetSubtype="0" fill="hold" nodeType="afterEffect">
                                  <p:stCondLst>
                                    <p:cond delay="0"/>
                                  </p:stCondLst>
                                  <p:childTnLst>
                                    <p:set>
                                      <p:cBhvr>
                                        <p:cTn id="30" dur="1" fill="hold">
                                          <p:stCondLst>
                                            <p:cond delay="0"/>
                                          </p:stCondLst>
                                        </p:cTn>
                                        <p:tgtEl>
                                          <p:spTgt spid="94211">
                                            <p:txEl>
                                              <p:pRg st="5" end="5"/>
                                            </p:txEl>
                                          </p:spTgt>
                                        </p:tgtEl>
                                        <p:attrNameLst>
                                          <p:attrName>style.visibility</p:attrName>
                                        </p:attrNameLst>
                                      </p:cBhvr>
                                      <p:to>
                                        <p:strVal val="visible"/>
                                      </p:to>
                                    </p:set>
                                    <p:anim calcmode="lin" valueType="num">
                                      <p:cBhvr>
                                        <p:cTn id="31" dur="1000" fill="hold"/>
                                        <p:tgtEl>
                                          <p:spTgt spid="94211">
                                            <p:txEl>
                                              <p:pRg st="5" end="5"/>
                                            </p:txEl>
                                          </p:spTgt>
                                        </p:tgtEl>
                                        <p:attrNameLst>
                                          <p:attrName>ppt_x</p:attrName>
                                        </p:attrNameLst>
                                      </p:cBhvr>
                                      <p:tavLst>
                                        <p:tav tm="0">
                                          <p:val>
                                            <p:strVal val="#ppt_x-.2"/>
                                          </p:val>
                                        </p:tav>
                                        <p:tav tm="100000">
                                          <p:val>
                                            <p:strVal val="#ppt_x"/>
                                          </p:val>
                                        </p:tav>
                                      </p:tavLst>
                                    </p:anim>
                                    <p:anim calcmode="lin" valueType="num">
                                      <p:cBhvr>
                                        <p:cTn id="32" dur="1000" fill="hold"/>
                                        <p:tgtEl>
                                          <p:spTgt spid="94211">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4211">
                                            <p:txEl>
                                              <p:pRg st="5" end="5"/>
                                            </p:txEl>
                                          </p:spTgt>
                                        </p:tgtEl>
                                      </p:cBhvr>
                                    </p:animEffect>
                                  </p:childTnLst>
                                </p:cTn>
                              </p:par>
                            </p:childTnLst>
                          </p:cTn>
                        </p:par>
                        <p:par>
                          <p:cTn id="34" fill="hold" nodeType="afterGroup">
                            <p:stCondLst>
                              <p:cond delay="5000"/>
                            </p:stCondLst>
                            <p:childTnLst>
                              <p:par>
                                <p:cTn id="35" presetID="29" presetClass="entr" presetSubtype="0" fill="hold" nodeType="afterEffect">
                                  <p:stCondLst>
                                    <p:cond delay="0"/>
                                  </p:stCondLst>
                                  <p:childTnLst>
                                    <p:set>
                                      <p:cBhvr>
                                        <p:cTn id="36" dur="1" fill="hold">
                                          <p:stCondLst>
                                            <p:cond delay="0"/>
                                          </p:stCondLst>
                                        </p:cTn>
                                        <p:tgtEl>
                                          <p:spTgt spid="94211">
                                            <p:txEl>
                                              <p:pRg st="6" end="6"/>
                                            </p:txEl>
                                          </p:spTgt>
                                        </p:tgtEl>
                                        <p:attrNameLst>
                                          <p:attrName>style.visibility</p:attrName>
                                        </p:attrNameLst>
                                      </p:cBhvr>
                                      <p:to>
                                        <p:strVal val="visible"/>
                                      </p:to>
                                    </p:set>
                                    <p:anim calcmode="lin" valueType="num">
                                      <p:cBhvr>
                                        <p:cTn id="37" dur="1000" fill="hold"/>
                                        <p:tgtEl>
                                          <p:spTgt spid="94211">
                                            <p:txEl>
                                              <p:pRg st="6" end="6"/>
                                            </p:txEl>
                                          </p:spTgt>
                                        </p:tgtEl>
                                        <p:attrNameLst>
                                          <p:attrName>ppt_x</p:attrName>
                                        </p:attrNameLst>
                                      </p:cBhvr>
                                      <p:tavLst>
                                        <p:tav tm="0">
                                          <p:val>
                                            <p:strVal val="#ppt_x-.2"/>
                                          </p:val>
                                        </p:tav>
                                        <p:tav tm="100000">
                                          <p:val>
                                            <p:strVal val="#ppt_x"/>
                                          </p:val>
                                        </p:tav>
                                      </p:tavLst>
                                    </p:anim>
                                    <p:anim calcmode="lin" valueType="num">
                                      <p:cBhvr>
                                        <p:cTn id="38" dur="1000" fill="hold"/>
                                        <p:tgtEl>
                                          <p:spTgt spid="94211">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942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FF4A9055-3272-404C-9D46-D966F565F7FE}"/>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2538E7D7-6416-476B-8239-E554A03EAA4D}" type="slidenum">
              <a:rPr lang="ar-SA" altLang="fa-IR" sz="1400">
                <a:solidFill>
                  <a:prstClr val="black"/>
                </a:solidFill>
                <a:latin typeface="Arial" panose="020B0604020202020204" pitchFamily="34" charset="0"/>
              </a:rPr>
              <a:pPr fontAlgn="base">
                <a:spcBef>
                  <a:spcPct val="0"/>
                </a:spcBef>
                <a:spcAft>
                  <a:spcPct val="0"/>
                </a:spcAft>
                <a:buClrTx/>
                <a:buSzTx/>
                <a:buNone/>
              </a:pPr>
              <a:t>38</a:t>
            </a:fld>
            <a:endParaRPr lang="en-US" altLang="fa-IR" sz="1400">
              <a:solidFill>
                <a:prstClr val="black"/>
              </a:solidFill>
              <a:latin typeface="Arial" panose="020B0604020202020204" pitchFamily="34" charset="0"/>
            </a:endParaRPr>
          </a:p>
        </p:txBody>
      </p:sp>
      <p:sp>
        <p:nvSpPr>
          <p:cNvPr id="95234" name="Rectangle 2">
            <a:extLst>
              <a:ext uri="{FF2B5EF4-FFF2-40B4-BE49-F238E27FC236}">
                <a16:creationId xmlns:a16="http://schemas.microsoft.com/office/drawing/2014/main" id="{1F5D7315-C03D-4B0A-B938-836672A54271}"/>
              </a:ext>
            </a:extLst>
          </p:cNvPr>
          <p:cNvSpPr>
            <a:spLocks noGrp="1" noChangeArrowheads="1"/>
          </p:cNvSpPr>
          <p:nvPr>
            <p:ph type="title"/>
          </p:nvPr>
        </p:nvSpPr>
        <p:spPr/>
        <p:txBody>
          <a:bodyPr/>
          <a:lstStyle/>
          <a:p>
            <a:pPr rtl="1" eaLnBrk="1" hangingPunct="1">
              <a:defRPr/>
            </a:pPr>
            <a:r>
              <a:rPr lang="fa-IR" sz="4800">
                <a:solidFill>
                  <a:srgbClr val="66FF66"/>
                </a:solidFill>
              </a:rPr>
              <a:t>کاربرد نظریه برونردرفرایند تدریس و یادگیری</a:t>
            </a:r>
            <a:r>
              <a:rPr lang="fa-IR" sz="4000"/>
              <a:t> </a:t>
            </a:r>
            <a:endParaRPr lang="en-US" sz="4000"/>
          </a:p>
        </p:txBody>
      </p:sp>
      <p:sp>
        <p:nvSpPr>
          <p:cNvPr id="95235" name="Rectangle 3">
            <a:extLst>
              <a:ext uri="{FF2B5EF4-FFF2-40B4-BE49-F238E27FC236}">
                <a16:creationId xmlns:a16="http://schemas.microsoft.com/office/drawing/2014/main" id="{B40826DF-C4E1-4B50-BE4C-3309DBC8221E}"/>
              </a:ext>
            </a:extLst>
          </p:cNvPr>
          <p:cNvSpPr>
            <a:spLocks noGrp="1" noChangeArrowheads="1"/>
          </p:cNvSpPr>
          <p:nvPr>
            <p:ph type="body" idx="1"/>
          </p:nvPr>
        </p:nvSpPr>
        <p:spPr>
          <a:xfrm>
            <a:off x="1981200" y="2133600"/>
            <a:ext cx="8229600" cy="3962400"/>
          </a:xfrm>
        </p:spPr>
        <p:txBody>
          <a:bodyPr/>
          <a:lstStyle/>
          <a:p>
            <a:pPr algn="r" rtl="1" eaLnBrk="1" hangingPunct="1">
              <a:buFont typeface="Wingdings" panose="05000000000000000000" pitchFamily="2" charset="2"/>
              <a:buNone/>
              <a:defRPr/>
            </a:pPr>
            <a:r>
              <a:rPr lang="fa-IR" sz="3600">
                <a:solidFill>
                  <a:srgbClr val="00FFFF"/>
                </a:solidFill>
                <a:cs typeface="B Nazanin" pitchFamily="2" charset="-78"/>
              </a:rPr>
              <a:t>در نظریه برونر :</a:t>
            </a:r>
          </a:p>
          <a:p>
            <a:pPr algn="r" rtl="1" eaLnBrk="1" hangingPunct="1">
              <a:buClr>
                <a:srgbClr val="FF0066"/>
              </a:buClr>
              <a:buSzPct val="90000"/>
              <a:buFontTx/>
              <a:buChar char="o"/>
              <a:defRPr/>
            </a:pPr>
            <a:r>
              <a:rPr lang="fa-IR" sz="3600">
                <a:solidFill>
                  <a:srgbClr val="00FFFF"/>
                </a:solidFill>
                <a:cs typeface="B Nazanin" pitchFamily="2" charset="-78"/>
              </a:rPr>
              <a:t>نگرش و بینش شاگرد بسیار مهم است.</a:t>
            </a:r>
          </a:p>
          <a:p>
            <a:pPr algn="r" rtl="1" eaLnBrk="1" hangingPunct="1">
              <a:buClr>
                <a:srgbClr val="FF0066"/>
              </a:buClr>
              <a:buSzPct val="90000"/>
              <a:buFontTx/>
              <a:buChar char="o"/>
              <a:defRPr/>
            </a:pPr>
            <a:r>
              <a:rPr lang="fa-IR" sz="3600">
                <a:solidFill>
                  <a:srgbClr val="00FFFF"/>
                </a:solidFill>
                <a:cs typeface="B Nazanin" pitchFamily="2" charset="-78"/>
              </a:rPr>
              <a:t>معلم به جای کنترل رفتار دانش آموز به ایجاد وضعیت مطلوب یادگیری اقدام  می کند.</a:t>
            </a:r>
          </a:p>
          <a:p>
            <a:pPr algn="r" rtl="1" eaLnBrk="1" hangingPunct="1">
              <a:buClr>
                <a:srgbClr val="FF0066"/>
              </a:buClr>
              <a:buSzPct val="90000"/>
              <a:buFontTx/>
              <a:buChar char="o"/>
              <a:defRPr/>
            </a:pPr>
            <a:r>
              <a:rPr lang="fa-IR" sz="3600">
                <a:solidFill>
                  <a:srgbClr val="00FFFF"/>
                </a:solidFill>
                <a:cs typeface="B Nazanin" pitchFamily="2" charset="-78"/>
              </a:rPr>
              <a:t>هر شاگرد باید مطابق با استعداد و توانایی خود مسائل را کشف کند.</a:t>
            </a:r>
          </a:p>
          <a:p>
            <a:pPr algn="r" rtl="1" eaLnBrk="1" hangingPunct="1">
              <a:buClr>
                <a:srgbClr val="FF0066"/>
              </a:buClr>
              <a:buSzPct val="90000"/>
              <a:buFontTx/>
              <a:buChar char="o"/>
              <a:defRPr/>
            </a:pPr>
            <a:r>
              <a:rPr lang="fa-IR" sz="3600">
                <a:solidFill>
                  <a:srgbClr val="00FFFF"/>
                </a:solidFill>
                <a:cs typeface="B Nazanin" pitchFamily="2" charset="-78"/>
              </a:rPr>
              <a:t>محیط آموزشی باید کاملاًآرام باشد.</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95234"/>
                                        </p:tgtEl>
                                        <p:attrNameLst>
                                          <p:attrName>style.visibility</p:attrName>
                                        </p:attrNameLst>
                                      </p:cBhvr>
                                      <p:to>
                                        <p:strVal val="visible"/>
                                      </p:to>
                                    </p:set>
                                    <p:anim calcmode="lin" valueType="num">
                                      <p:cBhvr>
                                        <p:cTn id="7" dur="1000" fill="hold"/>
                                        <p:tgtEl>
                                          <p:spTgt spid="95234"/>
                                        </p:tgtEl>
                                        <p:attrNameLst>
                                          <p:attrName>ppt_w</p:attrName>
                                        </p:attrNameLst>
                                      </p:cBhvr>
                                      <p:tavLst>
                                        <p:tav tm="0">
                                          <p:val>
                                            <p:fltVal val="0"/>
                                          </p:val>
                                        </p:tav>
                                        <p:tav tm="100000">
                                          <p:val>
                                            <p:strVal val="#ppt_w"/>
                                          </p:val>
                                        </p:tav>
                                      </p:tavLst>
                                    </p:anim>
                                    <p:anim calcmode="lin" valueType="num">
                                      <p:cBhvr>
                                        <p:cTn id="8" dur="1000" fill="hold"/>
                                        <p:tgtEl>
                                          <p:spTgt spid="95234"/>
                                        </p:tgtEl>
                                        <p:attrNameLst>
                                          <p:attrName>ppt_h</p:attrName>
                                        </p:attrNameLst>
                                      </p:cBhvr>
                                      <p:tavLst>
                                        <p:tav tm="0">
                                          <p:val>
                                            <p:fltVal val="0"/>
                                          </p:val>
                                        </p:tav>
                                        <p:tav tm="100000">
                                          <p:val>
                                            <p:strVal val="#ppt_h"/>
                                          </p:val>
                                        </p:tav>
                                      </p:tavLst>
                                    </p:anim>
                                    <p:animEffect transition="in" filter="fade">
                                      <p:cBhvr>
                                        <p:cTn id="9" dur="1000"/>
                                        <p:tgtEl>
                                          <p:spTgt spid="95234"/>
                                        </p:tgtEl>
                                      </p:cBhvr>
                                    </p:animEffect>
                                  </p:childTnLst>
                                </p:cTn>
                              </p:par>
                            </p:childTnLst>
                          </p:cTn>
                        </p:par>
                        <p:par>
                          <p:cTn id="10" fill="hold" nodeType="afterGroup">
                            <p:stCondLst>
                              <p:cond delay="1000"/>
                            </p:stCondLst>
                            <p:childTnLst>
                              <p:par>
                                <p:cTn id="11" presetID="2" presetClass="entr" presetSubtype="12" fill="hold" grpId="0" nodeType="afterEffect">
                                  <p:stCondLst>
                                    <p:cond delay="0"/>
                                  </p:stCondLst>
                                  <p:childTnLst>
                                    <p:set>
                                      <p:cBhvr>
                                        <p:cTn id="12" dur="1" fill="hold">
                                          <p:stCondLst>
                                            <p:cond delay="0"/>
                                          </p:stCondLst>
                                        </p:cTn>
                                        <p:tgtEl>
                                          <p:spTgt spid="95235">
                                            <p:txEl>
                                              <p:pRg st="0" end="0"/>
                                            </p:txEl>
                                          </p:spTgt>
                                        </p:tgtEl>
                                        <p:attrNameLst>
                                          <p:attrName>style.visibility</p:attrName>
                                        </p:attrNameLst>
                                      </p:cBhvr>
                                      <p:to>
                                        <p:strVal val="visible"/>
                                      </p:to>
                                    </p:set>
                                    <p:anim calcmode="lin" valueType="num">
                                      <p:cBhvr additive="base">
                                        <p:cTn id="13" dur="1000" fill="hold"/>
                                        <p:tgtEl>
                                          <p:spTgt spid="95235">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95235">
                                            <p:txEl>
                                              <p:pRg st="0" end="0"/>
                                            </p:txEl>
                                          </p:spTgt>
                                        </p:tgtEl>
                                        <p:attrNameLst>
                                          <p:attrName>ppt_y</p:attrName>
                                        </p:attrNameLst>
                                      </p:cBhvr>
                                      <p:tavLst>
                                        <p:tav tm="0">
                                          <p:val>
                                            <p:strVal val="1+#ppt_h/2"/>
                                          </p:val>
                                        </p:tav>
                                        <p:tav tm="100000">
                                          <p:val>
                                            <p:strVal val="#ppt_y"/>
                                          </p:val>
                                        </p:tav>
                                      </p:tavLst>
                                    </p:anim>
                                  </p:childTnLst>
                                </p:cTn>
                              </p:par>
                            </p:childTnLst>
                          </p:cTn>
                        </p:par>
                        <p:par>
                          <p:cTn id="15" fill="hold" nodeType="afterGroup">
                            <p:stCondLst>
                              <p:cond delay="2000"/>
                            </p:stCondLst>
                            <p:childTnLst>
                              <p:par>
                                <p:cTn id="16" presetID="2" presetClass="entr" presetSubtype="12" fill="hold" grpId="0" nodeType="afterEffect">
                                  <p:stCondLst>
                                    <p:cond delay="0"/>
                                  </p:stCondLst>
                                  <p:childTnLst>
                                    <p:set>
                                      <p:cBhvr>
                                        <p:cTn id="17" dur="1" fill="hold">
                                          <p:stCondLst>
                                            <p:cond delay="0"/>
                                          </p:stCondLst>
                                        </p:cTn>
                                        <p:tgtEl>
                                          <p:spTgt spid="95235">
                                            <p:txEl>
                                              <p:pRg st="1" end="1"/>
                                            </p:txEl>
                                          </p:spTgt>
                                        </p:tgtEl>
                                        <p:attrNameLst>
                                          <p:attrName>style.visibility</p:attrName>
                                        </p:attrNameLst>
                                      </p:cBhvr>
                                      <p:to>
                                        <p:strVal val="visible"/>
                                      </p:to>
                                    </p:set>
                                    <p:anim calcmode="lin" valueType="num">
                                      <p:cBhvr additive="base">
                                        <p:cTn id="18" dur="1000" fill="hold"/>
                                        <p:tgtEl>
                                          <p:spTgt spid="95235">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95235">
                                            <p:txEl>
                                              <p:pRg st="1" end="1"/>
                                            </p:txEl>
                                          </p:spTgt>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3000"/>
                            </p:stCondLst>
                            <p:childTnLst>
                              <p:par>
                                <p:cTn id="21" presetID="2" presetClass="entr" presetSubtype="12" fill="hold" grpId="0" nodeType="afterEffect">
                                  <p:stCondLst>
                                    <p:cond delay="0"/>
                                  </p:stCondLst>
                                  <p:childTnLst>
                                    <p:set>
                                      <p:cBhvr>
                                        <p:cTn id="22" dur="1" fill="hold">
                                          <p:stCondLst>
                                            <p:cond delay="0"/>
                                          </p:stCondLst>
                                        </p:cTn>
                                        <p:tgtEl>
                                          <p:spTgt spid="95235">
                                            <p:txEl>
                                              <p:pRg st="2" end="2"/>
                                            </p:txEl>
                                          </p:spTgt>
                                        </p:tgtEl>
                                        <p:attrNameLst>
                                          <p:attrName>style.visibility</p:attrName>
                                        </p:attrNameLst>
                                      </p:cBhvr>
                                      <p:to>
                                        <p:strVal val="visible"/>
                                      </p:to>
                                    </p:set>
                                    <p:anim calcmode="lin" valueType="num">
                                      <p:cBhvr additive="base">
                                        <p:cTn id="23" dur="1000" fill="hold"/>
                                        <p:tgtEl>
                                          <p:spTgt spid="95235">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95235">
                                            <p:txEl>
                                              <p:pRg st="2" end="2"/>
                                            </p:txEl>
                                          </p:spTgt>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4000"/>
                            </p:stCondLst>
                            <p:childTnLst>
                              <p:par>
                                <p:cTn id="26" presetID="2" presetClass="entr" presetSubtype="12" fill="hold" grpId="0" nodeType="afterEffect">
                                  <p:stCondLst>
                                    <p:cond delay="0"/>
                                  </p:stCondLst>
                                  <p:childTnLst>
                                    <p:set>
                                      <p:cBhvr>
                                        <p:cTn id="27" dur="1" fill="hold">
                                          <p:stCondLst>
                                            <p:cond delay="0"/>
                                          </p:stCondLst>
                                        </p:cTn>
                                        <p:tgtEl>
                                          <p:spTgt spid="95235">
                                            <p:txEl>
                                              <p:pRg st="3" end="3"/>
                                            </p:txEl>
                                          </p:spTgt>
                                        </p:tgtEl>
                                        <p:attrNameLst>
                                          <p:attrName>style.visibility</p:attrName>
                                        </p:attrNameLst>
                                      </p:cBhvr>
                                      <p:to>
                                        <p:strVal val="visible"/>
                                      </p:to>
                                    </p:set>
                                    <p:anim calcmode="lin" valueType="num">
                                      <p:cBhvr additive="base">
                                        <p:cTn id="28" dur="1000" fill="hold"/>
                                        <p:tgtEl>
                                          <p:spTgt spid="95235">
                                            <p:txEl>
                                              <p:pRg st="3" end="3"/>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95235">
                                            <p:txEl>
                                              <p:pRg st="3" end="3"/>
                                            </p:txEl>
                                          </p:spTgt>
                                        </p:tgtEl>
                                        <p:attrNameLst>
                                          <p:attrName>ppt_y</p:attrName>
                                        </p:attrNameLst>
                                      </p:cBhvr>
                                      <p:tavLst>
                                        <p:tav tm="0">
                                          <p:val>
                                            <p:strVal val="1+#ppt_h/2"/>
                                          </p:val>
                                        </p:tav>
                                        <p:tav tm="100000">
                                          <p:val>
                                            <p:strVal val="#ppt_y"/>
                                          </p:val>
                                        </p:tav>
                                      </p:tavLst>
                                    </p:anim>
                                  </p:childTnLst>
                                </p:cTn>
                              </p:par>
                            </p:childTnLst>
                          </p:cTn>
                        </p:par>
                        <p:par>
                          <p:cTn id="30" fill="hold" nodeType="afterGroup">
                            <p:stCondLst>
                              <p:cond delay="5000"/>
                            </p:stCondLst>
                            <p:childTnLst>
                              <p:par>
                                <p:cTn id="31" presetID="2" presetClass="entr" presetSubtype="12" fill="hold" grpId="0" nodeType="afterEffect">
                                  <p:stCondLst>
                                    <p:cond delay="0"/>
                                  </p:stCondLst>
                                  <p:childTnLst>
                                    <p:set>
                                      <p:cBhvr>
                                        <p:cTn id="32" dur="1" fill="hold">
                                          <p:stCondLst>
                                            <p:cond delay="0"/>
                                          </p:stCondLst>
                                        </p:cTn>
                                        <p:tgtEl>
                                          <p:spTgt spid="95235">
                                            <p:txEl>
                                              <p:pRg st="4" end="4"/>
                                            </p:txEl>
                                          </p:spTgt>
                                        </p:tgtEl>
                                        <p:attrNameLst>
                                          <p:attrName>style.visibility</p:attrName>
                                        </p:attrNameLst>
                                      </p:cBhvr>
                                      <p:to>
                                        <p:strVal val="visible"/>
                                      </p:to>
                                    </p:set>
                                    <p:anim calcmode="lin" valueType="num">
                                      <p:cBhvr additive="base">
                                        <p:cTn id="33" dur="1000" fill="hold"/>
                                        <p:tgtEl>
                                          <p:spTgt spid="95235">
                                            <p:txEl>
                                              <p:pRg st="4" end="4"/>
                                            </p:tx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952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p:bldP spid="9523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B35E05D-D6BA-4F7C-B530-55670770956B}"/>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C12300D7-24DA-4961-A7B6-3C3B867DE6C4}" type="slidenum">
              <a:rPr lang="ar-SA" altLang="fa-IR" sz="1400">
                <a:solidFill>
                  <a:prstClr val="black"/>
                </a:solidFill>
                <a:latin typeface="Arial" panose="020B0604020202020204" pitchFamily="34" charset="0"/>
              </a:rPr>
              <a:pPr fontAlgn="base">
                <a:spcBef>
                  <a:spcPct val="0"/>
                </a:spcBef>
                <a:spcAft>
                  <a:spcPct val="0"/>
                </a:spcAft>
                <a:buClrTx/>
                <a:buSzTx/>
                <a:buNone/>
              </a:pPr>
              <a:t>39</a:t>
            </a:fld>
            <a:endParaRPr lang="en-US" altLang="fa-IR" sz="1400">
              <a:solidFill>
                <a:prstClr val="black"/>
              </a:solidFill>
              <a:latin typeface="Arial" panose="020B0604020202020204" pitchFamily="34" charset="0"/>
            </a:endParaRPr>
          </a:p>
        </p:txBody>
      </p:sp>
      <p:sp>
        <p:nvSpPr>
          <p:cNvPr id="96259" name="Rectangle 3">
            <a:extLst>
              <a:ext uri="{FF2B5EF4-FFF2-40B4-BE49-F238E27FC236}">
                <a16:creationId xmlns:a16="http://schemas.microsoft.com/office/drawing/2014/main" id="{0393F126-2C28-4D16-ADC1-46C0911D3327}"/>
              </a:ext>
            </a:extLst>
          </p:cNvPr>
          <p:cNvSpPr>
            <a:spLocks noGrp="1" noChangeArrowheads="1"/>
          </p:cNvSpPr>
          <p:nvPr>
            <p:ph type="body" idx="1"/>
          </p:nvPr>
        </p:nvSpPr>
        <p:spPr>
          <a:xfrm>
            <a:off x="1981200" y="765176"/>
            <a:ext cx="8229600" cy="5330825"/>
          </a:xfrm>
        </p:spPr>
        <p:txBody>
          <a:bodyPr/>
          <a:lstStyle/>
          <a:p>
            <a:pPr algn="justLow" rtl="1" eaLnBrk="1" hangingPunct="1">
              <a:buClr>
                <a:srgbClr val="FF0066"/>
              </a:buClr>
              <a:buSzPct val="90000"/>
              <a:buFontTx/>
              <a:buChar char="o"/>
              <a:defRPr/>
            </a:pPr>
            <a:r>
              <a:rPr lang="fa-IR" sz="3600">
                <a:solidFill>
                  <a:srgbClr val="00FFFF"/>
                </a:solidFill>
                <a:cs typeface="B Nazanin" pitchFamily="2" charset="-78"/>
              </a:rPr>
              <a:t>شاگرد باید بتواند علاوه بر آزادی بیان با علاقه به گفتار دیگران گوش دهد در مورد مسائل مختلف بیندیشد و به سازماندهی مفاهیم ذهنی خود بپردازد.</a:t>
            </a:r>
          </a:p>
          <a:p>
            <a:pPr algn="justLow" rtl="1" eaLnBrk="1" hangingPunct="1">
              <a:buClr>
                <a:srgbClr val="FF0066"/>
              </a:buClr>
              <a:buSzPct val="90000"/>
              <a:buFontTx/>
              <a:buChar char="o"/>
              <a:defRPr/>
            </a:pPr>
            <a:r>
              <a:rPr lang="fa-IR" sz="3600">
                <a:solidFill>
                  <a:srgbClr val="00FFFF"/>
                </a:solidFill>
                <a:cs typeface="B Nazanin" pitchFamily="2" charset="-78"/>
              </a:rPr>
              <a:t>معلم باید وسایل کافی در اختیار شاگرد قرار دهد.</a:t>
            </a:r>
          </a:p>
          <a:p>
            <a:pPr algn="justLow" rtl="1" eaLnBrk="1" hangingPunct="1">
              <a:buClr>
                <a:srgbClr val="FF0066"/>
              </a:buClr>
              <a:buSzPct val="90000"/>
              <a:buFontTx/>
              <a:buChar char="o"/>
              <a:defRPr/>
            </a:pPr>
            <a:r>
              <a:rPr lang="fa-IR" sz="3600">
                <a:solidFill>
                  <a:srgbClr val="00FFFF"/>
                </a:solidFill>
                <a:cs typeface="B Nazanin" pitchFamily="2" charset="-78"/>
              </a:rPr>
              <a:t>به تفاوتهای فردی و میزان موارد درسی توجه شود.</a:t>
            </a:r>
          </a:p>
          <a:p>
            <a:pPr algn="justLow" rtl="1" eaLnBrk="1" hangingPunct="1">
              <a:buClr>
                <a:srgbClr val="FF0066"/>
              </a:buClr>
              <a:buSzPct val="90000"/>
              <a:buFontTx/>
              <a:buChar char="o"/>
              <a:defRPr/>
            </a:pPr>
            <a:r>
              <a:rPr lang="fa-IR" sz="3600">
                <a:solidFill>
                  <a:srgbClr val="00FFFF"/>
                </a:solidFill>
                <a:cs typeface="B Nazanin" pitchFamily="2" charset="-78"/>
              </a:rPr>
              <a:t>یادگیری اکتشافی برای دوره های خرد سالی مفید نیست .</a:t>
            </a:r>
          </a:p>
          <a:p>
            <a:pPr algn="justLow" rtl="1" eaLnBrk="1" hangingPunct="1">
              <a:buClr>
                <a:srgbClr val="FF0066"/>
              </a:buClr>
              <a:buSzPct val="90000"/>
              <a:buFontTx/>
              <a:buChar char="o"/>
              <a:defRPr/>
            </a:pPr>
            <a:r>
              <a:rPr lang="fa-IR" sz="3600">
                <a:solidFill>
                  <a:srgbClr val="00FFFF"/>
                </a:solidFill>
                <a:cs typeface="B Nazanin" pitchFamily="2" charset="-78"/>
              </a:rPr>
              <a:t>در یادگیری اکتشافی نیاز به معلم کار آزموده می باشد.</a:t>
            </a:r>
            <a:endParaRPr lang="en-US" sz="360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p:cTn id="7" dur="1000" fill="hold"/>
                                        <p:tgtEl>
                                          <p:spTgt spid="96259">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9625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96259">
                                            <p:txEl>
                                              <p:pRg st="0" end="0"/>
                                            </p:txEl>
                                          </p:spTgt>
                                        </p:tgtEl>
                                      </p:cBhvr>
                                    </p:animEffect>
                                  </p:childTnLst>
                                </p:cTn>
                              </p:par>
                            </p:childTnLst>
                          </p:cTn>
                        </p:par>
                        <p:par>
                          <p:cTn id="10" fill="hold" nodeType="afterGroup">
                            <p:stCondLst>
                              <p:cond delay="1000"/>
                            </p:stCondLst>
                            <p:childTnLst>
                              <p:par>
                                <p:cTn id="11" presetID="29" presetClass="entr" presetSubtype="0" fill="hold" nodeType="after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p:cTn id="13" dur="1000" fill="hold"/>
                                        <p:tgtEl>
                                          <p:spTgt spid="96259">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9625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96259">
                                            <p:txEl>
                                              <p:pRg st="1" end="1"/>
                                            </p:txEl>
                                          </p:spTgt>
                                        </p:tgtEl>
                                      </p:cBhvr>
                                    </p:animEffect>
                                  </p:childTnLst>
                                </p:cTn>
                              </p:par>
                            </p:childTnLst>
                          </p:cTn>
                        </p:par>
                        <p:par>
                          <p:cTn id="16" fill="hold" nodeType="afterGroup">
                            <p:stCondLst>
                              <p:cond delay="2000"/>
                            </p:stCondLst>
                            <p:childTnLst>
                              <p:par>
                                <p:cTn id="17" presetID="29" presetClass="entr" presetSubtype="0" fill="hold" nodeType="afterEffect">
                                  <p:stCondLst>
                                    <p:cond delay="0"/>
                                  </p:stCondLst>
                                  <p:childTnLst>
                                    <p:set>
                                      <p:cBhvr>
                                        <p:cTn id="18" dur="1" fill="hold">
                                          <p:stCondLst>
                                            <p:cond delay="0"/>
                                          </p:stCondLst>
                                        </p:cTn>
                                        <p:tgtEl>
                                          <p:spTgt spid="96259">
                                            <p:txEl>
                                              <p:pRg st="2" end="2"/>
                                            </p:txEl>
                                          </p:spTgt>
                                        </p:tgtEl>
                                        <p:attrNameLst>
                                          <p:attrName>style.visibility</p:attrName>
                                        </p:attrNameLst>
                                      </p:cBhvr>
                                      <p:to>
                                        <p:strVal val="visible"/>
                                      </p:to>
                                    </p:set>
                                    <p:anim calcmode="lin" valueType="num">
                                      <p:cBhvr>
                                        <p:cTn id="19" dur="1000" fill="hold"/>
                                        <p:tgtEl>
                                          <p:spTgt spid="96259">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9625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96259">
                                            <p:txEl>
                                              <p:pRg st="2" end="2"/>
                                            </p:txEl>
                                          </p:spTgt>
                                        </p:tgtEl>
                                      </p:cBhvr>
                                    </p:animEffect>
                                  </p:childTnLst>
                                </p:cTn>
                              </p:par>
                            </p:childTnLst>
                          </p:cTn>
                        </p:par>
                        <p:par>
                          <p:cTn id="22" fill="hold" nodeType="afterGroup">
                            <p:stCondLst>
                              <p:cond delay="3000"/>
                            </p:stCondLst>
                            <p:childTnLst>
                              <p:par>
                                <p:cTn id="23" presetID="29" presetClass="entr" presetSubtype="0" fill="hold" nodeType="afterEffect">
                                  <p:stCondLst>
                                    <p:cond delay="0"/>
                                  </p:stCondLst>
                                  <p:childTnLst>
                                    <p:set>
                                      <p:cBhvr>
                                        <p:cTn id="24" dur="1" fill="hold">
                                          <p:stCondLst>
                                            <p:cond delay="0"/>
                                          </p:stCondLst>
                                        </p:cTn>
                                        <p:tgtEl>
                                          <p:spTgt spid="96259">
                                            <p:txEl>
                                              <p:pRg st="3" end="3"/>
                                            </p:txEl>
                                          </p:spTgt>
                                        </p:tgtEl>
                                        <p:attrNameLst>
                                          <p:attrName>style.visibility</p:attrName>
                                        </p:attrNameLst>
                                      </p:cBhvr>
                                      <p:to>
                                        <p:strVal val="visible"/>
                                      </p:to>
                                    </p:set>
                                    <p:anim calcmode="lin" valueType="num">
                                      <p:cBhvr>
                                        <p:cTn id="25" dur="1000" fill="hold"/>
                                        <p:tgtEl>
                                          <p:spTgt spid="96259">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9625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96259">
                                            <p:txEl>
                                              <p:pRg st="3" end="3"/>
                                            </p:txEl>
                                          </p:spTgt>
                                        </p:tgtEl>
                                      </p:cBhvr>
                                    </p:animEffect>
                                  </p:childTnLst>
                                </p:cTn>
                              </p:par>
                            </p:childTnLst>
                          </p:cTn>
                        </p:par>
                        <p:par>
                          <p:cTn id="28" fill="hold" nodeType="afterGroup">
                            <p:stCondLst>
                              <p:cond delay="4000"/>
                            </p:stCondLst>
                            <p:childTnLst>
                              <p:par>
                                <p:cTn id="29" presetID="29" presetClass="entr" presetSubtype="0" fill="hold" nodeType="afterEffect">
                                  <p:stCondLst>
                                    <p:cond delay="0"/>
                                  </p:stCondLst>
                                  <p:childTnLst>
                                    <p:set>
                                      <p:cBhvr>
                                        <p:cTn id="30" dur="1" fill="hold">
                                          <p:stCondLst>
                                            <p:cond delay="0"/>
                                          </p:stCondLst>
                                        </p:cTn>
                                        <p:tgtEl>
                                          <p:spTgt spid="96259">
                                            <p:txEl>
                                              <p:pRg st="4" end="4"/>
                                            </p:txEl>
                                          </p:spTgt>
                                        </p:tgtEl>
                                        <p:attrNameLst>
                                          <p:attrName>style.visibility</p:attrName>
                                        </p:attrNameLst>
                                      </p:cBhvr>
                                      <p:to>
                                        <p:strVal val="visible"/>
                                      </p:to>
                                    </p:set>
                                    <p:anim calcmode="lin" valueType="num">
                                      <p:cBhvr>
                                        <p:cTn id="31" dur="1000" fill="hold"/>
                                        <p:tgtEl>
                                          <p:spTgt spid="96259">
                                            <p:txEl>
                                              <p:pRg st="4" end="4"/>
                                            </p:txEl>
                                          </p:spTgt>
                                        </p:tgtEl>
                                        <p:attrNameLst>
                                          <p:attrName>ppt_x</p:attrName>
                                        </p:attrNameLst>
                                      </p:cBhvr>
                                      <p:tavLst>
                                        <p:tav tm="0">
                                          <p:val>
                                            <p:strVal val="#ppt_x-.2"/>
                                          </p:val>
                                        </p:tav>
                                        <p:tav tm="100000">
                                          <p:val>
                                            <p:strVal val="#ppt_x"/>
                                          </p:val>
                                        </p:tav>
                                      </p:tavLst>
                                    </p:anim>
                                    <p:anim calcmode="lin" valueType="num">
                                      <p:cBhvr>
                                        <p:cTn id="32" dur="1000" fill="hold"/>
                                        <p:tgtEl>
                                          <p:spTgt spid="96259">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962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36362871-7A9D-439C-B8C4-BCF012BD136F}"/>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1797DC4A-F490-4E81-8D7B-C43428ACC184}" type="slidenum">
              <a:rPr lang="ar-SA" altLang="fa-IR" sz="1400">
                <a:solidFill>
                  <a:prstClr val="black"/>
                </a:solidFill>
                <a:latin typeface="Arial" panose="020B0604020202020204" pitchFamily="34" charset="0"/>
              </a:rPr>
              <a:pPr fontAlgn="base">
                <a:spcBef>
                  <a:spcPct val="0"/>
                </a:spcBef>
                <a:spcAft>
                  <a:spcPct val="0"/>
                </a:spcAft>
                <a:buClrTx/>
                <a:buSzTx/>
                <a:buNone/>
              </a:pPr>
              <a:t>4</a:t>
            </a:fld>
            <a:endParaRPr lang="en-US" altLang="fa-IR" sz="1400">
              <a:solidFill>
                <a:prstClr val="black"/>
              </a:solidFill>
              <a:latin typeface="Arial" panose="020B0604020202020204" pitchFamily="34" charset="0"/>
            </a:endParaRPr>
          </a:p>
        </p:txBody>
      </p:sp>
      <p:sp>
        <p:nvSpPr>
          <p:cNvPr id="58371" name="Rectangle 3">
            <a:extLst>
              <a:ext uri="{FF2B5EF4-FFF2-40B4-BE49-F238E27FC236}">
                <a16:creationId xmlns:a16="http://schemas.microsoft.com/office/drawing/2014/main" id="{565CE720-0002-429F-AF2B-28515D566914}"/>
              </a:ext>
            </a:extLst>
          </p:cNvPr>
          <p:cNvSpPr>
            <a:spLocks noGrp="1" noChangeArrowheads="1"/>
          </p:cNvSpPr>
          <p:nvPr>
            <p:ph type="body" idx="1"/>
          </p:nvPr>
        </p:nvSpPr>
        <p:spPr>
          <a:xfrm>
            <a:off x="1981200" y="836614"/>
            <a:ext cx="8229600" cy="5259387"/>
          </a:xfrm>
        </p:spPr>
        <p:txBody>
          <a:bodyPr/>
          <a:lstStyle/>
          <a:p>
            <a:pPr algn="ctr" rtl="1" eaLnBrk="1" hangingPunct="1">
              <a:buFont typeface="Wingdings" panose="05000000000000000000" pitchFamily="2" charset="2"/>
              <a:buChar char="ü"/>
              <a:defRPr/>
            </a:pPr>
            <a:r>
              <a:rPr lang="fa-IR" sz="4400" dirty="0">
                <a:solidFill>
                  <a:srgbClr val="0000FF"/>
                </a:solidFill>
                <a:cs typeface="B Nazanin" pitchFamily="2" charset="-78"/>
              </a:rPr>
              <a:t>تحلیل نظام ارزشیابی</a:t>
            </a:r>
            <a:r>
              <a:rPr lang="en-US" sz="4400" dirty="0">
                <a:solidFill>
                  <a:srgbClr val="0000FF"/>
                </a:solidFill>
                <a:cs typeface="B Nazanin" pitchFamily="2" charset="-78"/>
              </a:rPr>
              <a:t> </a:t>
            </a:r>
            <a:r>
              <a:rPr lang="fa-IR" sz="4400" dirty="0">
                <a:solidFill>
                  <a:srgbClr val="0000FF"/>
                </a:solidFill>
                <a:cs typeface="B Nazanin" pitchFamily="2" charset="-78"/>
              </a:rPr>
              <a:t>وکاربردطراحی</a:t>
            </a:r>
            <a:r>
              <a:rPr lang="en-US" sz="4400" dirty="0">
                <a:solidFill>
                  <a:srgbClr val="0000FF"/>
                </a:solidFill>
                <a:cs typeface="B Nazanin" pitchFamily="2" charset="-78"/>
              </a:rPr>
              <a:t> </a:t>
            </a:r>
            <a:r>
              <a:rPr lang="fa-IR" sz="4400" dirty="0">
                <a:solidFill>
                  <a:srgbClr val="0000FF"/>
                </a:solidFill>
                <a:cs typeface="B Nazanin" pitchFamily="2" charset="-78"/>
              </a:rPr>
              <a:t>آموزش.</a:t>
            </a:r>
          </a:p>
          <a:p>
            <a:pPr algn="r" rtl="1" eaLnBrk="1" hangingPunct="1">
              <a:buFont typeface="Wingdings" panose="05000000000000000000" pitchFamily="2" charset="2"/>
              <a:buChar char="ü"/>
              <a:defRPr/>
            </a:pPr>
            <a:r>
              <a:rPr lang="fa-IR" sz="4400" dirty="0">
                <a:solidFill>
                  <a:srgbClr val="0000FF"/>
                </a:solidFill>
                <a:cs typeface="B Nazanin" pitchFamily="2" charset="-78"/>
              </a:rPr>
              <a:t>الگوهای تدریس.</a:t>
            </a:r>
          </a:p>
          <a:p>
            <a:pPr algn="r" rtl="1" eaLnBrk="1" hangingPunct="1">
              <a:buFont typeface="Wingdings" panose="05000000000000000000" pitchFamily="2" charset="2"/>
              <a:buChar char="ü"/>
              <a:defRPr/>
            </a:pPr>
            <a:r>
              <a:rPr lang="fa-IR" sz="4400" dirty="0">
                <a:solidFill>
                  <a:srgbClr val="0000FF"/>
                </a:solidFill>
                <a:cs typeface="B Nazanin" pitchFamily="2" charset="-78"/>
              </a:rPr>
              <a:t>روشهای تدریس سنتی و متداول.</a:t>
            </a:r>
          </a:p>
          <a:p>
            <a:pPr algn="r" rtl="1" eaLnBrk="1" hangingPunct="1">
              <a:buFont typeface="Wingdings" panose="05000000000000000000" pitchFamily="2" charset="2"/>
              <a:buChar char="ü"/>
              <a:defRPr/>
            </a:pPr>
            <a:r>
              <a:rPr lang="fa-IR" sz="4400" dirty="0">
                <a:solidFill>
                  <a:srgbClr val="0000FF"/>
                </a:solidFill>
                <a:cs typeface="B Nazanin" pitchFamily="2" charset="-78"/>
              </a:rPr>
              <a:t>روشهای جدید تدریس.</a:t>
            </a:r>
          </a:p>
          <a:p>
            <a:pPr algn="r" rtl="1" eaLnBrk="1" hangingPunct="1">
              <a:buFont typeface="Wingdings" panose="05000000000000000000" pitchFamily="2" charset="2"/>
              <a:buChar char="ü"/>
              <a:defRPr/>
            </a:pPr>
            <a:r>
              <a:rPr lang="fa-IR" sz="4400" dirty="0">
                <a:solidFill>
                  <a:srgbClr val="0000FF"/>
                </a:solidFill>
                <a:cs typeface="B Nazanin" pitchFamily="2" charset="-78"/>
              </a:rPr>
              <a:t>مفاهیم کلی ارزشیابی.</a:t>
            </a:r>
          </a:p>
          <a:p>
            <a:pPr algn="r" rtl="1" eaLnBrk="1" hangingPunct="1">
              <a:buFont typeface="Wingdings" panose="05000000000000000000" pitchFamily="2" charset="2"/>
              <a:buChar char="ü"/>
              <a:defRPr/>
            </a:pPr>
            <a:r>
              <a:rPr lang="fa-IR" sz="4400" dirty="0">
                <a:solidFill>
                  <a:srgbClr val="0000FF"/>
                </a:solidFill>
                <a:cs typeface="B Nazanin" pitchFamily="2" charset="-78"/>
              </a:rPr>
              <a:t>روشهای مختلف ارزشیابی</a:t>
            </a:r>
            <a:r>
              <a:rPr lang="fa-IR" sz="4400" dirty="0">
                <a:solidFill>
                  <a:srgbClr val="00FFFF"/>
                </a:solidFill>
                <a:cs typeface="B Nazanin" pitchFamily="2" charset="-78"/>
              </a:rPr>
              <a:t>. </a:t>
            </a:r>
            <a:endParaRPr lang="en-US" sz="4400" dirty="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p:cTn id="7" dur="1000" fill="hold"/>
                                        <p:tgtEl>
                                          <p:spTgt spid="5837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837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8371">
                                            <p:txEl>
                                              <p:pRg st="0" end="0"/>
                                            </p:txEl>
                                          </p:spTgt>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p:cTn id="13" dur="1000" fill="hold"/>
                                        <p:tgtEl>
                                          <p:spTgt spid="58371">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5837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58371">
                                            <p:txEl>
                                              <p:pRg st="1" end="1"/>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58371">
                                            <p:txEl>
                                              <p:pRg st="2" end="2"/>
                                            </p:txEl>
                                          </p:spTgt>
                                        </p:tgtEl>
                                        <p:attrNameLst>
                                          <p:attrName>style.visibility</p:attrName>
                                        </p:attrNameLst>
                                      </p:cBhvr>
                                      <p:to>
                                        <p:strVal val="visible"/>
                                      </p:to>
                                    </p:set>
                                    <p:anim calcmode="lin" valueType="num">
                                      <p:cBhvr>
                                        <p:cTn id="19" dur="1000" fill="hold"/>
                                        <p:tgtEl>
                                          <p:spTgt spid="58371">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5837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58371">
                                            <p:txEl>
                                              <p:pRg st="2" end="2"/>
                                            </p:txEl>
                                          </p:spTgt>
                                        </p:tgtEl>
                                      </p:cBhvr>
                                    </p:animEffect>
                                  </p:childTnLst>
                                </p:cTn>
                              </p:par>
                            </p:childTnLst>
                          </p:cTn>
                        </p:par>
                        <p:par>
                          <p:cTn id="22" fill="hold" nodeType="afterGroup">
                            <p:stCondLst>
                              <p:cond delay="3000"/>
                            </p:stCondLst>
                            <p:childTnLst>
                              <p:par>
                                <p:cTn id="23" presetID="29" presetClass="entr" presetSubtype="0" fill="hold" grpId="0" nodeType="afterEffect">
                                  <p:stCondLst>
                                    <p:cond delay="0"/>
                                  </p:stCondLst>
                                  <p:childTnLst>
                                    <p:set>
                                      <p:cBhvr>
                                        <p:cTn id="24" dur="1" fill="hold">
                                          <p:stCondLst>
                                            <p:cond delay="0"/>
                                          </p:stCondLst>
                                        </p:cTn>
                                        <p:tgtEl>
                                          <p:spTgt spid="58371">
                                            <p:txEl>
                                              <p:pRg st="3" end="3"/>
                                            </p:txEl>
                                          </p:spTgt>
                                        </p:tgtEl>
                                        <p:attrNameLst>
                                          <p:attrName>style.visibility</p:attrName>
                                        </p:attrNameLst>
                                      </p:cBhvr>
                                      <p:to>
                                        <p:strVal val="visible"/>
                                      </p:to>
                                    </p:set>
                                    <p:anim calcmode="lin" valueType="num">
                                      <p:cBhvr>
                                        <p:cTn id="25" dur="1000" fill="hold"/>
                                        <p:tgtEl>
                                          <p:spTgt spid="58371">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5837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8371">
                                            <p:txEl>
                                              <p:pRg st="3" end="3"/>
                                            </p:txEl>
                                          </p:spTgt>
                                        </p:tgtEl>
                                      </p:cBhvr>
                                    </p:animEffect>
                                  </p:childTnLst>
                                </p:cTn>
                              </p:par>
                            </p:childTnLst>
                          </p:cTn>
                        </p:par>
                        <p:par>
                          <p:cTn id="28" fill="hold" nodeType="afterGroup">
                            <p:stCondLst>
                              <p:cond delay="4000"/>
                            </p:stCondLst>
                            <p:childTnLst>
                              <p:par>
                                <p:cTn id="29" presetID="29" presetClass="entr" presetSubtype="0" fill="hold" grpId="0" nodeType="afterEffect">
                                  <p:stCondLst>
                                    <p:cond delay="0"/>
                                  </p:stCondLst>
                                  <p:childTnLst>
                                    <p:set>
                                      <p:cBhvr>
                                        <p:cTn id="30" dur="1" fill="hold">
                                          <p:stCondLst>
                                            <p:cond delay="0"/>
                                          </p:stCondLst>
                                        </p:cTn>
                                        <p:tgtEl>
                                          <p:spTgt spid="58371">
                                            <p:txEl>
                                              <p:pRg st="4" end="4"/>
                                            </p:txEl>
                                          </p:spTgt>
                                        </p:tgtEl>
                                        <p:attrNameLst>
                                          <p:attrName>style.visibility</p:attrName>
                                        </p:attrNameLst>
                                      </p:cBhvr>
                                      <p:to>
                                        <p:strVal val="visible"/>
                                      </p:to>
                                    </p:set>
                                    <p:anim calcmode="lin" valueType="num">
                                      <p:cBhvr>
                                        <p:cTn id="31" dur="1000" fill="hold"/>
                                        <p:tgtEl>
                                          <p:spTgt spid="58371">
                                            <p:txEl>
                                              <p:pRg st="4" end="4"/>
                                            </p:txEl>
                                          </p:spTgt>
                                        </p:tgtEl>
                                        <p:attrNameLst>
                                          <p:attrName>ppt_x</p:attrName>
                                        </p:attrNameLst>
                                      </p:cBhvr>
                                      <p:tavLst>
                                        <p:tav tm="0">
                                          <p:val>
                                            <p:strVal val="#ppt_x-.2"/>
                                          </p:val>
                                        </p:tav>
                                        <p:tav tm="100000">
                                          <p:val>
                                            <p:strVal val="#ppt_x"/>
                                          </p:val>
                                        </p:tav>
                                      </p:tavLst>
                                    </p:anim>
                                    <p:anim calcmode="lin" valueType="num">
                                      <p:cBhvr>
                                        <p:cTn id="32" dur="1000" fill="hold"/>
                                        <p:tgtEl>
                                          <p:spTgt spid="58371">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3" dur="1000"/>
                                        <p:tgtEl>
                                          <p:spTgt spid="58371">
                                            <p:txEl>
                                              <p:pRg st="4" end="4"/>
                                            </p:txEl>
                                          </p:spTgt>
                                        </p:tgtEl>
                                      </p:cBhvr>
                                    </p:animEffect>
                                  </p:childTnLst>
                                </p:cTn>
                              </p:par>
                            </p:childTnLst>
                          </p:cTn>
                        </p:par>
                        <p:par>
                          <p:cTn id="34" fill="hold" nodeType="afterGroup">
                            <p:stCondLst>
                              <p:cond delay="5000"/>
                            </p:stCondLst>
                            <p:childTnLst>
                              <p:par>
                                <p:cTn id="35" presetID="29" presetClass="entr" presetSubtype="0" fill="hold" grpId="0" nodeType="afterEffect">
                                  <p:stCondLst>
                                    <p:cond delay="0"/>
                                  </p:stCondLst>
                                  <p:childTnLst>
                                    <p:set>
                                      <p:cBhvr>
                                        <p:cTn id="36" dur="1" fill="hold">
                                          <p:stCondLst>
                                            <p:cond delay="0"/>
                                          </p:stCondLst>
                                        </p:cTn>
                                        <p:tgtEl>
                                          <p:spTgt spid="58371">
                                            <p:txEl>
                                              <p:pRg st="5" end="5"/>
                                            </p:txEl>
                                          </p:spTgt>
                                        </p:tgtEl>
                                        <p:attrNameLst>
                                          <p:attrName>style.visibility</p:attrName>
                                        </p:attrNameLst>
                                      </p:cBhvr>
                                      <p:to>
                                        <p:strVal val="visible"/>
                                      </p:to>
                                    </p:set>
                                    <p:anim calcmode="lin" valueType="num">
                                      <p:cBhvr>
                                        <p:cTn id="37" dur="1000" fill="hold"/>
                                        <p:tgtEl>
                                          <p:spTgt spid="58371">
                                            <p:txEl>
                                              <p:pRg st="5" end="5"/>
                                            </p:txEl>
                                          </p:spTgt>
                                        </p:tgtEl>
                                        <p:attrNameLst>
                                          <p:attrName>ppt_x</p:attrName>
                                        </p:attrNameLst>
                                      </p:cBhvr>
                                      <p:tavLst>
                                        <p:tav tm="0">
                                          <p:val>
                                            <p:strVal val="#ppt_x-.2"/>
                                          </p:val>
                                        </p:tav>
                                        <p:tav tm="100000">
                                          <p:val>
                                            <p:strVal val="#ppt_x"/>
                                          </p:val>
                                        </p:tav>
                                      </p:tavLst>
                                    </p:anim>
                                    <p:anim calcmode="lin" valueType="num">
                                      <p:cBhvr>
                                        <p:cTn id="38" dur="1000" fill="hold"/>
                                        <p:tgtEl>
                                          <p:spTgt spid="58371">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583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270E413A-3C5E-4F1E-9BF1-C8C10296BF92}"/>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51CFCC54-68D7-40D3-BD33-A9D7B4D72C8A}" type="slidenum">
              <a:rPr lang="ar-SA" altLang="fa-IR" sz="1400">
                <a:solidFill>
                  <a:prstClr val="black"/>
                </a:solidFill>
                <a:latin typeface="Arial" panose="020B0604020202020204" pitchFamily="34" charset="0"/>
              </a:rPr>
              <a:pPr fontAlgn="base">
                <a:spcBef>
                  <a:spcPct val="0"/>
                </a:spcBef>
                <a:spcAft>
                  <a:spcPct val="0"/>
                </a:spcAft>
                <a:buClrTx/>
                <a:buSzTx/>
                <a:buNone/>
              </a:pPr>
              <a:t>5</a:t>
            </a:fld>
            <a:endParaRPr lang="en-US" altLang="fa-IR" sz="1400">
              <a:solidFill>
                <a:prstClr val="black"/>
              </a:solidFill>
              <a:latin typeface="Arial" panose="020B0604020202020204" pitchFamily="34" charset="0"/>
            </a:endParaRPr>
          </a:p>
        </p:txBody>
      </p:sp>
      <p:sp>
        <p:nvSpPr>
          <p:cNvPr id="59394" name="Rectangle 2">
            <a:extLst>
              <a:ext uri="{FF2B5EF4-FFF2-40B4-BE49-F238E27FC236}">
                <a16:creationId xmlns:a16="http://schemas.microsoft.com/office/drawing/2014/main" id="{72E945B8-CEFF-4C8E-A7EA-7A7D290DF867}"/>
              </a:ext>
            </a:extLst>
          </p:cNvPr>
          <p:cNvSpPr>
            <a:spLocks noGrp="1" noChangeArrowheads="1"/>
          </p:cNvSpPr>
          <p:nvPr>
            <p:ph type="title"/>
          </p:nvPr>
        </p:nvSpPr>
        <p:spPr>
          <a:xfrm>
            <a:off x="1992313" y="0"/>
            <a:ext cx="8280400" cy="1773238"/>
          </a:xfrm>
        </p:spPr>
        <p:txBody>
          <a:bodyPr/>
          <a:lstStyle/>
          <a:p>
            <a:pPr rtl="1" eaLnBrk="1" hangingPunct="1">
              <a:defRPr/>
            </a:pPr>
            <a:r>
              <a:rPr lang="fa-IR" sz="5400" b="1" dirty="0">
                <a:solidFill>
                  <a:srgbClr val="0000FF"/>
                </a:solidFill>
                <a:cs typeface="B Nazanin" pitchFamily="2" charset="-78"/>
              </a:rPr>
              <a:t>فصل اول</a:t>
            </a:r>
            <a:br>
              <a:rPr lang="fa-IR" sz="5400" b="1" dirty="0">
                <a:solidFill>
                  <a:srgbClr val="0000FF"/>
                </a:solidFill>
                <a:cs typeface="B Nazanin" pitchFamily="2" charset="-78"/>
              </a:rPr>
            </a:br>
            <a:r>
              <a:rPr lang="fa-IR" sz="5400" b="1" dirty="0">
                <a:solidFill>
                  <a:srgbClr val="0000FF"/>
                </a:solidFill>
                <a:cs typeface="B Nazanin" pitchFamily="2" charset="-78"/>
              </a:rPr>
              <a:t>نظریه های یادگیری</a:t>
            </a:r>
            <a:endParaRPr lang="en-US" sz="5400" b="1" dirty="0">
              <a:solidFill>
                <a:srgbClr val="0000FF"/>
              </a:solidFill>
              <a:cs typeface="B Nazanin" pitchFamily="2" charset="-78"/>
            </a:endParaRPr>
          </a:p>
        </p:txBody>
      </p:sp>
      <p:sp>
        <p:nvSpPr>
          <p:cNvPr id="59395" name="Rectangle 3">
            <a:extLst>
              <a:ext uri="{FF2B5EF4-FFF2-40B4-BE49-F238E27FC236}">
                <a16:creationId xmlns:a16="http://schemas.microsoft.com/office/drawing/2014/main" id="{D5176A46-BAE7-408D-8E6D-EA9E71633006}"/>
              </a:ext>
            </a:extLst>
          </p:cNvPr>
          <p:cNvSpPr>
            <a:spLocks noGrp="1" noChangeArrowheads="1"/>
          </p:cNvSpPr>
          <p:nvPr>
            <p:ph type="body" idx="1"/>
          </p:nvPr>
        </p:nvSpPr>
        <p:spPr/>
        <p:txBody>
          <a:bodyPr/>
          <a:lstStyle/>
          <a:p>
            <a:pPr algn="r" rtl="1" eaLnBrk="1" hangingPunct="1">
              <a:buFont typeface="Wingdings" panose="05000000000000000000" pitchFamily="2" charset="2"/>
              <a:buNone/>
              <a:defRPr/>
            </a:pPr>
            <a:r>
              <a:rPr lang="fa-IR" sz="3600" dirty="0">
                <a:solidFill>
                  <a:srgbClr val="CC00FF"/>
                </a:solidFill>
                <a:cs typeface="B Nazanin" pitchFamily="2" charset="-78"/>
              </a:rPr>
              <a:t>پس ازمطالعه این فصل دانشجو باید بتواند مفاهیم زیر را تعریف ،  توضیح ، تحلیل و مقایسه کند.</a:t>
            </a:r>
          </a:p>
          <a:p>
            <a:pPr algn="r" rtl="1" eaLnBrk="1" hangingPunct="1">
              <a:buFont typeface="Wingdings" panose="05000000000000000000" pitchFamily="2" charset="2"/>
              <a:buChar char="v"/>
              <a:defRPr/>
            </a:pPr>
            <a:r>
              <a:rPr lang="fa-IR" sz="3600" dirty="0">
                <a:solidFill>
                  <a:srgbClr val="CC00FF"/>
                </a:solidFill>
                <a:cs typeface="B Nazanin" pitchFamily="2" charset="-78"/>
              </a:rPr>
              <a:t>یادگیری.</a:t>
            </a:r>
          </a:p>
          <a:p>
            <a:pPr algn="r" rtl="1" eaLnBrk="1" hangingPunct="1">
              <a:buFont typeface="Wingdings" panose="05000000000000000000" pitchFamily="2" charset="2"/>
              <a:buChar char="v"/>
              <a:defRPr/>
            </a:pPr>
            <a:r>
              <a:rPr lang="fa-IR" sz="3600" dirty="0">
                <a:solidFill>
                  <a:srgbClr val="CC00FF"/>
                </a:solidFill>
                <a:cs typeface="B Nazanin" pitchFamily="2" charset="-78"/>
              </a:rPr>
              <a:t>عملکرد.</a:t>
            </a:r>
          </a:p>
          <a:p>
            <a:pPr algn="r" rtl="1" eaLnBrk="1" hangingPunct="1">
              <a:buFont typeface="Wingdings" panose="05000000000000000000" pitchFamily="2" charset="2"/>
              <a:buChar char="v"/>
              <a:defRPr/>
            </a:pPr>
            <a:r>
              <a:rPr lang="fa-IR" sz="3600" dirty="0">
                <a:solidFill>
                  <a:srgbClr val="CC00FF"/>
                </a:solidFill>
                <a:cs typeface="B Nazanin" pitchFamily="2" charset="-78"/>
              </a:rPr>
              <a:t>عوامل مؤثر در یادگیری.</a:t>
            </a:r>
          </a:p>
          <a:p>
            <a:pPr algn="r" rtl="1" eaLnBrk="1" hangingPunct="1">
              <a:buFont typeface="Wingdings" panose="05000000000000000000" pitchFamily="2" charset="2"/>
              <a:buChar char="v"/>
              <a:defRPr/>
            </a:pPr>
            <a:r>
              <a:rPr lang="fa-IR" sz="3600" dirty="0">
                <a:solidFill>
                  <a:srgbClr val="CC00FF"/>
                </a:solidFill>
                <a:cs typeface="B Nazanin" pitchFamily="2" charset="-78"/>
              </a:rPr>
              <a:t>نظریه های یادگیری.</a:t>
            </a:r>
            <a:endParaRPr lang="en-US" sz="3600" dirty="0">
              <a:solidFill>
                <a:srgbClr val="CC00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diamond(in)">
                                      <p:cBhvr>
                                        <p:cTn id="7" dur="1000"/>
                                        <p:tgtEl>
                                          <p:spTgt spid="59394"/>
                                        </p:tgtEl>
                                      </p:cBhvr>
                                    </p:animEffect>
                                  </p:childTnLst>
                                </p:cTn>
                              </p:par>
                            </p:childTnLst>
                          </p:cTn>
                        </p:par>
                        <p:par>
                          <p:cTn id="8" fill="hold" nodeType="afterGroup">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59395">
                                            <p:txEl>
                                              <p:pRg st="0" end="0"/>
                                            </p:txEl>
                                          </p:spTgt>
                                        </p:tgtEl>
                                        <p:attrNameLst>
                                          <p:attrName>style.visibility</p:attrName>
                                        </p:attrNameLst>
                                      </p:cBhvr>
                                      <p:to>
                                        <p:strVal val="visible"/>
                                      </p:to>
                                    </p:set>
                                    <p:anim calcmode="lin" valueType="num">
                                      <p:cBhvr>
                                        <p:cTn id="11" dur="1000" fill="hold"/>
                                        <p:tgtEl>
                                          <p:spTgt spid="59395">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593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59395">
                                            <p:txEl>
                                              <p:pRg st="0" end="0"/>
                                            </p:txEl>
                                          </p:spTgt>
                                        </p:tgtEl>
                                      </p:cBhvr>
                                    </p:animEffect>
                                  </p:childTnLst>
                                </p:cTn>
                              </p:par>
                            </p:childTnLst>
                          </p:cTn>
                        </p:par>
                        <p:par>
                          <p:cTn id="14" fill="hold" nodeType="afterGroup">
                            <p:stCondLst>
                              <p:cond delay="2000"/>
                            </p:stCondLst>
                            <p:childTnLst>
                              <p:par>
                                <p:cTn id="15" presetID="29" presetClass="entr" presetSubtype="0" fill="hold" grpId="0" nodeType="afterEffect">
                                  <p:stCondLst>
                                    <p:cond delay="0"/>
                                  </p:stCondLst>
                                  <p:childTnLst>
                                    <p:set>
                                      <p:cBhvr>
                                        <p:cTn id="16" dur="1" fill="hold">
                                          <p:stCondLst>
                                            <p:cond delay="0"/>
                                          </p:stCondLst>
                                        </p:cTn>
                                        <p:tgtEl>
                                          <p:spTgt spid="59395">
                                            <p:txEl>
                                              <p:pRg st="1" end="1"/>
                                            </p:txEl>
                                          </p:spTgt>
                                        </p:tgtEl>
                                        <p:attrNameLst>
                                          <p:attrName>style.visibility</p:attrName>
                                        </p:attrNameLst>
                                      </p:cBhvr>
                                      <p:to>
                                        <p:strVal val="visible"/>
                                      </p:to>
                                    </p:set>
                                    <p:anim calcmode="lin" valueType="num">
                                      <p:cBhvr>
                                        <p:cTn id="17" dur="1000" fill="hold"/>
                                        <p:tgtEl>
                                          <p:spTgt spid="59395">
                                            <p:txEl>
                                              <p:pRg st="1" end="1"/>
                                            </p:txEl>
                                          </p:spTgt>
                                        </p:tgtEl>
                                        <p:attrNameLst>
                                          <p:attrName>ppt_x</p:attrName>
                                        </p:attrNameLst>
                                      </p:cBhvr>
                                      <p:tavLst>
                                        <p:tav tm="0">
                                          <p:val>
                                            <p:strVal val="#ppt_x-.2"/>
                                          </p:val>
                                        </p:tav>
                                        <p:tav tm="100000">
                                          <p:val>
                                            <p:strVal val="#ppt_x"/>
                                          </p:val>
                                        </p:tav>
                                      </p:tavLst>
                                    </p:anim>
                                    <p:anim calcmode="lin" valueType="num">
                                      <p:cBhvr>
                                        <p:cTn id="18" dur="1000" fill="hold"/>
                                        <p:tgtEl>
                                          <p:spTgt spid="593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59395">
                                            <p:txEl>
                                              <p:pRg st="1" end="1"/>
                                            </p:txEl>
                                          </p:spTgt>
                                        </p:tgtEl>
                                      </p:cBhvr>
                                    </p:animEffect>
                                  </p:childTnLst>
                                </p:cTn>
                              </p:par>
                            </p:childTnLst>
                          </p:cTn>
                        </p:par>
                        <p:par>
                          <p:cTn id="20" fill="hold" nodeType="afterGroup">
                            <p:stCondLst>
                              <p:cond delay="3000"/>
                            </p:stCondLst>
                            <p:childTnLst>
                              <p:par>
                                <p:cTn id="21" presetID="29" presetClass="entr" presetSubtype="0" fill="hold" grpId="0" nodeType="afterEffect">
                                  <p:stCondLst>
                                    <p:cond delay="0"/>
                                  </p:stCondLst>
                                  <p:childTnLst>
                                    <p:set>
                                      <p:cBhvr>
                                        <p:cTn id="22" dur="1" fill="hold">
                                          <p:stCondLst>
                                            <p:cond delay="0"/>
                                          </p:stCondLst>
                                        </p:cTn>
                                        <p:tgtEl>
                                          <p:spTgt spid="59395">
                                            <p:txEl>
                                              <p:pRg st="2" end="2"/>
                                            </p:txEl>
                                          </p:spTgt>
                                        </p:tgtEl>
                                        <p:attrNameLst>
                                          <p:attrName>style.visibility</p:attrName>
                                        </p:attrNameLst>
                                      </p:cBhvr>
                                      <p:to>
                                        <p:strVal val="visible"/>
                                      </p:to>
                                    </p:set>
                                    <p:anim calcmode="lin" valueType="num">
                                      <p:cBhvr>
                                        <p:cTn id="23" dur="1000" fill="hold"/>
                                        <p:tgtEl>
                                          <p:spTgt spid="59395">
                                            <p:txEl>
                                              <p:pRg st="2" end="2"/>
                                            </p:txEl>
                                          </p:spTgt>
                                        </p:tgtEl>
                                        <p:attrNameLst>
                                          <p:attrName>ppt_x</p:attrName>
                                        </p:attrNameLst>
                                      </p:cBhvr>
                                      <p:tavLst>
                                        <p:tav tm="0">
                                          <p:val>
                                            <p:strVal val="#ppt_x-.2"/>
                                          </p:val>
                                        </p:tav>
                                        <p:tav tm="100000">
                                          <p:val>
                                            <p:strVal val="#ppt_x"/>
                                          </p:val>
                                        </p:tav>
                                      </p:tavLst>
                                    </p:anim>
                                    <p:anim calcmode="lin" valueType="num">
                                      <p:cBhvr>
                                        <p:cTn id="24" dur="1000" fill="hold"/>
                                        <p:tgtEl>
                                          <p:spTgt spid="5939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59395">
                                            <p:txEl>
                                              <p:pRg st="2" end="2"/>
                                            </p:txEl>
                                          </p:spTgt>
                                        </p:tgtEl>
                                      </p:cBhvr>
                                    </p:animEffect>
                                  </p:childTnLst>
                                </p:cTn>
                              </p:par>
                            </p:childTnLst>
                          </p:cTn>
                        </p:par>
                        <p:par>
                          <p:cTn id="26" fill="hold" nodeType="afterGroup">
                            <p:stCondLst>
                              <p:cond delay="4000"/>
                            </p:stCondLst>
                            <p:childTnLst>
                              <p:par>
                                <p:cTn id="27" presetID="29" presetClass="entr" presetSubtype="0" fill="hold" grpId="0" nodeType="afterEffect">
                                  <p:stCondLst>
                                    <p:cond delay="0"/>
                                  </p:stCondLst>
                                  <p:childTnLst>
                                    <p:set>
                                      <p:cBhvr>
                                        <p:cTn id="28" dur="1" fill="hold">
                                          <p:stCondLst>
                                            <p:cond delay="0"/>
                                          </p:stCondLst>
                                        </p:cTn>
                                        <p:tgtEl>
                                          <p:spTgt spid="59395">
                                            <p:txEl>
                                              <p:pRg st="3" end="3"/>
                                            </p:txEl>
                                          </p:spTgt>
                                        </p:tgtEl>
                                        <p:attrNameLst>
                                          <p:attrName>style.visibility</p:attrName>
                                        </p:attrNameLst>
                                      </p:cBhvr>
                                      <p:to>
                                        <p:strVal val="visible"/>
                                      </p:to>
                                    </p:set>
                                    <p:anim calcmode="lin" valueType="num">
                                      <p:cBhvr>
                                        <p:cTn id="29" dur="1000" fill="hold"/>
                                        <p:tgtEl>
                                          <p:spTgt spid="59395">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5939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59395">
                                            <p:txEl>
                                              <p:pRg st="3" end="3"/>
                                            </p:txEl>
                                          </p:spTgt>
                                        </p:tgtEl>
                                      </p:cBhvr>
                                    </p:animEffect>
                                  </p:childTnLst>
                                </p:cTn>
                              </p:par>
                            </p:childTnLst>
                          </p:cTn>
                        </p:par>
                        <p:par>
                          <p:cTn id="32" fill="hold" nodeType="afterGroup">
                            <p:stCondLst>
                              <p:cond delay="5000"/>
                            </p:stCondLst>
                            <p:childTnLst>
                              <p:par>
                                <p:cTn id="33" presetID="29" presetClass="entr" presetSubtype="0" fill="hold" grpId="0" nodeType="afterEffect">
                                  <p:stCondLst>
                                    <p:cond delay="0"/>
                                  </p:stCondLst>
                                  <p:childTnLst>
                                    <p:set>
                                      <p:cBhvr>
                                        <p:cTn id="34" dur="1" fill="hold">
                                          <p:stCondLst>
                                            <p:cond delay="0"/>
                                          </p:stCondLst>
                                        </p:cTn>
                                        <p:tgtEl>
                                          <p:spTgt spid="59395">
                                            <p:txEl>
                                              <p:pRg st="4" end="4"/>
                                            </p:txEl>
                                          </p:spTgt>
                                        </p:tgtEl>
                                        <p:attrNameLst>
                                          <p:attrName>style.visibility</p:attrName>
                                        </p:attrNameLst>
                                      </p:cBhvr>
                                      <p:to>
                                        <p:strVal val="visible"/>
                                      </p:to>
                                    </p:set>
                                    <p:anim calcmode="lin" valueType="num">
                                      <p:cBhvr>
                                        <p:cTn id="35" dur="1000" fill="hold"/>
                                        <p:tgtEl>
                                          <p:spTgt spid="59395">
                                            <p:txEl>
                                              <p:pRg st="4" end="4"/>
                                            </p:txEl>
                                          </p:spTgt>
                                        </p:tgtEl>
                                        <p:attrNameLst>
                                          <p:attrName>ppt_x</p:attrName>
                                        </p:attrNameLst>
                                      </p:cBhvr>
                                      <p:tavLst>
                                        <p:tav tm="0">
                                          <p:val>
                                            <p:strVal val="#ppt_x-.2"/>
                                          </p:val>
                                        </p:tav>
                                        <p:tav tm="100000">
                                          <p:val>
                                            <p:strVal val="#ppt_x"/>
                                          </p:val>
                                        </p:tav>
                                      </p:tavLst>
                                    </p:anim>
                                    <p:anim calcmode="lin" valueType="num">
                                      <p:cBhvr>
                                        <p:cTn id="36" dur="1000" fill="hold"/>
                                        <p:tgtEl>
                                          <p:spTgt spid="59395">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593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5327A53-9F92-4DB6-A1FC-E77077A8D430}"/>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F1E240F0-52E9-4565-B7E5-1AE1146A229B}" type="slidenum">
              <a:rPr lang="ar-SA" altLang="fa-IR" sz="1400">
                <a:solidFill>
                  <a:prstClr val="black"/>
                </a:solidFill>
                <a:latin typeface="Arial" panose="020B0604020202020204" pitchFamily="34" charset="0"/>
              </a:rPr>
              <a:pPr fontAlgn="base">
                <a:spcBef>
                  <a:spcPct val="0"/>
                </a:spcBef>
                <a:spcAft>
                  <a:spcPct val="0"/>
                </a:spcAft>
                <a:buClrTx/>
                <a:buSzTx/>
                <a:buNone/>
              </a:pPr>
              <a:t>6</a:t>
            </a:fld>
            <a:endParaRPr lang="en-US" altLang="fa-IR" sz="1400">
              <a:solidFill>
                <a:prstClr val="black"/>
              </a:solidFill>
              <a:latin typeface="Arial" panose="020B0604020202020204" pitchFamily="34" charset="0"/>
            </a:endParaRPr>
          </a:p>
        </p:txBody>
      </p:sp>
      <p:sp>
        <p:nvSpPr>
          <p:cNvPr id="60418" name="Rectangle 2">
            <a:extLst>
              <a:ext uri="{FF2B5EF4-FFF2-40B4-BE49-F238E27FC236}">
                <a16:creationId xmlns:a16="http://schemas.microsoft.com/office/drawing/2014/main" id="{107EC9CF-4F9A-4406-B045-D9C5160726B9}"/>
              </a:ext>
            </a:extLst>
          </p:cNvPr>
          <p:cNvSpPr>
            <a:spLocks noGrp="1" noChangeArrowheads="1"/>
          </p:cNvSpPr>
          <p:nvPr>
            <p:ph type="title"/>
          </p:nvPr>
        </p:nvSpPr>
        <p:spPr>
          <a:xfrm>
            <a:off x="1738313" y="214314"/>
            <a:ext cx="8483600" cy="1633537"/>
          </a:xfrm>
        </p:spPr>
        <p:txBody>
          <a:bodyPr/>
          <a:lstStyle/>
          <a:p>
            <a:pPr rtl="1" eaLnBrk="1" hangingPunct="1">
              <a:defRPr/>
            </a:pPr>
            <a:r>
              <a:rPr lang="fa-IR" sz="5400" b="1" dirty="0">
                <a:solidFill>
                  <a:srgbClr val="CC00FF"/>
                </a:solidFill>
                <a:cs typeface="B Nazanin" pitchFamily="2" charset="-78"/>
              </a:rPr>
              <a:t>تعریف یادگیری و تحلیل مفاهیم آن</a:t>
            </a:r>
            <a:endParaRPr lang="en-US" sz="5400" b="1" dirty="0">
              <a:solidFill>
                <a:srgbClr val="CC00FF"/>
              </a:solidFill>
              <a:cs typeface="B Nazanin" pitchFamily="2" charset="-78"/>
            </a:endParaRPr>
          </a:p>
        </p:txBody>
      </p:sp>
      <p:sp>
        <p:nvSpPr>
          <p:cNvPr id="60419" name="Rectangle 3">
            <a:extLst>
              <a:ext uri="{FF2B5EF4-FFF2-40B4-BE49-F238E27FC236}">
                <a16:creationId xmlns:a16="http://schemas.microsoft.com/office/drawing/2014/main" id="{149B9F7B-942A-4CE3-8F97-C450A0B19A38}"/>
              </a:ext>
            </a:extLst>
          </p:cNvPr>
          <p:cNvSpPr>
            <a:spLocks noGrp="1" noChangeArrowheads="1"/>
          </p:cNvSpPr>
          <p:nvPr>
            <p:ph type="body" idx="1"/>
          </p:nvPr>
        </p:nvSpPr>
        <p:spPr>
          <a:xfrm>
            <a:off x="2024063" y="2500314"/>
            <a:ext cx="8229600" cy="3603625"/>
          </a:xfrm>
        </p:spPr>
        <p:txBody>
          <a:bodyPr/>
          <a:lstStyle/>
          <a:p>
            <a:pPr algn="just" rtl="1" eaLnBrk="1" hangingPunct="1">
              <a:buFont typeface="Wingdings" panose="05000000000000000000" pitchFamily="2" charset="2"/>
              <a:buNone/>
              <a:defRPr/>
            </a:pPr>
            <a:r>
              <a:rPr lang="fa-IR" sz="4000" b="1" dirty="0">
                <a:solidFill>
                  <a:srgbClr val="FF0000"/>
                </a:solidFill>
                <a:latin typeface="Sepehr" pitchFamily="2" charset="2"/>
              </a:rPr>
              <a:t>یادگیری تنها در محیط مدرسه صورت نمی گیرد.بلکه شامل تمام مهارتها،گرایشها،دانشها ومعلوماتی است که آنان در طول زندگی خود کسب می کند.</a:t>
            </a:r>
          </a:p>
          <a:p>
            <a:pPr algn="just" rtl="1" eaLnBrk="1" hangingPunct="1">
              <a:buFont typeface="Wingdings" panose="05000000000000000000" pitchFamily="2" charset="2"/>
              <a:buNone/>
              <a:defRPr/>
            </a:pPr>
            <a:r>
              <a:rPr lang="fa-IR" sz="4000" b="1" dirty="0">
                <a:solidFill>
                  <a:srgbClr val="FF0000"/>
                </a:solidFill>
                <a:latin typeface="Sepehr" pitchFamily="2" charset="2"/>
              </a:rPr>
              <a:t>برای یادگیری تعاریف گوناگونی ارائه شده است: </a:t>
            </a:r>
            <a:endParaRPr lang="en-US" sz="4000" b="1" dirty="0">
              <a:solidFill>
                <a:srgbClr val="FF0000"/>
              </a:solidFill>
              <a:latin typeface="Sepehr" pitchFamily="2" charset="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 calcmode="lin" valueType="num">
                                      <p:cBhvr>
                                        <p:cTn id="7" dur="1000" fill="hold"/>
                                        <p:tgtEl>
                                          <p:spTgt spid="60418"/>
                                        </p:tgtEl>
                                        <p:attrNameLst>
                                          <p:attrName>ppt_w</p:attrName>
                                        </p:attrNameLst>
                                      </p:cBhvr>
                                      <p:tavLst>
                                        <p:tav tm="0">
                                          <p:val>
                                            <p:fltVal val="0"/>
                                          </p:val>
                                        </p:tav>
                                        <p:tav tm="100000">
                                          <p:val>
                                            <p:strVal val="#ppt_w"/>
                                          </p:val>
                                        </p:tav>
                                      </p:tavLst>
                                    </p:anim>
                                    <p:anim calcmode="lin" valueType="num">
                                      <p:cBhvr>
                                        <p:cTn id="8" dur="1000" fill="hold"/>
                                        <p:tgtEl>
                                          <p:spTgt spid="60418"/>
                                        </p:tgtEl>
                                        <p:attrNameLst>
                                          <p:attrName>ppt_h</p:attrName>
                                        </p:attrNameLst>
                                      </p:cBhvr>
                                      <p:tavLst>
                                        <p:tav tm="0">
                                          <p:val>
                                            <p:fltVal val="0"/>
                                          </p:val>
                                        </p:tav>
                                        <p:tav tm="100000">
                                          <p:val>
                                            <p:strVal val="#ppt_h"/>
                                          </p:val>
                                        </p:tav>
                                      </p:tavLst>
                                    </p:anim>
                                    <p:animEffect transition="in" filter="fade">
                                      <p:cBhvr>
                                        <p:cTn id="9" dur="1000"/>
                                        <p:tgtEl>
                                          <p:spTgt spid="60418"/>
                                        </p:tgtEl>
                                      </p:cBhvr>
                                    </p:animEffect>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60419">
                                            <p:txEl>
                                              <p:pRg st="0" end="0"/>
                                            </p:txEl>
                                          </p:spTgt>
                                        </p:tgtEl>
                                        <p:attrNameLst>
                                          <p:attrName>style.visibility</p:attrName>
                                        </p:attrNameLst>
                                      </p:cBhvr>
                                      <p:to>
                                        <p:strVal val="visible"/>
                                      </p:to>
                                    </p:set>
                                    <p:anim calcmode="lin" valueType="num">
                                      <p:cBhvr>
                                        <p:cTn id="13" dur="1000" fill="hold"/>
                                        <p:tgtEl>
                                          <p:spTgt spid="60419">
                                            <p:txEl>
                                              <p:pRg st="0" end="0"/>
                                            </p:txEl>
                                          </p:spTgt>
                                        </p:tgtEl>
                                        <p:attrNameLst>
                                          <p:attrName>ppt_x</p:attrName>
                                        </p:attrNameLst>
                                      </p:cBhvr>
                                      <p:tavLst>
                                        <p:tav tm="0">
                                          <p:val>
                                            <p:strVal val="#ppt_x-.2"/>
                                          </p:val>
                                        </p:tav>
                                        <p:tav tm="100000">
                                          <p:val>
                                            <p:strVal val="#ppt_x"/>
                                          </p:val>
                                        </p:tav>
                                      </p:tavLst>
                                    </p:anim>
                                    <p:anim calcmode="lin" valueType="num">
                                      <p:cBhvr>
                                        <p:cTn id="14" dur="1000" fill="hold"/>
                                        <p:tgtEl>
                                          <p:spTgt spid="6041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60419">
                                            <p:txEl>
                                              <p:pRg st="0" end="0"/>
                                            </p:txEl>
                                          </p:spTgt>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60419">
                                            <p:txEl>
                                              <p:pRg st="1" end="1"/>
                                            </p:txEl>
                                          </p:spTgt>
                                        </p:tgtEl>
                                        <p:attrNameLst>
                                          <p:attrName>style.visibility</p:attrName>
                                        </p:attrNameLst>
                                      </p:cBhvr>
                                      <p:to>
                                        <p:strVal val="visible"/>
                                      </p:to>
                                    </p:set>
                                    <p:anim calcmode="lin" valueType="num">
                                      <p:cBhvr>
                                        <p:cTn id="19" dur="1000" fill="hold"/>
                                        <p:tgtEl>
                                          <p:spTgt spid="60419">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6041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604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041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85E2A45-9106-4268-B313-3040AAE9F7DC}"/>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8B81A6CF-0ECF-4F22-8F1A-2437945A5EBB}" type="slidenum">
              <a:rPr lang="ar-SA" altLang="fa-IR" sz="1400">
                <a:solidFill>
                  <a:prstClr val="black"/>
                </a:solidFill>
                <a:latin typeface="Arial" panose="020B0604020202020204" pitchFamily="34" charset="0"/>
              </a:rPr>
              <a:pPr fontAlgn="base">
                <a:spcBef>
                  <a:spcPct val="0"/>
                </a:spcBef>
                <a:spcAft>
                  <a:spcPct val="0"/>
                </a:spcAft>
                <a:buClrTx/>
                <a:buSzTx/>
                <a:buNone/>
              </a:pPr>
              <a:t>7</a:t>
            </a:fld>
            <a:endParaRPr lang="en-US" altLang="fa-IR" sz="1400">
              <a:solidFill>
                <a:prstClr val="black"/>
              </a:solidFill>
              <a:latin typeface="Arial" panose="020B0604020202020204" pitchFamily="34" charset="0"/>
            </a:endParaRPr>
          </a:p>
        </p:txBody>
      </p:sp>
      <p:sp>
        <p:nvSpPr>
          <p:cNvPr id="61443" name="Rectangle 3">
            <a:extLst>
              <a:ext uri="{FF2B5EF4-FFF2-40B4-BE49-F238E27FC236}">
                <a16:creationId xmlns:a16="http://schemas.microsoft.com/office/drawing/2014/main" id="{687A07AF-8B01-4421-A4D1-3060BCEF0DB5}"/>
              </a:ext>
            </a:extLst>
          </p:cNvPr>
          <p:cNvSpPr>
            <a:spLocks noGrp="1" noChangeArrowheads="1"/>
          </p:cNvSpPr>
          <p:nvPr>
            <p:ph type="body" idx="1"/>
          </p:nvPr>
        </p:nvSpPr>
        <p:spPr>
          <a:xfrm>
            <a:off x="1809750" y="785813"/>
            <a:ext cx="8858250" cy="5022850"/>
          </a:xfrm>
        </p:spPr>
        <p:txBody>
          <a:bodyPr/>
          <a:lstStyle/>
          <a:p>
            <a:pPr algn="justLow" rtl="1" eaLnBrk="1" hangingPunct="1">
              <a:buSzPct val="80000"/>
              <a:buFontTx/>
              <a:buChar char="o"/>
              <a:defRPr/>
            </a:pPr>
            <a:r>
              <a:rPr lang="fa-IR" sz="4400" b="1" dirty="0">
                <a:solidFill>
                  <a:srgbClr val="FFFF00"/>
                </a:solidFill>
                <a:cs typeface="B Nazanin" pitchFamily="2" charset="-78"/>
              </a:rPr>
              <a:t>کسب اطلاعات ، معلومات یا مهارتهای خاص</a:t>
            </a:r>
          </a:p>
          <a:p>
            <a:pPr algn="justLow" rtl="1" eaLnBrk="1" hangingPunct="1">
              <a:buSzPct val="80000"/>
              <a:buFontTx/>
              <a:buChar char="o"/>
              <a:defRPr/>
            </a:pPr>
            <a:r>
              <a:rPr lang="fa-IR" sz="4400" b="1" dirty="0">
                <a:solidFill>
                  <a:srgbClr val="00FFFF"/>
                </a:solidFill>
                <a:cs typeface="B Nazanin" pitchFamily="2" charset="-78"/>
              </a:rPr>
              <a:t>انتقال مفاهیم علمی از فردی به فرد  دیگر</a:t>
            </a:r>
          </a:p>
          <a:p>
            <a:pPr algn="justLow" rtl="1" eaLnBrk="1" hangingPunct="1">
              <a:buFontTx/>
              <a:buNone/>
              <a:defRPr/>
            </a:pPr>
            <a:r>
              <a:rPr lang="fa-IR" sz="4400" dirty="0">
                <a:solidFill>
                  <a:srgbClr val="0000FF"/>
                </a:solidFill>
                <a:cs typeface="B Nazanin" pitchFamily="2" charset="-78"/>
              </a:rPr>
              <a:t>رفتار گرایان : عبارت است از تغییر در رفتار قابل مشاهده و اندازه گیری.</a:t>
            </a:r>
          </a:p>
          <a:p>
            <a:pPr algn="justLow" rtl="1" eaLnBrk="1" hangingPunct="1">
              <a:buFontTx/>
              <a:buNone/>
              <a:defRPr/>
            </a:pPr>
            <a:r>
              <a:rPr lang="fa-IR" sz="4400" dirty="0">
                <a:solidFill>
                  <a:srgbClr val="FF0000"/>
                </a:solidFill>
                <a:cs typeface="B Nazanin" pitchFamily="2" charset="-78"/>
              </a:rPr>
              <a:t>گشتالت : یادگیری عبارتست از کسب بینشهای جدید یا تغییر در بینشهای گذشته.</a:t>
            </a:r>
            <a:endParaRPr lang="en-US" sz="4400" dirty="0">
              <a:solidFill>
                <a:srgbClr val="FF0000"/>
              </a:solidFill>
              <a:cs typeface="B Nazanin" pitchFamily="2" charset="-78"/>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nodeType="after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10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1443">
                                            <p:txEl>
                                              <p:pRg st="0" end="0"/>
                                            </p:txEl>
                                          </p:spTgt>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000"/>
                            </p:stCondLst>
                            <p:childTnLst>
                              <p:par>
                                <p:cTn id="10" presetID="2" presetClass="entr" presetSubtype="12" fill="hold" nodeType="afterEffect">
                                  <p:stCondLst>
                                    <p:cond delay="0"/>
                                  </p:stCondLst>
                                  <p:childTnLst>
                                    <p:set>
                                      <p:cBhvr>
                                        <p:cTn id="11" dur="1" fill="hold">
                                          <p:stCondLst>
                                            <p:cond delay="0"/>
                                          </p:stCondLst>
                                        </p:cTn>
                                        <p:tgtEl>
                                          <p:spTgt spid="61443">
                                            <p:txEl>
                                              <p:pRg st="1" end="1"/>
                                            </p:txEl>
                                          </p:spTgt>
                                        </p:tgtEl>
                                        <p:attrNameLst>
                                          <p:attrName>style.visibility</p:attrName>
                                        </p:attrNameLst>
                                      </p:cBhvr>
                                      <p:to>
                                        <p:strVal val="visible"/>
                                      </p:to>
                                    </p:set>
                                    <p:anim calcmode="lin" valueType="num">
                                      <p:cBhvr additive="base">
                                        <p:cTn id="12" dur="10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2000"/>
                            </p:stCondLst>
                            <p:childTnLst>
                              <p:par>
                                <p:cTn id="15" presetID="2" presetClass="entr" presetSubtype="6" fill="hold" nodeType="after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anim calcmode="lin" valueType="num">
                                      <p:cBhvr additive="base">
                                        <p:cTn id="17" dur="1000" fill="hold"/>
                                        <p:tgtEl>
                                          <p:spTgt spid="61443">
                                            <p:txEl>
                                              <p:pRg st="2" end="2"/>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61443">
                                            <p:txEl>
                                              <p:pRg st="2" end="2"/>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3000"/>
                            </p:stCondLst>
                            <p:childTnLst>
                              <p:par>
                                <p:cTn id="20" presetID="2" presetClass="entr" presetSubtype="6" fill="hold" nodeType="afterEffect">
                                  <p:stCondLst>
                                    <p:cond delay="0"/>
                                  </p:stCondLst>
                                  <p:childTnLst>
                                    <p:set>
                                      <p:cBhvr>
                                        <p:cTn id="21" dur="1" fill="hold">
                                          <p:stCondLst>
                                            <p:cond delay="0"/>
                                          </p:stCondLst>
                                        </p:cTn>
                                        <p:tgtEl>
                                          <p:spTgt spid="61443">
                                            <p:txEl>
                                              <p:pRg st="3" end="3"/>
                                            </p:txEl>
                                          </p:spTgt>
                                        </p:tgtEl>
                                        <p:attrNameLst>
                                          <p:attrName>style.visibility</p:attrName>
                                        </p:attrNameLst>
                                      </p:cBhvr>
                                      <p:to>
                                        <p:strVal val="visible"/>
                                      </p:to>
                                    </p:set>
                                    <p:anim calcmode="lin" valueType="num">
                                      <p:cBhvr additive="base">
                                        <p:cTn id="22" dur="1000" fill="hold"/>
                                        <p:tgtEl>
                                          <p:spTgt spid="61443">
                                            <p:txEl>
                                              <p:pRg st="3" end="3"/>
                                            </p:tx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31C44C98-FF3F-4868-91F6-3C074071B7A0}"/>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B70D4F33-612F-4B11-9994-4D8D92D736C8}" type="slidenum">
              <a:rPr lang="ar-SA" altLang="fa-IR" sz="1400">
                <a:solidFill>
                  <a:prstClr val="black"/>
                </a:solidFill>
                <a:latin typeface="Arial" panose="020B0604020202020204" pitchFamily="34" charset="0"/>
              </a:rPr>
              <a:pPr fontAlgn="base">
                <a:spcBef>
                  <a:spcPct val="0"/>
                </a:spcBef>
                <a:spcAft>
                  <a:spcPct val="0"/>
                </a:spcAft>
                <a:buClrTx/>
                <a:buSzTx/>
                <a:buNone/>
              </a:pPr>
              <a:t>8</a:t>
            </a:fld>
            <a:endParaRPr lang="en-US" altLang="fa-IR" sz="1400">
              <a:solidFill>
                <a:prstClr val="black"/>
              </a:solidFill>
              <a:latin typeface="Arial" panose="020B0604020202020204" pitchFamily="34" charset="0"/>
            </a:endParaRPr>
          </a:p>
        </p:txBody>
      </p:sp>
      <p:sp>
        <p:nvSpPr>
          <p:cNvPr id="62466" name="Rectangle 2">
            <a:extLst>
              <a:ext uri="{FF2B5EF4-FFF2-40B4-BE49-F238E27FC236}">
                <a16:creationId xmlns:a16="http://schemas.microsoft.com/office/drawing/2014/main" id="{7EB96752-0132-4AAC-958E-B2CB2CE3A095}"/>
              </a:ext>
            </a:extLst>
          </p:cNvPr>
          <p:cNvSpPr>
            <a:spLocks noGrp="1" noChangeArrowheads="1"/>
          </p:cNvSpPr>
          <p:nvPr>
            <p:ph type="title"/>
          </p:nvPr>
        </p:nvSpPr>
        <p:spPr/>
        <p:txBody>
          <a:bodyPr/>
          <a:lstStyle/>
          <a:p>
            <a:pPr rtl="1" eaLnBrk="1" hangingPunct="1">
              <a:defRPr/>
            </a:pPr>
            <a:r>
              <a:rPr lang="fa-IR" sz="7200" b="1" dirty="0">
                <a:solidFill>
                  <a:srgbClr val="FFFF00"/>
                </a:solidFill>
                <a:cs typeface="B Nazanin" pitchFamily="2" charset="-78"/>
              </a:rPr>
              <a:t>جامعترین تعریف</a:t>
            </a:r>
            <a:endParaRPr lang="en-US" sz="7200" b="1" dirty="0">
              <a:solidFill>
                <a:srgbClr val="FFFF00"/>
              </a:solidFill>
              <a:cs typeface="B Nazanin" pitchFamily="2" charset="-78"/>
            </a:endParaRPr>
          </a:p>
        </p:txBody>
      </p:sp>
      <p:sp>
        <p:nvSpPr>
          <p:cNvPr id="62467" name="Rectangle 3">
            <a:extLst>
              <a:ext uri="{FF2B5EF4-FFF2-40B4-BE49-F238E27FC236}">
                <a16:creationId xmlns:a16="http://schemas.microsoft.com/office/drawing/2014/main" id="{83D18430-4988-4C12-917F-3DA209DD8A1E}"/>
              </a:ext>
            </a:extLst>
          </p:cNvPr>
          <p:cNvSpPr>
            <a:spLocks noGrp="1" noChangeArrowheads="1"/>
          </p:cNvSpPr>
          <p:nvPr>
            <p:ph type="body" idx="1"/>
          </p:nvPr>
        </p:nvSpPr>
        <p:spPr>
          <a:xfrm>
            <a:off x="1774826" y="2492376"/>
            <a:ext cx="8569325" cy="3603625"/>
          </a:xfrm>
        </p:spPr>
        <p:txBody>
          <a:bodyPr/>
          <a:lstStyle/>
          <a:p>
            <a:pPr algn="justLow" rtl="1" eaLnBrk="1" hangingPunct="1">
              <a:buFont typeface="Wingdings" panose="05000000000000000000" pitchFamily="2" charset="2"/>
              <a:buNone/>
              <a:defRPr/>
            </a:pPr>
            <a:r>
              <a:rPr lang="fa-IR" sz="4400" b="1" dirty="0">
                <a:solidFill>
                  <a:srgbClr val="0000FF"/>
                </a:solidFill>
                <a:cs typeface="B Nazanin" pitchFamily="2" charset="-78"/>
              </a:rPr>
              <a:t>هیلگارد و مارکوئیز: یادگیری عبارت است از فرایند تغییرات نسبتاً پایدار در رفتار بالقوه فرد براثر تجربه.</a:t>
            </a:r>
          </a:p>
          <a:p>
            <a:pPr algn="justLow" rtl="1" eaLnBrk="1" hangingPunct="1">
              <a:buFont typeface="Wingdings" panose="05000000000000000000" pitchFamily="2" charset="2"/>
              <a:buNone/>
              <a:defRPr/>
            </a:pPr>
            <a:r>
              <a:rPr lang="fa-IR" sz="4400" dirty="0">
                <a:solidFill>
                  <a:srgbClr val="00FFFF"/>
                </a:solidFill>
                <a:cs typeface="B Nazanin" pitchFamily="2" charset="-78"/>
              </a:rPr>
              <a:t> جهت درک بیشتر تعریف به تحلیل مختصری از مفاهیم موجود در یاد گیری می پردازیم.</a:t>
            </a:r>
            <a:endParaRPr lang="en-US" sz="4400" dirty="0">
              <a:solidFill>
                <a:srgbClr val="00FFFF"/>
              </a:solidFill>
              <a:cs typeface="B Nazanin" pitchFamily="2" charset="-78"/>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p:cTn id="7" dur="1000" fill="hold"/>
                                        <p:tgtEl>
                                          <p:spTgt spid="62466"/>
                                        </p:tgtEl>
                                        <p:attrNameLst>
                                          <p:attrName>ppt_w</p:attrName>
                                        </p:attrNameLst>
                                      </p:cBhvr>
                                      <p:tavLst>
                                        <p:tav tm="0">
                                          <p:val>
                                            <p:fltVal val="0"/>
                                          </p:val>
                                        </p:tav>
                                        <p:tav tm="100000">
                                          <p:val>
                                            <p:strVal val="#ppt_w"/>
                                          </p:val>
                                        </p:tav>
                                      </p:tavLst>
                                    </p:anim>
                                    <p:anim calcmode="lin" valueType="num">
                                      <p:cBhvr>
                                        <p:cTn id="8" dur="1000" fill="hold"/>
                                        <p:tgtEl>
                                          <p:spTgt spid="62466"/>
                                        </p:tgtEl>
                                        <p:attrNameLst>
                                          <p:attrName>ppt_h</p:attrName>
                                        </p:attrNameLst>
                                      </p:cBhvr>
                                      <p:tavLst>
                                        <p:tav tm="0">
                                          <p:val>
                                            <p:fltVal val="0"/>
                                          </p:val>
                                        </p:tav>
                                        <p:tav tm="100000">
                                          <p:val>
                                            <p:strVal val="#ppt_h"/>
                                          </p:val>
                                        </p:tav>
                                      </p:tavLst>
                                    </p:anim>
                                    <p:animEffect transition="in" filter="fade">
                                      <p:cBhvr>
                                        <p:cTn id="9" dur="1000"/>
                                        <p:tgtEl>
                                          <p:spTgt spid="62466"/>
                                        </p:tgtEl>
                                      </p:cBhvr>
                                    </p:animEffect>
                                  </p:childTnLst>
                                </p:cTn>
                              </p:par>
                            </p:childTnLst>
                          </p:cTn>
                        </p:par>
                        <p:par>
                          <p:cTn id="10" fill="hold" nodeType="afterGroup">
                            <p:stCondLst>
                              <p:cond delay="1000"/>
                            </p:stCondLst>
                            <p:childTnLst>
                              <p:par>
                                <p:cTn id="11" presetID="8" presetClass="entr" presetSubtype="16" fill="hold" nodeType="afterEffect">
                                  <p:stCondLst>
                                    <p:cond delay="0"/>
                                  </p:stCondLst>
                                  <p:childTnLst>
                                    <p:set>
                                      <p:cBhvr>
                                        <p:cTn id="12" dur="1" fill="hold">
                                          <p:stCondLst>
                                            <p:cond delay="0"/>
                                          </p:stCondLst>
                                        </p:cTn>
                                        <p:tgtEl>
                                          <p:spTgt spid="62467">
                                            <p:txEl>
                                              <p:pRg st="0" end="0"/>
                                            </p:txEl>
                                          </p:spTgt>
                                        </p:tgtEl>
                                        <p:attrNameLst>
                                          <p:attrName>style.visibility</p:attrName>
                                        </p:attrNameLst>
                                      </p:cBhvr>
                                      <p:to>
                                        <p:strVal val="visible"/>
                                      </p:to>
                                    </p:set>
                                    <p:animEffect transition="in" filter="diamond(in)">
                                      <p:cBhvr>
                                        <p:cTn id="13" dur="1000"/>
                                        <p:tgtEl>
                                          <p:spTgt spid="62467">
                                            <p:txEl>
                                              <p:pRg st="0" end="0"/>
                                            </p:txEl>
                                          </p:spTgt>
                                        </p:tgtEl>
                                      </p:cBhvr>
                                    </p:animEffect>
                                  </p:childTnLst>
                                </p:cTn>
                              </p:par>
                            </p:childTnLst>
                          </p:cTn>
                        </p:par>
                        <p:par>
                          <p:cTn id="14" fill="hold" nodeType="afterGroup">
                            <p:stCondLst>
                              <p:cond delay="2000"/>
                            </p:stCondLst>
                            <p:childTnLst>
                              <p:par>
                                <p:cTn id="15" presetID="8" presetClass="entr" presetSubtype="16" fill="hold" nodeType="afterEffect">
                                  <p:stCondLst>
                                    <p:cond delay="0"/>
                                  </p:stCondLst>
                                  <p:childTnLst>
                                    <p:set>
                                      <p:cBhvr>
                                        <p:cTn id="16" dur="1" fill="hold">
                                          <p:stCondLst>
                                            <p:cond delay="0"/>
                                          </p:stCondLst>
                                        </p:cTn>
                                        <p:tgtEl>
                                          <p:spTgt spid="62467">
                                            <p:txEl>
                                              <p:pRg st="1" end="1"/>
                                            </p:txEl>
                                          </p:spTgt>
                                        </p:tgtEl>
                                        <p:attrNameLst>
                                          <p:attrName>style.visibility</p:attrName>
                                        </p:attrNameLst>
                                      </p:cBhvr>
                                      <p:to>
                                        <p:strVal val="visible"/>
                                      </p:to>
                                    </p:set>
                                    <p:animEffect transition="in" filter="diamond(in)">
                                      <p:cBhvr>
                                        <p:cTn id="17" dur="1000"/>
                                        <p:tgtEl>
                                          <p:spTgt spid="624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50A30B0-5277-4136-A0A9-991180E7A3B9}"/>
              </a:ext>
            </a:extLst>
          </p:cNvPr>
          <p:cNvSpPr>
            <a:spLocks noGrp="1"/>
          </p:cNvSpPr>
          <p:nvPr>
            <p:ph type="sldNum" sz="quarter" idx="12"/>
          </p:nvPr>
        </p:nvSpPr>
        <p:spPr/>
        <p:txBody>
          <a:bodyPr/>
          <a:lstStyle>
            <a:lvl1pPr>
              <a:spcBef>
                <a:spcPct val="20000"/>
              </a:spcBef>
              <a:buClr>
                <a:schemeClr val="hlink"/>
              </a:buClr>
              <a:buSzPct val="65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spcBef>
                <a:spcPct val="20000"/>
              </a:spcBef>
              <a:buClr>
                <a:schemeClr val="folHlink"/>
              </a:buClr>
              <a:buSzPct val="6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spcBef>
                <a:spcPct val="20000"/>
              </a:spcBef>
              <a:buClr>
                <a:schemeClr val="hlink"/>
              </a:buClr>
              <a:buSzPct val="65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spcBef>
                <a:spcPct val="20000"/>
              </a:spcBef>
              <a:buClr>
                <a:schemeClr val="fo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spcBef>
                <a:spcPct val="20000"/>
              </a:spcBef>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fontAlgn="base">
              <a:spcBef>
                <a:spcPct val="0"/>
              </a:spcBef>
              <a:spcAft>
                <a:spcPct val="0"/>
              </a:spcAft>
              <a:buClrTx/>
              <a:buSzTx/>
              <a:buNone/>
            </a:pPr>
            <a:fld id="{103D3530-96E2-452E-BBF2-578D4D09B39B}" type="slidenum">
              <a:rPr lang="ar-SA" altLang="fa-IR" sz="1400">
                <a:solidFill>
                  <a:prstClr val="black"/>
                </a:solidFill>
                <a:latin typeface="Arial" panose="020B0604020202020204" pitchFamily="34" charset="0"/>
              </a:rPr>
              <a:pPr fontAlgn="base">
                <a:spcBef>
                  <a:spcPct val="0"/>
                </a:spcBef>
                <a:spcAft>
                  <a:spcPct val="0"/>
                </a:spcAft>
                <a:buClrTx/>
                <a:buSzTx/>
                <a:buNone/>
              </a:pPr>
              <a:t>9</a:t>
            </a:fld>
            <a:endParaRPr lang="en-US" altLang="fa-IR" sz="1400">
              <a:solidFill>
                <a:prstClr val="black"/>
              </a:solidFill>
              <a:latin typeface="Arial" panose="020B0604020202020204" pitchFamily="34" charset="0"/>
            </a:endParaRPr>
          </a:p>
        </p:txBody>
      </p:sp>
      <p:sp>
        <p:nvSpPr>
          <p:cNvPr id="63490" name="Rectangle 2">
            <a:extLst>
              <a:ext uri="{FF2B5EF4-FFF2-40B4-BE49-F238E27FC236}">
                <a16:creationId xmlns:a16="http://schemas.microsoft.com/office/drawing/2014/main" id="{1CF93FA9-0230-46DD-8C93-47B7EFBFE488}"/>
              </a:ext>
            </a:extLst>
          </p:cNvPr>
          <p:cNvSpPr>
            <a:spLocks noGrp="1" noChangeArrowheads="1"/>
          </p:cNvSpPr>
          <p:nvPr>
            <p:ph type="title"/>
          </p:nvPr>
        </p:nvSpPr>
        <p:spPr>
          <a:xfrm>
            <a:off x="2063750" y="549275"/>
            <a:ext cx="8229600" cy="1371600"/>
          </a:xfrm>
        </p:spPr>
        <p:txBody>
          <a:bodyPr/>
          <a:lstStyle/>
          <a:p>
            <a:pPr rtl="1" eaLnBrk="1" hangingPunct="1">
              <a:defRPr/>
            </a:pPr>
            <a:r>
              <a:rPr lang="fa-IR" sz="6600" dirty="0">
                <a:solidFill>
                  <a:srgbClr val="FF99FF"/>
                </a:solidFill>
                <a:cs typeface="B Nazanin" pitchFamily="2" charset="-78"/>
              </a:rPr>
              <a:t>1) </a:t>
            </a:r>
            <a:r>
              <a:rPr lang="fa-IR" sz="6600" b="1" dirty="0">
                <a:solidFill>
                  <a:srgbClr val="0000FF"/>
                </a:solidFill>
                <a:effectLst>
                  <a:outerShdw blurRad="38100" dist="38100" dir="2700000" algn="tl">
                    <a:srgbClr val="000000">
                      <a:alpha val="43137"/>
                    </a:srgbClr>
                  </a:outerShdw>
                </a:effectLst>
                <a:cs typeface="B Nazanin" pitchFamily="2" charset="-78"/>
              </a:rPr>
              <a:t>مفهوم فرایند:</a:t>
            </a:r>
            <a:r>
              <a:rPr lang="fa-IR" sz="4800" b="1" dirty="0">
                <a:solidFill>
                  <a:srgbClr val="0000FF"/>
                </a:solidFill>
                <a:effectLst>
                  <a:outerShdw blurRad="38100" dist="38100" dir="2700000" algn="tl">
                    <a:srgbClr val="000000">
                      <a:alpha val="43137"/>
                    </a:srgbClr>
                  </a:outerShdw>
                </a:effectLst>
                <a:cs typeface="B Nazanin" pitchFamily="2" charset="-78"/>
              </a:rPr>
              <a:t>      </a:t>
            </a:r>
            <a:endParaRPr lang="en-US" sz="4800" b="1" dirty="0">
              <a:solidFill>
                <a:srgbClr val="0000FF"/>
              </a:solidFill>
              <a:effectLst>
                <a:outerShdw blurRad="38100" dist="38100" dir="2700000" algn="tl">
                  <a:srgbClr val="000000">
                    <a:alpha val="43137"/>
                  </a:srgbClr>
                </a:outerShdw>
              </a:effectLst>
              <a:cs typeface="B Nazanin" pitchFamily="2" charset="-78"/>
            </a:endParaRPr>
          </a:p>
        </p:txBody>
      </p:sp>
      <p:sp>
        <p:nvSpPr>
          <p:cNvPr id="63491" name="Rectangle 3">
            <a:extLst>
              <a:ext uri="{FF2B5EF4-FFF2-40B4-BE49-F238E27FC236}">
                <a16:creationId xmlns:a16="http://schemas.microsoft.com/office/drawing/2014/main" id="{F1ADF6BE-AC94-4DC5-BCAC-E638C627DA6D}"/>
              </a:ext>
            </a:extLst>
          </p:cNvPr>
          <p:cNvSpPr>
            <a:spLocks noGrp="1" noChangeArrowheads="1"/>
          </p:cNvSpPr>
          <p:nvPr>
            <p:ph type="body" idx="1"/>
          </p:nvPr>
        </p:nvSpPr>
        <p:spPr>
          <a:xfrm>
            <a:off x="1992313" y="2781301"/>
            <a:ext cx="8229600" cy="3311525"/>
          </a:xfrm>
        </p:spPr>
        <p:txBody>
          <a:bodyPr/>
          <a:lstStyle/>
          <a:p>
            <a:pPr algn="justLow" rtl="1" eaLnBrk="1" hangingPunct="1">
              <a:buFont typeface="Wingdings" panose="05000000000000000000" pitchFamily="2" charset="2"/>
              <a:buNone/>
              <a:defRPr/>
            </a:pPr>
            <a:r>
              <a:rPr lang="fa-IR" sz="4000" b="1" dirty="0">
                <a:solidFill>
                  <a:srgbClr val="00FF00"/>
                </a:solidFill>
                <a:cs typeface="B Nazanin" pitchFamily="2" charset="-78"/>
              </a:rPr>
              <a:t>فرایند ، بر وقایع و روابط پویا ، جاری ، مستمر و پیوسته در حال تغییر ، اطلاق می شود.</a:t>
            </a:r>
          </a:p>
          <a:p>
            <a:pPr algn="justLow" rtl="1" eaLnBrk="1" hangingPunct="1">
              <a:buFont typeface="Wingdings" panose="05000000000000000000" pitchFamily="2" charset="2"/>
              <a:buNone/>
              <a:defRPr/>
            </a:pPr>
            <a:r>
              <a:rPr lang="fa-IR" sz="4000" dirty="0">
                <a:solidFill>
                  <a:srgbClr val="00FFFF"/>
                </a:solidFill>
                <a:cs typeface="B Nazanin" pitchFamily="2" charset="-78"/>
              </a:rPr>
              <a:t> </a:t>
            </a:r>
            <a:r>
              <a:rPr lang="fa-IR" sz="4000" b="1" dirty="0">
                <a:solidFill>
                  <a:schemeClr val="accent6"/>
                </a:solidFill>
                <a:effectLst>
                  <a:outerShdw blurRad="38100" dist="38100" dir="2700000" algn="tl">
                    <a:srgbClr val="000000">
                      <a:alpha val="43137"/>
                    </a:srgbClr>
                  </a:outerShdw>
                </a:effectLst>
                <a:cs typeface="B Nazanin" pitchFamily="2" charset="-78"/>
              </a:rPr>
              <a:t>یادگیری نیز یک فرایند است ؛ چون در اثر تعامل دائمی فرد با محیط ،همیشه و در همه جا به طور پیوسته مستمر صورت می گیرد.</a:t>
            </a:r>
            <a:endParaRPr lang="en-US" sz="4000" b="1" dirty="0">
              <a:solidFill>
                <a:schemeClr val="accent6"/>
              </a:solidFill>
              <a:effectLst>
                <a:outerShdw blurRad="38100" dist="38100" dir="2700000" algn="tl">
                  <a:srgbClr val="000000">
                    <a:alpha val="43137"/>
                  </a:srgbClr>
                </a:outerShdw>
              </a:effectLst>
              <a:cs typeface="B Nazanin" pitchFamily="2" charset="-78"/>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p:cTn id="7" dur="1000" fill="hold"/>
                                        <p:tgtEl>
                                          <p:spTgt spid="63490"/>
                                        </p:tgtEl>
                                        <p:attrNameLst>
                                          <p:attrName>ppt_x</p:attrName>
                                        </p:attrNameLst>
                                      </p:cBhvr>
                                      <p:tavLst>
                                        <p:tav tm="0">
                                          <p:val>
                                            <p:strVal val="#ppt_x-.2"/>
                                          </p:val>
                                        </p:tav>
                                        <p:tav tm="100000">
                                          <p:val>
                                            <p:strVal val="#ppt_x"/>
                                          </p:val>
                                        </p:tav>
                                      </p:tavLst>
                                    </p:anim>
                                    <p:anim calcmode="lin" valueType="num">
                                      <p:cBhvr>
                                        <p:cTn id="8" dur="1000" fill="hold"/>
                                        <p:tgtEl>
                                          <p:spTgt spid="63490"/>
                                        </p:tgtEl>
                                        <p:attrNameLst>
                                          <p:attrName>ppt_y</p:attrName>
                                        </p:attrNameLst>
                                      </p:cBhvr>
                                      <p:tavLst>
                                        <p:tav tm="0">
                                          <p:val>
                                            <p:strVal val="#ppt_y"/>
                                          </p:val>
                                        </p:tav>
                                        <p:tav tm="100000">
                                          <p:val>
                                            <p:strVal val="#ppt_y"/>
                                          </p:val>
                                        </p:tav>
                                      </p:tavLst>
                                    </p:anim>
                                    <p:animEffect transition="in" filter="wipe(right)" prLst="gradientSize: 0.1">
                                      <p:cBhvr>
                                        <p:cTn id="9" dur="1000"/>
                                        <p:tgtEl>
                                          <p:spTgt spid="63490"/>
                                        </p:tgtEl>
                                      </p:cBhvr>
                                    </p:animEffect>
                                  </p:childTnLst>
                                </p:cTn>
                              </p:par>
                            </p:childTnLst>
                          </p:cTn>
                        </p:par>
                        <p:par>
                          <p:cTn id="10" fill="hold" nodeType="afterGroup">
                            <p:stCondLst>
                              <p:cond delay="1000"/>
                            </p:stCondLst>
                            <p:childTnLst>
                              <p:par>
                                <p:cTn id="11" presetID="21" presetClass="entr" presetSubtype="4" fill="hold" grpId="0" nodeType="afterEffect">
                                  <p:stCondLst>
                                    <p:cond delay="0"/>
                                  </p:stCondLst>
                                  <p:childTnLst>
                                    <p:set>
                                      <p:cBhvr>
                                        <p:cTn id="12" dur="1" fill="hold">
                                          <p:stCondLst>
                                            <p:cond delay="0"/>
                                          </p:stCondLst>
                                        </p:cTn>
                                        <p:tgtEl>
                                          <p:spTgt spid="63491">
                                            <p:txEl>
                                              <p:pRg st="0" end="0"/>
                                            </p:txEl>
                                          </p:spTgt>
                                        </p:tgtEl>
                                        <p:attrNameLst>
                                          <p:attrName>style.visibility</p:attrName>
                                        </p:attrNameLst>
                                      </p:cBhvr>
                                      <p:to>
                                        <p:strVal val="visible"/>
                                      </p:to>
                                    </p:set>
                                    <p:animEffect transition="in" filter="wheel(4)">
                                      <p:cBhvr>
                                        <p:cTn id="13" dur="1000"/>
                                        <p:tgtEl>
                                          <p:spTgt spid="63491">
                                            <p:txEl>
                                              <p:pRg st="0" end="0"/>
                                            </p:txEl>
                                          </p:spTgt>
                                        </p:tgtEl>
                                      </p:cBhvr>
                                    </p:animEffect>
                                  </p:childTnLst>
                                </p:cTn>
                              </p:par>
                            </p:childTnLst>
                          </p:cTn>
                        </p:par>
                        <p:par>
                          <p:cTn id="14" fill="hold" nodeType="afterGroup">
                            <p:stCondLst>
                              <p:cond delay="2000"/>
                            </p:stCondLst>
                            <p:childTnLst>
                              <p:par>
                                <p:cTn id="15" presetID="21" presetClass="entr" presetSubtype="4" fill="hold" grpId="0" nodeType="afterEffect">
                                  <p:stCondLst>
                                    <p:cond delay="0"/>
                                  </p:stCondLst>
                                  <p:childTnLst>
                                    <p:set>
                                      <p:cBhvr>
                                        <p:cTn id="16" dur="1" fill="hold">
                                          <p:stCondLst>
                                            <p:cond delay="0"/>
                                          </p:stCondLst>
                                        </p:cTn>
                                        <p:tgtEl>
                                          <p:spTgt spid="63491">
                                            <p:txEl>
                                              <p:pRg st="1" end="1"/>
                                            </p:txEl>
                                          </p:spTgt>
                                        </p:tgtEl>
                                        <p:attrNameLst>
                                          <p:attrName>style.visibility</p:attrName>
                                        </p:attrNameLst>
                                      </p:cBhvr>
                                      <p:to>
                                        <p:strVal val="visible"/>
                                      </p:to>
                                    </p:set>
                                    <p:animEffect transition="in" filter="wheel(4)">
                                      <p:cBhvr>
                                        <p:cTn id="17" dur="1000"/>
                                        <p:tgtEl>
                                          <p:spTgt spid="63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xtured">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FF99FF"/>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a-IR" sz="3200" b="0" i="0" u="none" strike="noStrike" cap="none" normalizeH="0" baseline="0" smtClean="0">
            <a:ln>
              <a:noFill/>
            </a:ln>
            <a:solidFill>
              <a:srgbClr val="FFFF00"/>
            </a:solidFill>
            <a:effectLst>
              <a:outerShdw blurRad="38100" dist="38100" dir="2700000" algn="tl">
                <a:srgbClr val="000000">
                  <a:alpha val="43137"/>
                </a:srgbClr>
              </a:outerShdw>
            </a:effectLst>
            <a:latin typeface="Tahoma" pitchFamily="34" charset="0"/>
            <a:cs typeface="B Nazanin" pitchFamily="2" charset="-78"/>
          </a:defRPr>
        </a:defPPr>
      </a:lstStyle>
    </a:spDef>
    <a:lnDef>
      <a:spPr bwMode="auto">
        <a:xfrm>
          <a:off x="0" y="0"/>
          <a:ext cx="1" cy="1"/>
        </a:xfrm>
        <a:custGeom>
          <a:avLst/>
          <a:gdLst/>
          <a:ahLst/>
          <a:cxnLst/>
          <a:rect l="0" t="0" r="0" b="0"/>
          <a:pathLst/>
        </a:custGeom>
        <a:solidFill>
          <a:schemeClr val="accent1"/>
        </a:solidFill>
        <a:ln w="76200" cap="flat" cmpd="sng" algn="ctr">
          <a:solidFill>
            <a:srgbClr val="FF99FF"/>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a-IR" sz="3200" b="0" i="0" u="none" strike="noStrike" cap="none" normalizeH="0" baseline="0" smtClean="0">
            <a:ln>
              <a:noFill/>
            </a:ln>
            <a:solidFill>
              <a:srgbClr val="FFFF00"/>
            </a:solidFill>
            <a:effectLst>
              <a:outerShdw blurRad="38100" dist="38100" dir="2700000" algn="tl">
                <a:srgbClr val="000000">
                  <a:alpha val="43137"/>
                </a:srgbClr>
              </a:outerShdw>
            </a:effectLst>
            <a:latin typeface="Tahoma" pitchFamily="34" charset="0"/>
            <a:cs typeface="B Nazanin" pitchFamily="2" charset="-78"/>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
      <a:clrScheme name="Textured 9">
        <a:dk1>
          <a:srgbClr val="000000"/>
        </a:dk1>
        <a:lt1>
          <a:srgbClr val="FF0000"/>
        </a:lt1>
        <a:dk2>
          <a:srgbClr val="7B9CB5"/>
        </a:dk2>
        <a:lt2>
          <a:srgbClr val="969696"/>
        </a:lt2>
        <a:accent1>
          <a:srgbClr val="FFFFFF"/>
        </a:accent1>
        <a:accent2>
          <a:srgbClr val="00BAB6"/>
        </a:accent2>
        <a:accent3>
          <a:srgbClr val="FFAAAA"/>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
      <a:clrScheme name="Textured 10">
        <a:dk1>
          <a:srgbClr val="660000"/>
        </a:dk1>
        <a:lt1>
          <a:srgbClr val="FFFFFF"/>
        </a:lt1>
        <a:dk2>
          <a:srgbClr val="9966FF"/>
        </a:dk2>
        <a:lt2>
          <a:srgbClr val="FFFFCC"/>
        </a:lt2>
        <a:accent1>
          <a:srgbClr val="BE7960"/>
        </a:accent1>
        <a:accent2>
          <a:srgbClr val="CC6600"/>
        </a:accent2>
        <a:accent3>
          <a:srgbClr val="CAB8FF"/>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11">
        <a:dk1>
          <a:srgbClr val="660000"/>
        </a:dk1>
        <a:lt1>
          <a:srgbClr val="FFFFFF"/>
        </a:lt1>
        <a:dk2>
          <a:srgbClr val="FF3300"/>
        </a:dk2>
        <a:lt2>
          <a:srgbClr val="FFFFCC"/>
        </a:lt2>
        <a:accent1>
          <a:srgbClr val="BE7960"/>
        </a:accent1>
        <a:accent2>
          <a:srgbClr val="CC6600"/>
        </a:accent2>
        <a:accent3>
          <a:srgbClr val="FFAD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12">
        <a:dk1>
          <a:srgbClr val="660000"/>
        </a:dk1>
        <a:lt1>
          <a:srgbClr val="FFFFFF"/>
        </a:lt1>
        <a:dk2>
          <a:srgbClr val="6A0000"/>
        </a:dk2>
        <a:lt2>
          <a:srgbClr val="FFFFCC"/>
        </a:lt2>
        <a:accent1>
          <a:srgbClr val="BE7960"/>
        </a:accent1>
        <a:accent2>
          <a:srgbClr val="CC6600"/>
        </a:accent2>
        <a:accent3>
          <a:srgbClr val="B9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Integral</Template>
  <TotalTime>14</TotalTime>
  <Words>2032</Words>
  <Application>Microsoft Office PowerPoint</Application>
  <PresentationFormat>Widescreen</PresentationFormat>
  <Paragraphs>190</Paragraphs>
  <Slides>39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Calibri</vt:lpstr>
      <vt:lpstr>Calibri Light</vt:lpstr>
      <vt:lpstr>Sepehr</vt:lpstr>
      <vt:lpstr>Tahoma</vt:lpstr>
      <vt:lpstr>Wingdings</vt:lpstr>
      <vt:lpstr>Office Theme</vt:lpstr>
      <vt:lpstr>Textured</vt:lpstr>
      <vt:lpstr>PowerPoint Presentation</vt:lpstr>
      <vt:lpstr>PowerPoint Presentation</vt:lpstr>
      <vt:lpstr>اهداف درس</vt:lpstr>
      <vt:lpstr>PowerPoint Presentation</vt:lpstr>
      <vt:lpstr>فصل اول نظریه های یادگیری</vt:lpstr>
      <vt:lpstr>تعریف یادگیری و تحلیل مفاهیم آن</vt:lpstr>
      <vt:lpstr>PowerPoint Presentation</vt:lpstr>
      <vt:lpstr>جامعترین تعریف</vt:lpstr>
      <vt:lpstr>1) مفهوم فرایند:      </vt:lpstr>
      <vt:lpstr>PowerPoint Presentation</vt:lpstr>
      <vt:lpstr>PowerPoint Presentation</vt:lpstr>
      <vt:lpstr>عوامل مؤثر در یادگیری :</vt:lpstr>
      <vt:lpstr>PowerPoint Presentation</vt:lpstr>
      <vt:lpstr>PowerPoint Presentation</vt:lpstr>
      <vt:lpstr>PowerPoint Presentation</vt:lpstr>
      <vt:lpstr>نظریه های یادگیری:</vt:lpstr>
      <vt:lpstr>PowerPoint Presentation</vt:lpstr>
      <vt:lpstr>نظریه شرطی ( رفتار گرایی ) : </vt:lpstr>
      <vt:lpstr>PowerPoint Presentation</vt:lpstr>
      <vt:lpstr>نظریه شناختی :</vt:lpstr>
      <vt:lpstr>تحلیل گران سه مشخصه را مبنای تمیز نظریه های پیوندی از نظریه های شناختی می دانند :</vt:lpstr>
      <vt:lpstr> 1) میانجیهای « پیرامونی» در برابر میانجیهای« مرکزی»</vt:lpstr>
      <vt:lpstr>2) کسب عادت در مقابل کسب ساخت های شناختی:</vt:lpstr>
      <vt:lpstr> 3)کوشش و خطا در مقابل بصیرت در حل مسئله: </vt:lpstr>
      <vt:lpstr>PowerPoint Presentation</vt:lpstr>
      <vt:lpstr>نظریه ثرندایک ( کوشش وخطا ):</vt:lpstr>
      <vt:lpstr>قوانین یادگیری از نظرثرندایک : قانون اثر ـ قانون آمادگی ـ قانون تمرین</vt:lpstr>
      <vt:lpstr>PowerPoint Presentation</vt:lpstr>
      <vt:lpstr>قانون تمرین :</vt:lpstr>
      <vt:lpstr>PowerPoint Presentation</vt:lpstr>
      <vt:lpstr>کاربرد نظریه ثرندایک در فرایند تدریس و یاد گیری</vt:lpstr>
      <vt:lpstr>PowerPoint Presentation</vt:lpstr>
      <vt:lpstr>نظریه برونر :</vt:lpstr>
      <vt:lpstr>برونر بر چهار عامل زیاد تأکید می کند </vt:lpstr>
      <vt:lpstr>فرایند یادگیری از نظر برونر:</vt:lpstr>
      <vt:lpstr>ساخت یادگیری :  در این رابطه برونر چهار نکته را مطرح می سازد :</vt:lpstr>
      <vt:lpstr>PowerPoint Presentation</vt:lpstr>
      <vt:lpstr>کاربرد نظریه برونردرفرایند تدریس و یادگیری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madad138318@outlook.com</dc:creator>
  <cp:lastModifiedBy>madad138318@outlook.com</cp:lastModifiedBy>
  <cp:revision>2</cp:revision>
  <dcterms:created xsi:type="dcterms:W3CDTF">2020-04-08T01:50:12Z</dcterms:created>
  <dcterms:modified xsi:type="dcterms:W3CDTF">2020-04-08T02:08:30Z</dcterms:modified>
</cp:coreProperties>
</file>