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68" r:id="rId6"/>
    <p:sldId id="269" r:id="rId7"/>
    <p:sldId id="270" r:id="rId8"/>
    <p:sldId id="259" r:id="rId9"/>
    <p:sldId id="271" r:id="rId10"/>
    <p:sldId id="272" r:id="rId11"/>
    <p:sldId id="273" r:id="rId12"/>
    <p:sldId id="260" r:id="rId13"/>
    <p:sldId id="261" r:id="rId14"/>
    <p:sldId id="274" r:id="rId15"/>
    <p:sldId id="262" r:id="rId16"/>
    <p:sldId id="275" r:id="rId17"/>
    <p:sldId id="263" r:id="rId18"/>
    <p:sldId id="264" r:id="rId19"/>
    <p:sldId id="26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6" d="100"/>
          <a:sy n="106" d="100"/>
        </p:scale>
        <p:origin x="-11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9F5F0-0B2D-489F-8D3C-FE8FA4E765ED}"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363133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9F5F0-0B2D-489F-8D3C-FE8FA4E765ED}"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188437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9F5F0-0B2D-489F-8D3C-FE8FA4E765ED}"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29861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9F5F0-0B2D-489F-8D3C-FE8FA4E765ED}"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284732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9F5F0-0B2D-489F-8D3C-FE8FA4E765ED}"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180608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9F5F0-0B2D-489F-8D3C-FE8FA4E765ED}"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264613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9F5F0-0B2D-489F-8D3C-FE8FA4E765ED}"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2913964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9F5F0-0B2D-489F-8D3C-FE8FA4E765ED}"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289904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9F5F0-0B2D-489F-8D3C-FE8FA4E765ED}"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152127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9F5F0-0B2D-489F-8D3C-FE8FA4E765ED}"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182772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9F5F0-0B2D-489F-8D3C-FE8FA4E765ED}"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A75838-E051-40C0-8010-153AB7E81E44}" type="slidenum">
              <a:rPr lang="en-US" smtClean="0"/>
              <a:t>‹#›</a:t>
            </a:fld>
            <a:endParaRPr lang="en-US"/>
          </a:p>
        </p:txBody>
      </p:sp>
    </p:spTree>
    <p:extLst>
      <p:ext uri="{BB962C8B-B14F-4D97-AF65-F5344CB8AC3E}">
        <p14:creationId xmlns:p14="http://schemas.microsoft.com/office/powerpoint/2010/main" val="3456586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9F5F0-0B2D-489F-8D3C-FE8FA4E765ED}" type="datetimeFigureOut">
              <a:rPr lang="en-US" smtClean="0"/>
              <a:t>4/21/2020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75838-E051-40C0-8010-153AB7E81E44}" type="slidenum">
              <a:rPr lang="en-US" smtClean="0"/>
              <a:t>‹#›</a:t>
            </a:fld>
            <a:endParaRPr lang="en-US"/>
          </a:p>
        </p:txBody>
      </p:sp>
    </p:spTree>
    <p:extLst>
      <p:ext uri="{BB962C8B-B14F-4D97-AF65-F5344CB8AC3E}">
        <p14:creationId xmlns:p14="http://schemas.microsoft.com/office/powerpoint/2010/main" val="173012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ikifeqh.ir/%D9%BE%DB%8C%D8%A7%D9%85%D8%A8%D8%B1%D8%A7%D9%86" TargetMode="External"/><Relationship Id="rId7" Type="http://schemas.openxmlformats.org/officeDocument/2006/relationships/hyperlink" Target="http://wikifeqh.ir/%D9%86%D8%A8%D9%88%D8%AA" TargetMode="External"/><Relationship Id="rId2" Type="http://schemas.openxmlformats.org/officeDocument/2006/relationships/hyperlink" Target="http://wikifeqh.ir/%D8%AA%D8%A7%D8%B1%DB%8C%D8%AE" TargetMode="External"/><Relationship Id="rId1" Type="http://schemas.openxmlformats.org/officeDocument/2006/relationships/slideLayout" Target="../slideLayouts/slideLayout2.xml"/><Relationship Id="rId6" Type="http://schemas.openxmlformats.org/officeDocument/2006/relationships/hyperlink" Target="http://wikifeqh.ir/%D9%85%D8%AF%D8%B9%DB%8C%D8%A7%D9%86_%D8%AF%D8%B1%D9%88%D8%BA%DB%8C%D9%86" TargetMode="External"/><Relationship Id="rId5" Type="http://schemas.openxmlformats.org/officeDocument/2006/relationships/hyperlink" Target="http://wikifeqh.ir/%D9%86%D9%82%D8%B6" TargetMode="External"/><Relationship Id="rId4" Type="http://schemas.openxmlformats.org/officeDocument/2006/relationships/hyperlink" Target="http://wikifeqh.ir/%D8%A8%D8%B9%D8%AB%D8%A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ikifeqh.ir/%D9%85%D8%B9%D8%AC%D8%B2%D9%87" TargetMode="External"/><Relationship Id="rId2" Type="http://schemas.openxmlformats.org/officeDocument/2006/relationships/hyperlink" Target="http://wikifeqh.ir/%D8%A7%D8%B9%D8%AC%D8%A7%D8%B2" TargetMode="External"/><Relationship Id="rId1" Type="http://schemas.openxmlformats.org/officeDocument/2006/relationships/slideLayout" Target="../slideLayouts/slideLayout2.xml"/><Relationship Id="rId5" Type="http://schemas.openxmlformats.org/officeDocument/2006/relationships/hyperlink" Target="http://wikifeqh.ir/%D8%B5%D8%AF%D9%82" TargetMode="External"/><Relationship Id="rId4" Type="http://schemas.openxmlformats.org/officeDocument/2006/relationships/hyperlink" Target="http://wikifeqh.ir/%D8%A7%D9%86%D8%A8%DB%8C%D8%A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ikifeqh.ir/%D8%A8%D9%84%D8%A7%D8%BA%D8%AA" TargetMode="External"/><Relationship Id="rId2" Type="http://schemas.openxmlformats.org/officeDocument/2006/relationships/hyperlink" Target="http://wikifeqh.ir/%D9%81%D8%B5%D8%A7%D8%AD%D8%AA" TargetMode="External"/><Relationship Id="rId1" Type="http://schemas.openxmlformats.org/officeDocument/2006/relationships/slideLayout" Target="../slideLayouts/slideLayout2.xml"/><Relationship Id="rId4" Type="http://schemas.openxmlformats.org/officeDocument/2006/relationships/hyperlink" Target="http://wikifeqh.ir/%D8%AE%D8%B7%D8%A8%D9%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548680"/>
            <a:ext cx="7990656" cy="2880320"/>
          </a:xfrm>
          <a:solidFill>
            <a:schemeClr val="accent1">
              <a:lumMod val="20000"/>
              <a:lumOff val="80000"/>
            </a:schemeClr>
          </a:solidFill>
        </p:spPr>
        <p:txBody>
          <a:bodyPr>
            <a:normAutofit/>
          </a:bodyPr>
          <a:lstStyle/>
          <a:p>
            <a:pPr rtl="1"/>
            <a:r>
              <a:rPr lang="fa-IR" dirty="0" smtClean="0"/>
              <a:t>کلام اسلامی 2 </a:t>
            </a:r>
            <a:br>
              <a:rPr lang="fa-IR" dirty="0" smtClean="0"/>
            </a:br>
            <a:r>
              <a:rPr lang="fa-IR" dirty="0" smtClean="0"/>
              <a:t>بضمیمه فایل صوتی</a:t>
            </a:r>
            <a:br>
              <a:rPr lang="fa-IR" dirty="0" smtClean="0"/>
            </a:br>
            <a:r>
              <a:rPr lang="fa-IR" dirty="0" smtClean="0"/>
              <a:t>دانشگاه فرهنگیان واحد شهید </a:t>
            </a:r>
            <a:r>
              <a:rPr lang="fa-IR" smtClean="0"/>
              <a:t>مطهری </a:t>
            </a:r>
            <a:r>
              <a:rPr lang="fa-IR"/>
              <a:t>خوی</a:t>
            </a:r>
            <a:br>
              <a:rPr lang="fa-IR"/>
            </a:br>
            <a:r>
              <a:rPr lang="fa-IR"/>
              <a:t>استاد مربوطه: ابراهیم نخعی</a:t>
            </a:r>
            <a:endParaRPr lang="en-US" dirty="0"/>
          </a:p>
        </p:txBody>
      </p:sp>
      <p:sp>
        <p:nvSpPr>
          <p:cNvPr id="3" name="Subtitle 2"/>
          <p:cNvSpPr>
            <a:spLocks noGrp="1"/>
          </p:cNvSpPr>
          <p:nvPr>
            <p:ph type="subTitle" idx="1"/>
          </p:nvPr>
        </p:nvSpPr>
        <p:spPr/>
        <p:txBody>
          <a:bodyPr>
            <a:normAutofit/>
          </a:bodyPr>
          <a:lstStyle/>
          <a:p>
            <a:r>
              <a:rPr lang="fa-IR" sz="6600" smtClean="0">
                <a:solidFill>
                  <a:srgbClr val="FF0000"/>
                </a:solidFill>
              </a:rPr>
              <a:t>سالتحصیلی 99-98</a:t>
            </a:r>
          </a:p>
          <a:p>
            <a:endParaRPr lang="fa-IR" sz="4800" smtClean="0"/>
          </a:p>
          <a:p>
            <a:endParaRPr lang="fa-IR" sz="4800" smtClean="0"/>
          </a:p>
          <a:p>
            <a:endParaRPr lang="en-US" sz="4800" dirty="0"/>
          </a:p>
        </p:txBody>
      </p:sp>
      <p:pic>
        <p:nvPicPr>
          <p:cNvPr id="4" name="Video_kalam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5856" y="5229200"/>
            <a:ext cx="2123728" cy="1260964"/>
          </a:xfrm>
          <a:prstGeom prst="rect">
            <a:avLst/>
          </a:prstGeom>
        </p:spPr>
      </p:pic>
    </p:spTree>
    <p:extLst>
      <p:ext uri="{BB962C8B-B14F-4D97-AF65-F5344CB8AC3E}">
        <p14:creationId xmlns:p14="http://schemas.microsoft.com/office/powerpoint/2010/main" val="332056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وجوه اعجاز قران:</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77500" lnSpcReduction="20000"/>
          </a:bodyPr>
          <a:lstStyle/>
          <a:p>
            <a:pPr algn="r" rtl="1"/>
            <a:r>
              <a:rPr lang="fa-IR" dirty="0"/>
              <a:t>دوم:سبك و نظم خاص قرآن</a:t>
            </a:r>
            <a:r>
              <a:rPr lang="fa-IR" dirty="0" smtClean="0"/>
              <a:t>:</a:t>
            </a:r>
            <a:endParaRPr lang="fa-IR" dirty="0"/>
          </a:p>
          <a:p>
            <a:pPr marL="0" indent="0" algn="r" rtl="1">
              <a:buNone/>
            </a:pPr>
            <a:r>
              <a:rPr lang="fa-IR" dirty="0"/>
              <a:t>هر چند قرآن از حروف و كلمات معمولي زبان عرب تشكيل شده است اما نظم خاص خود و تأليف منحصر به فرد آن در تركيبات كلامي ان معجزه است يعني سبك خاص آن، نه شعر، نه نظم است بلكه كلامي خاص است كه قابل تقليد </a:t>
            </a:r>
            <a:r>
              <a:rPr lang="fa-IR" dirty="0" smtClean="0"/>
              <a:t>نيست.</a:t>
            </a:r>
          </a:p>
          <a:p>
            <a:pPr marL="0" indent="0" algn="r" rtl="1">
              <a:buNone/>
            </a:pPr>
            <a:r>
              <a:rPr lang="fa-IR" dirty="0" smtClean="0"/>
              <a:t>سوم:شيريني </a:t>
            </a:r>
            <a:r>
              <a:rPr lang="fa-IR" dirty="0"/>
              <a:t>و جذبه خاص ياموسيقي خاص قرآن يا روحانيت </a:t>
            </a:r>
            <a:r>
              <a:rPr lang="fa-IR" dirty="0" smtClean="0"/>
              <a:t>قرآن</a:t>
            </a:r>
          </a:p>
          <a:p>
            <a:pPr marL="0" indent="0" algn="r" rtl="1">
              <a:buNone/>
            </a:pPr>
            <a:r>
              <a:rPr lang="fa-IR" dirty="0" smtClean="0"/>
              <a:t>چهارم: </a:t>
            </a:r>
            <a:r>
              <a:rPr lang="fa-IR" dirty="0"/>
              <a:t>معارف عالي الهي قرآن از يك فرد </a:t>
            </a:r>
            <a:r>
              <a:rPr lang="fa-IR" dirty="0" smtClean="0"/>
              <a:t>امي</a:t>
            </a:r>
          </a:p>
          <a:p>
            <a:pPr marL="0" indent="0" algn="r" rtl="1">
              <a:buNone/>
            </a:pPr>
            <a:r>
              <a:rPr lang="fa-IR" dirty="0"/>
              <a:t>پنجم:قوانين محكم </a:t>
            </a:r>
            <a:r>
              <a:rPr lang="fa-IR" dirty="0" smtClean="0"/>
              <a:t>قرآن</a:t>
            </a:r>
          </a:p>
          <a:p>
            <a:pPr marL="0" indent="0" algn="r" rtl="1">
              <a:buNone/>
            </a:pPr>
            <a:r>
              <a:rPr lang="fa-IR" dirty="0"/>
              <a:t> ششم: برهان‌هاي عالي </a:t>
            </a:r>
            <a:r>
              <a:rPr lang="fa-IR" dirty="0" smtClean="0"/>
              <a:t>قرآن</a:t>
            </a:r>
          </a:p>
          <a:p>
            <a:pPr marL="0" indent="0" algn="r" rtl="1">
              <a:buNone/>
            </a:pPr>
            <a:r>
              <a:rPr lang="fa-IR" dirty="0"/>
              <a:t>هفتم: خبرهاي غيبي از گذشته و </a:t>
            </a:r>
            <a:r>
              <a:rPr lang="fa-IR" dirty="0" smtClean="0"/>
              <a:t>آينده</a:t>
            </a:r>
          </a:p>
          <a:p>
            <a:pPr marL="0" indent="0" algn="r" rtl="1">
              <a:buNone/>
            </a:pPr>
            <a:r>
              <a:rPr lang="fa-IR" dirty="0"/>
              <a:t>هشتم: اسرار خلقت در قرآن ( اعجاز علمي</a:t>
            </a:r>
            <a:r>
              <a:rPr lang="fa-IR" dirty="0" smtClean="0"/>
              <a:t>)</a:t>
            </a:r>
          </a:p>
          <a:p>
            <a:pPr marL="0" indent="0" algn="r" rtl="1">
              <a:buNone/>
            </a:pPr>
            <a:r>
              <a:rPr lang="fa-IR" dirty="0"/>
              <a:t> </a:t>
            </a:r>
            <a:r>
              <a:rPr lang="fa-IR" dirty="0" smtClean="0"/>
              <a:t>نهم:ايجاد </a:t>
            </a:r>
            <a:r>
              <a:rPr lang="fa-IR" dirty="0"/>
              <a:t>انقلاب </a:t>
            </a:r>
            <a:r>
              <a:rPr lang="fa-IR" dirty="0" smtClean="0"/>
              <a:t>اجتماعي         دهم:صرف و اعجاز عددی و صرفه....</a:t>
            </a:r>
            <a:endParaRPr lang="en-US" dirty="0"/>
          </a:p>
        </p:txBody>
      </p:sp>
    </p:spTree>
    <p:extLst>
      <p:ext uri="{BB962C8B-B14F-4D97-AF65-F5344CB8AC3E}">
        <p14:creationId xmlns:p14="http://schemas.microsoft.com/office/powerpoint/2010/main" val="79037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خاتمیت:</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92500" lnSpcReduction="20000"/>
          </a:bodyPr>
          <a:lstStyle/>
          <a:p>
            <a:pPr algn="just" rtl="1"/>
            <a:r>
              <a:rPr lang="fa-IR" dirty="0"/>
              <a:t>خاتَمِیّت، به‌معنای این است که حضرت محمد(ص) آخرین پیامبر و اسلام آخرین دین آسمانی است و پس از او پیامبر و دین الهیِ دیگری نخواهد آمد. مسئله خاتمیت در قرآن و احادیث اسلامی آمده است و علمای مسلمان آن را از ضروریات دین اسلام می‌دانند.</a:t>
            </a:r>
          </a:p>
          <a:p>
            <a:pPr algn="r" rtl="1"/>
            <a:endParaRPr lang="fa-IR" dirty="0"/>
          </a:p>
          <a:p>
            <a:pPr algn="just" rtl="1"/>
            <a:r>
              <a:rPr lang="fa-IR" dirty="0"/>
              <a:t>در آیه چهلم سوره احزاب، پیامبر اسلام «خاتَم‌الانبیا» معرفی شده است که علمای مسلمان آن را به این معنا تفسیر کرده‌اند که او آخرین پیامبر خدا است. جامع‌بودن دین اسلام و تحریف‌ناپذیری قرآن را از علت های عدم نیاز به دین جدید و خاتمیت دانسته‌اند.</a:t>
            </a:r>
            <a:endParaRPr lang="en-US" dirty="0"/>
          </a:p>
        </p:txBody>
      </p:sp>
    </p:spTree>
    <p:extLst>
      <p:ext uri="{BB962C8B-B14F-4D97-AF65-F5344CB8AC3E}">
        <p14:creationId xmlns:p14="http://schemas.microsoft.com/office/powerpoint/2010/main" val="375592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pPr rtl="1"/>
            <a:r>
              <a:rPr lang="fa-IR" dirty="0" smtClean="0"/>
              <a:t>فصل سوم:</a:t>
            </a:r>
            <a:r>
              <a:rPr lang="fa-IR" dirty="0"/>
              <a:t>ضرورت معاد و براهین اثبات آن </a:t>
            </a:r>
            <a:br>
              <a:rPr lang="fa-IR" dirty="0"/>
            </a:br>
            <a:endParaRPr lang="en-US" dirty="0"/>
          </a:p>
        </p:txBody>
      </p:sp>
      <p:sp>
        <p:nvSpPr>
          <p:cNvPr id="3" name="Content Placeholder 2"/>
          <p:cNvSpPr>
            <a:spLocks noGrp="1"/>
          </p:cNvSpPr>
          <p:nvPr>
            <p:ph idx="1"/>
          </p:nvPr>
        </p:nvSpPr>
        <p:spPr>
          <a:xfrm>
            <a:off x="467544" y="2204864"/>
            <a:ext cx="8219256" cy="3921299"/>
          </a:xfrm>
          <a:solidFill>
            <a:schemeClr val="accent1">
              <a:lumMod val="20000"/>
              <a:lumOff val="80000"/>
            </a:schemeClr>
          </a:solidFill>
        </p:spPr>
        <p:txBody>
          <a:bodyPr/>
          <a:lstStyle/>
          <a:p>
            <a:pPr algn="r" rtl="1"/>
            <a:r>
              <a:rPr lang="fa-IR" dirty="0" smtClean="0"/>
              <a:t>مقدمه</a:t>
            </a:r>
            <a:r>
              <a:rPr lang="fa-IR" dirty="0"/>
              <a:t>: معناي معاد و اعتقاد به آن در شرایع الهی </a:t>
            </a:r>
            <a:endParaRPr lang="fa-IR" dirty="0" smtClean="0"/>
          </a:p>
          <a:p>
            <a:pPr algn="r" rtl="1"/>
            <a:r>
              <a:rPr lang="fa-IR" dirty="0" smtClean="0"/>
              <a:t>دلیل </a:t>
            </a:r>
            <a:r>
              <a:rPr lang="fa-IR" dirty="0"/>
              <a:t>اول: اقتضاي حکمت الهی </a:t>
            </a:r>
            <a:endParaRPr lang="fa-IR" dirty="0" smtClean="0"/>
          </a:p>
          <a:p>
            <a:pPr algn="r" rtl="1"/>
            <a:r>
              <a:rPr lang="fa-IR" dirty="0" smtClean="0"/>
              <a:t>دلیل </a:t>
            </a:r>
            <a:r>
              <a:rPr lang="fa-IR" dirty="0"/>
              <a:t>دوم: اقتضاي عدل الهی </a:t>
            </a:r>
            <a:endParaRPr lang="fa-IR" dirty="0" smtClean="0"/>
          </a:p>
          <a:p>
            <a:pPr algn="r" rtl="1"/>
            <a:r>
              <a:rPr lang="fa-IR" dirty="0" smtClean="0"/>
              <a:t>دلیل </a:t>
            </a:r>
            <a:r>
              <a:rPr lang="fa-IR" dirty="0"/>
              <a:t>سوم: اقتضاي تحقق مواعید الهی</a:t>
            </a:r>
            <a:endParaRPr lang="en-US" dirty="0"/>
          </a:p>
        </p:txBody>
      </p:sp>
    </p:spTree>
    <p:extLst>
      <p:ext uri="{BB962C8B-B14F-4D97-AF65-F5344CB8AC3E}">
        <p14:creationId xmlns:p14="http://schemas.microsoft.com/office/powerpoint/2010/main" val="3090616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rtl="1"/>
            <a:r>
              <a:rPr lang="fa-IR" dirty="0" smtClean="0"/>
              <a:t>فصل 4:بقای نفس و دلایل آن</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r>
              <a:rPr lang="fa-IR" dirty="0"/>
              <a:t>کلیات: معناي تجرد نفس و ملازمه آن با بقاي نفس و ارتباط مسئله معاد با مسئله بقاي نفس </a:t>
            </a:r>
            <a:endParaRPr lang="fa-IR" dirty="0" smtClean="0"/>
          </a:p>
          <a:p>
            <a:pPr algn="r" rtl="1"/>
            <a:r>
              <a:rPr lang="fa-IR" dirty="0" smtClean="0"/>
              <a:t>براهین </a:t>
            </a:r>
            <a:r>
              <a:rPr lang="fa-IR" dirty="0"/>
              <a:t>عقلی تجرد نفس: ثبات شخصیت </a:t>
            </a:r>
            <a:endParaRPr lang="fa-IR" dirty="0" smtClean="0"/>
          </a:p>
          <a:p>
            <a:pPr algn="r" rtl="1"/>
            <a:r>
              <a:rPr lang="fa-IR" dirty="0" smtClean="0"/>
              <a:t>براهین </a:t>
            </a:r>
            <a:r>
              <a:rPr lang="fa-IR" dirty="0"/>
              <a:t>عقلی تجرد نفس: </a:t>
            </a:r>
            <a:r>
              <a:rPr lang="fa-IR" dirty="0" smtClean="0"/>
              <a:t>تقسیم ناپذیري </a:t>
            </a:r>
            <a:r>
              <a:rPr lang="fa-IR" dirty="0"/>
              <a:t>نفس </a:t>
            </a:r>
            <a:endParaRPr lang="fa-IR" dirty="0" smtClean="0"/>
          </a:p>
          <a:p>
            <a:pPr algn="r" rtl="1"/>
            <a:r>
              <a:rPr lang="fa-IR" dirty="0" smtClean="0"/>
              <a:t>براهین </a:t>
            </a:r>
            <a:r>
              <a:rPr lang="fa-IR" dirty="0"/>
              <a:t>نقلی تجرد نفس: بقاي نفس در قرآن</a:t>
            </a:r>
            <a:endParaRPr lang="en-US" dirty="0"/>
          </a:p>
        </p:txBody>
      </p:sp>
    </p:spTree>
    <p:extLst>
      <p:ext uri="{BB962C8B-B14F-4D97-AF65-F5344CB8AC3E}">
        <p14:creationId xmlns:p14="http://schemas.microsoft.com/office/powerpoint/2010/main" val="2389357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بقای نفس:</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92500" lnSpcReduction="10000"/>
          </a:bodyPr>
          <a:lstStyle/>
          <a:p>
            <a:pPr algn="just" rtl="1"/>
            <a:r>
              <a:rPr lang="fa-IR" dirty="0"/>
              <a:t>یکی از مباحثی که نقش بسیار مهمی در فلسفه اسلامی ایفا می‌کند مبحث بقاء نفس است. بعد از طرح مباحثی چون اثبات وجود نفس، جوهر بودن نفس، تجرد نفس و رابطه نفس و بدن این سؤال در ذهن می‌آید که آیا این نفسی که با بدن در ارتباط است بعد از مرگ بدن از بین می‌رود یا اینکه از بین رفتن بدن در آن اثری ندارد و نفس بعد از موت بدن باقی می‌ماند؟ در واقع نتیجه این بحث بعد از قبول مباحثی که بدانها اشاره شد قابل بررسی است؛ زیرا تا اصل وجود نفس یا جوهر بودن نفس ثابت نشود نمی‌توان دلیلی بر بقاء موجودی که وجودش ثابت نشده یا اگر هم ثابت شده صرفا ماهیتی عرضی دارد اقامه کرد.</a:t>
            </a:r>
            <a:endParaRPr lang="en-US" dirty="0"/>
          </a:p>
        </p:txBody>
      </p:sp>
    </p:spTree>
    <p:extLst>
      <p:ext uri="{BB962C8B-B14F-4D97-AF65-F5344CB8AC3E}">
        <p14:creationId xmlns:p14="http://schemas.microsoft.com/office/powerpoint/2010/main" val="4096304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0000"/>
              <a:lumOff val="80000"/>
            </a:schemeClr>
          </a:solidFill>
        </p:spPr>
        <p:txBody>
          <a:bodyPr/>
          <a:lstStyle/>
          <a:p>
            <a:r>
              <a:rPr lang="fa-IR" dirty="0"/>
              <a:t>فصل 5 :معاد جسمانی</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r>
              <a:rPr lang="fa-IR" dirty="0"/>
              <a:t>معناي معاد جسمانی و ارتباط آن با معاد روحانی </a:t>
            </a:r>
            <a:endParaRPr lang="fa-IR" dirty="0" smtClean="0"/>
          </a:p>
          <a:p>
            <a:pPr algn="r" rtl="1"/>
            <a:r>
              <a:rPr lang="fa-IR" dirty="0" smtClean="0"/>
              <a:t>نظرات </a:t>
            </a:r>
            <a:r>
              <a:rPr lang="fa-IR" dirty="0"/>
              <a:t>مخالف در باب معاد جسمانی </a:t>
            </a:r>
            <a:endParaRPr lang="fa-IR" dirty="0" smtClean="0"/>
          </a:p>
          <a:p>
            <a:pPr algn="r" rtl="1"/>
            <a:r>
              <a:rPr lang="fa-IR" dirty="0" smtClean="0"/>
              <a:t>مقدمات </a:t>
            </a:r>
            <a:r>
              <a:rPr lang="fa-IR" dirty="0"/>
              <a:t>لازم براي پذیرش معاد جسمانی </a:t>
            </a:r>
            <a:endParaRPr lang="fa-IR" dirty="0" smtClean="0"/>
          </a:p>
          <a:p>
            <a:pPr algn="r" rtl="1"/>
            <a:r>
              <a:rPr lang="fa-IR" dirty="0" smtClean="0"/>
              <a:t>معاد </a:t>
            </a:r>
            <a:r>
              <a:rPr lang="fa-IR" dirty="0"/>
              <a:t>جسمانی در قرآن: آیات قرآنی دال بر بازگشت روح به بدن </a:t>
            </a:r>
            <a:endParaRPr lang="fa-IR" dirty="0" smtClean="0"/>
          </a:p>
          <a:p>
            <a:pPr algn="r" rtl="1"/>
            <a:r>
              <a:rPr lang="fa-IR" dirty="0" smtClean="0"/>
              <a:t>معاد </a:t>
            </a:r>
            <a:r>
              <a:rPr lang="fa-IR" dirty="0"/>
              <a:t>جسمانی در قرآن: آیات قرآنی دال بر لذات و آلام جسمانی </a:t>
            </a:r>
            <a:endParaRPr lang="fa-IR" dirty="0" smtClean="0"/>
          </a:p>
          <a:p>
            <a:pPr algn="r" rtl="1"/>
            <a:r>
              <a:rPr lang="fa-IR" dirty="0" smtClean="0"/>
              <a:t>شبهه </a:t>
            </a:r>
            <a:r>
              <a:rPr lang="fa-IR" dirty="0"/>
              <a:t>آکل و مأکول و دو تقریر آن</a:t>
            </a:r>
            <a:endParaRPr lang="en-US" dirty="0"/>
          </a:p>
        </p:txBody>
      </p:sp>
    </p:spTree>
    <p:extLst>
      <p:ext uri="{BB962C8B-B14F-4D97-AF65-F5344CB8AC3E}">
        <p14:creationId xmlns:p14="http://schemas.microsoft.com/office/powerpoint/2010/main" val="85651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معاد جسمانی یا روحانی؟</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62500" lnSpcReduction="20000"/>
          </a:bodyPr>
          <a:lstStyle/>
          <a:p>
            <a:pPr algn="r" rtl="1"/>
            <a:r>
              <a:rPr lang="fa-IR" dirty="0"/>
              <a:t>در زمینه معاد جسمانی و روحانی از سوی فیلسوفان و متکلمان اسلامی، سه نظریه مطرح گردیده است:</a:t>
            </a:r>
          </a:p>
          <a:p>
            <a:pPr algn="r" rtl="1"/>
            <a:r>
              <a:rPr lang="fa-IR" dirty="0"/>
              <a:t>۱. فقط معاد جسمانی: در قیامت جز بدن و لذایذ و آلام بدنی و حسی تحقق ندارد.</a:t>
            </a:r>
          </a:p>
          <a:p>
            <a:pPr algn="r" rtl="1"/>
            <a:r>
              <a:rPr lang="fa-IR" dirty="0"/>
              <a:t>۲. فقط معاد روحانی: در قیامت جز روح و لذایذ و آلام روحی و عقلی تحقق ندارد.</a:t>
            </a:r>
          </a:p>
          <a:p>
            <a:pPr algn="r" rtl="1"/>
            <a:r>
              <a:rPr lang="fa-IR" dirty="0"/>
              <a:t>۳. اعتقاد به هر دو معاد: در قیامت هم روح محشور می‌شود و هم بدن، و علاوه بر لذایذ و آلام حسی، آلام و لذایذ روحی و عقلی نیز تحقق دارد.</a:t>
            </a:r>
          </a:p>
          <a:p>
            <a:pPr algn="r" rtl="1"/>
            <a:r>
              <a:rPr lang="fa-IR" dirty="0"/>
              <a:t>از آنچه گفته شد، روشن می‌شود که اعتقاد به هر دو نوع معاد جسمانی و روحانی مبتنی بر امور زیر است:</a:t>
            </a:r>
          </a:p>
          <a:p>
            <a:pPr algn="r" rtl="1"/>
            <a:r>
              <a:rPr lang="fa-IR" dirty="0"/>
              <a:t>الف. حقیقت انسان را بدن مادی اوتشکیل نمی‌دهد، بلکه حقیقت انسان عبارت است از نفس و روح او ـ که مجرد از ماده می‌باشد، ـ و با مرگ بدن به حیات خود ادامه می‌دهد.</a:t>
            </a:r>
          </a:p>
          <a:p>
            <a:pPr algn="r" rtl="1"/>
            <a:r>
              <a:rPr lang="fa-IR" dirty="0"/>
              <a:t>ب. در سرای آخرت بدن‌های مردگان صورت‌های پیشین خود را بازیافته، و نفس و روح آدمیان که با مرگ، از بدن قطع علاقه کرده بود، به بدن‌ها تعلق گرفته و در نتیجه بدن‌های مرده زنده می‌شوند.</a:t>
            </a:r>
          </a:p>
          <a:p>
            <a:pPr algn="r" rtl="1"/>
            <a:r>
              <a:rPr lang="fa-IR" dirty="0"/>
              <a:t>ج. پاداش‌ها و کیفرهای اخروی منحصر در آلام و لذایذ حسی و بدنی نبوده، یک رشته لذایذ و آلام کلی و عقلانی نیز تحقق می‌یابد.</a:t>
            </a:r>
            <a:endParaRPr lang="en-US" dirty="0"/>
          </a:p>
        </p:txBody>
      </p:sp>
    </p:spTree>
    <p:extLst>
      <p:ext uri="{BB962C8B-B14F-4D97-AF65-F5344CB8AC3E}">
        <p14:creationId xmlns:p14="http://schemas.microsoft.com/office/powerpoint/2010/main" val="305252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a:t>فصل 6 :تناسخ و بطلان آن</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endParaRPr lang="fa-IR" dirty="0" smtClean="0"/>
          </a:p>
          <a:p>
            <a:pPr algn="r" rtl="1"/>
            <a:endParaRPr lang="fa-IR" dirty="0"/>
          </a:p>
          <a:p>
            <a:pPr algn="r" rtl="1"/>
            <a:r>
              <a:rPr lang="fa-IR" dirty="0" smtClean="0"/>
              <a:t>معناي </a:t>
            </a:r>
            <a:r>
              <a:rPr lang="fa-IR" dirty="0"/>
              <a:t>تناسخ </a:t>
            </a:r>
            <a:endParaRPr lang="fa-IR" dirty="0" smtClean="0"/>
          </a:p>
          <a:p>
            <a:pPr algn="r" rtl="1"/>
            <a:r>
              <a:rPr lang="fa-IR" dirty="0" smtClean="0"/>
              <a:t>براهین </a:t>
            </a:r>
            <a:r>
              <a:rPr lang="fa-IR" dirty="0"/>
              <a:t>ابطال تناسخ </a:t>
            </a:r>
            <a:endParaRPr lang="fa-IR" dirty="0" smtClean="0"/>
          </a:p>
          <a:p>
            <a:pPr algn="r" rtl="1"/>
            <a:r>
              <a:rPr lang="fa-IR" dirty="0" smtClean="0"/>
              <a:t>تفاوت </a:t>
            </a:r>
            <a:r>
              <a:rPr lang="fa-IR" dirty="0"/>
              <a:t>تناسخ و مسخ </a:t>
            </a:r>
            <a:endParaRPr lang="fa-IR" dirty="0" smtClean="0"/>
          </a:p>
          <a:p>
            <a:pPr algn="r" rtl="1"/>
            <a:r>
              <a:rPr lang="fa-IR" dirty="0" smtClean="0"/>
              <a:t>تفاوت </a:t>
            </a:r>
            <a:r>
              <a:rPr lang="fa-IR" dirty="0"/>
              <a:t>تناسخ و رجعت</a:t>
            </a:r>
            <a:endParaRPr lang="en-US" dirty="0"/>
          </a:p>
        </p:txBody>
      </p:sp>
    </p:spTree>
    <p:extLst>
      <p:ext uri="{BB962C8B-B14F-4D97-AF65-F5344CB8AC3E}">
        <p14:creationId xmlns:p14="http://schemas.microsoft.com/office/powerpoint/2010/main" val="3856571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a:t>منابع آموزشی</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endParaRPr lang="fa-IR" dirty="0" smtClean="0"/>
          </a:p>
          <a:p>
            <a:pPr algn="r" rtl="1"/>
            <a:endParaRPr lang="fa-IR" dirty="0"/>
          </a:p>
          <a:p>
            <a:pPr algn="r" rtl="1"/>
            <a:r>
              <a:rPr lang="fa-IR" dirty="0" smtClean="0"/>
              <a:t>محاضرات فی الالهیات</a:t>
            </a:r>
            <a:r>
              <a:rPr lang="fa-IR" dirty="0"/>
              <a:t>، جعفر سبحانی، به کوشش ربانی گلپایگانی، موسسه امام صادق، </a:t>
            </a:r>
            <a:r>
              <a:rPr lang="fa-IR" dirty="0" smtClean="0"/>
              <a:t>1389</a:t>
            </a:r>
          </a:p>
          <a:p>
            <a:pPr algn="r" rtl="1"/>
            <a:r>
              <a:rPr lang="fa-IR" dirty="0" smtClean="0"/>
              <a:t>ترجمه </a:t>
            </a:r>
            <a:r>
              <a:rPr lang="fa-IR" dirty="0"/>
              <a:t>و شرح کشف المراد،علی شیروانی، دارالعلم، 1383</a:t>
            </a:r>
            <a:endParaRPr lang="en-US" dirty="0"/>
          </a:p>
        </p:txBody>
      </p:sp>
    </p:spTree>
    <p:extLst>
      <p:ext uri="{BB962C8B-B14F-4D97-AF65-F5344CB8AC3E}">
        <p14:creationId xmlns:p14="http://schemas.microsoft.com/office/powerpoint/2010/main" val="809284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راهبردهاي </a:t>
            </a:r>
            <a:r>
              <a:rPr lang="fa-IR" dirty="0"/>
              <a:t>ارزشیابی یادگیري</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endParaRPr lang="fa-IR" dirty="0" smtClean="0"/>
          </a:p>
          <a:p>
            <a:pPr algn="r" rtl="1"/>
            <a:r>
              <a:rPr lang="fa-IR" dirty="0" smtClean="0"/>
              <a:t>راهبردهاي </a:t>
            </a:r>
            <a:r>
              <a:rPr lang="fa-IR" dirty="0"/>
              <a:t>ارزشیابی </a:t>
            </a:r>
            <a:r>
              <a:rPr lang="fa-IR" dirty="0" smtClean="0"/>
              <a:t>یادگیري</a:t>
            </a:r>
          </a:p>
          <a:p>
            <a:pPr algn="r" rtl="1"/>
            <a:r>
              <a:rPr lang="fa-IR" dirty="0" smtClean="0"/>
              <a:t>5نمره مربوط است به ارائه  تحقیق گروهی </a:t>
            </a:r>
          </a:p>
          <a:p>
            <a:pPr algn="r" rtl="1"/>
            <a:r>
              <a:rPr lang="fa-IR" dirty="0" smtClean="0"/>
              <a:t>15نمره آزمون کتبی نهایی</a:t>
            </a:r>
            <a:endParaRPr lang="en-US" dirty="0"/>
          </a:p>
        </p:txBody>
      </p:sp>
    </p:spTree>
    <p:extLst>
      <p:ext uri="{BB962C8B-B14F-4D97-AF65-F5344CB8AC3E}">
        <p14:creationId xmlns:p14="http://schemas.microsoft.com/office/powerpoint/2010/main" val="3944643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a:t>معرفی درس و منطق آن</a:t>
            </a:r>
            <a:endParaRPr lang="en-US" dirty="0">
              <a:solidFill>
                <a:srgbClr val="FF0000"/>
              </a:solidFill>
            </a:endParaRPr>
          </a:p>
        </p:txBody>
      </p:sp>
      <p:sp>
        <p:nvSpPr>
          <p:cNvPr id="3" name="Content Placeholder 2"/>
          <p:cNvSpPr>
            <a:spLocks noGrp="1"/>
          </p:cNvSpPr>
          <p:nvPr>
            <p:ph idx="1"/>
          </p:nvPr>
        </p:nvSpPr>
        <p:spPr>
          <a:solidFill>
            <a:schemeClr val="tx2">
              <a:lumMod val="20000"/>
              <a:lumOff val="80000"/>
            </a:schemeClr>
          </a:solidFill>
        </p:spPr>
        <p:txBody>
          <a:bodyPr>
            <a:normAutofit/>
          </a:bodyPr>
          <a:lstStyle/>
          <a:p>
            <a:pPr algn="r" rtl="1"/>
            <a:r>
              <a:rPr lang="fa-IR" dirty="0"/>
              <a:t>کلام اسلامی دانش اثبات اصول اعتقادي و باورهاي دینی و دفاع از این اصول و باورها در مقابل </a:t>
            </a:r>
            <a:r>
              <a:rPr lang="fa-IR" dirty="0" smtClean="0"/>
              <a:t>شبهه ها</a:t>
            </a:r>
            <a:r>
              <a:rPr lang="fa-IR" dirty="0"/>
              <a:t>، با استفاده از دلایل عقلی و نقلی است. این درس در ادامه درس کلام اسلامی(1 </a:t>
            </a:r>
            <a:r>
              <a:rPr lang="fa-IR" dirty="0" smtClean="0"/>
              <a:t>)به </a:t>
            </a:r>
            <a:r>
              <a:rPr lang="fa-IR" dirty="0"/>
              <a:t>دانشجو معلم امکان میدهد که برخی دیگر از مسائل مهم کلام اسلامی، مانند مسئله نبوت، معاد و مسائل مربوطه را بشناسد و نیز مهارت رویکرد عقلانی و استدلالی به معارف و اصول دینی را به نحو </a:t>
            </a:r>
            <a:r>
              <a:rPr lang="fa-IR" dirty="0" smtClean="0"/>
              <a:t>عمیق تري </a:t>
            </a:r>
            <a:r>
              <a:rPr lang="fa-IR" dirty="0"/>
              <a:t>کسب کند. </a:t>
            </a:r>
            <a:endParaRPr lang="en-US" dirty="0"/>
          </a:p>
        </p:txBody>
      </p:sp>
    </p:spTree>
    <p:extLst>
      <p:ext uri="{BB962C8B-B14F-4D97-AF65-F5344CB8AC3E}">
        <p14:creationId xmlns:p14="http://schemas.microsoft.com/office/powerpoint/2010/main" val="3725406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fa-IR" dirty="0" smtClean="0"/>
              <a:t>محتواي </a:t>
            </a:r>
            <a:r>
              <a:rPr lang="fa-IR" dirty="0"/>
              <a:t>درس و ساختار </a:t>
            </a:r>
            <a:r>
              <a:rPr lang="fa-IR" dirty="0" smtClean="0"/>
              <a:t>آن</a:t>
            </a:r>
            <a:br>
              <a:rPr lang="fa-IR" dirty="0" smtClean="0"/>
            </a:br>
            <a:r>
              <a:rPr lang="fa-IR" dirty="0" smtClean="0"/>
              <a:t>فصل اول</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r>
              <a:rPr lang="fa-IR" dirty="0" smtClean="0"/>
              <a:t>نبوت </a:t>
            </a:r>
            <a:r>
              <a:rPr lang="fa-IR" dirty="0"/>
              <a:t>عامه </a:t>
            </a:r>
            <a:endParaRPr lang="fa-IR" dirty="0" smtClean="0"/>
          </a:p>
          <a:p>
            <a:pPr algn="r" rtl="1"/>
            <a:r>
              <a:rPr lang="fa-IR" dirty="0" smtClean="0"/>
              <a:t> </a:t>
            </a:r>
            <a:r>
              <a:rPr lang="fa-IR" dirty="0"/>
              <a:t>مقدمات مباحث نبوت </a:t>
            </a:r>
            <a:endParaRPr lang="fa-IR" dirty="0" smtClean="0"/>
          </a:p>
          <a:p>
            <a:pPr algn="r" rtl="1"/>
            <a:r>
              <a:rPr lang="fa-IR" dirty="0" smtClean="0"/>
              <a:t>دلایل </a:t>
            </a:r>
            <a:r>
              <a:rPr lang="fa-IR" dirty="0"/>
              <a:t>لزوم بعثت </a:t>
            </a:r>
            <a:endParaRPr lang="fa-IR" dirty="0" smtClean="0"/>
          </a:p>
          <a:p>
            <a:pPr algn="r" rtl="1"/>
            <a:r>
              <a:rPr lang="fa-IR" dirty="0" smtClean="0"/>
              <a:t>دلایل </a:t>
            </a:r>
            <a:r>
              <a:rPr lang="fa-IR" dirty="0"/>
              <a:t>منکرین بعثت </a:t>
            </a:r>
            <a:endParaRPr lang="fa-IR" dirty="0" smtClean="0"/>
          </a:p>
          <a:p>
            <a:pPr algn="r" rtl="1"/>
            <a:r>
              <a:rPr lang="fa-IR" dirty="0" smtClean="0"/>
              <a:t>معجزه </a:t>
            </a:r>
          </a:p>
          <a:p>
            <a:pPr algn="r" rtl="1"/>
            <a:r>
              <a:rPr lang="fa-IR" dirty="0" smtClean="0"/>
              <a:t>حقیقت </a:t>
            </a:r>
            <a:r>
              <a:rPr lang="fa-IR" dirty="0"/>
              <a:t>وحی نبوي </a:t>
            </a:r>
            <a:endParaRPr lang="fa-IR" dirty="0" smtClean="0"/>
          </a:p>
          <a:p>
            <a:pPr algn="r" rtl="1"/>
            <a:r>
              <a:rPr lang="fa-IR" dirty="0" smtClean="0"/>
              <a:t>عصمت </a:t>
            </a:r>
            <a:r>
              <a:rPr lang="fa-IR" dirty="0"/>
              <a:t>انبیا</a:t>
            </a:r>
            <a:endParaRPr lang="en-US" dirty="0"/>
          </a:p>
        </p:txBody>
      </p:sp>
    </p:spTree>
    <p:extLst>
      <p:ext uri="{BB962C8B-B14F-4D97-AF65-F5344CB8AC3E}">
        <p14:creationId xmlns:p14="http://schemas.microsoft.com/office/powerpoint/2010/main" val="3293820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عصمت پیامبر</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85000" lnSpcReduction="20000"/>
          </a:bodyPr>
          <a:lstStyle/>
          <a:p>
            <a:pPr algn="just" rtl="1"/>
            <a:r>
              <a:rPr lang="fa-IR" dirty="0"/>
              <a:t>خدای سبحان، رسول اکرم (صلی‌الله‌علیه‌و‌آله‌وسلّم) را چنین وصف می‌کند «یس و القرآن الحکیم انک لمن المرسلین علی صراط مستقیم» </a:t>
            </a:r>
            <a:r>
              <a:rPr lang="fa-IR" dirty="0" smtClean="0"/>
              <a:t>یعنی </a:t>
            </a:r>
            <a:r>
              <a:rPr lang="fa-IR" dirty="0"/>
              <a:t>سوگند به این کتاب حکیم که تو از مرسلین و فرستاده‌گان هستی و بر بستر و مسیر صراط مستقیم و راه راست قرار داری. در گذشته، گفته شد «صراط مستقیم» آن است که هم از خطر افراط و زیاده‌روی دور باشد و هم از خطر تفریط و کوتاهی و اگر حضرت رسول اکرم (صلی‌الله‌علیه‌و‌آله‌وسلّم) بر صراط مستقیم و بلکه خود، عین صراط مستقیم است. تمام شئون و وظایف آن حضرت (صلی‌الله‌علیه‌و‌آله‌وسلّم) نیز عین صراط مستقیم است. تلاوت و تعلیم و تزکیه و یاد آن حضرت (صلی‌الله‌علیه‌و‌آله‌وسلّم)، به دور از افراط و تفریط می‌گردد و در خصوص قرآن علاوه بر تلاوت، در گرفتن و نگهداری آن نیز معصوم از خطا و انحراف و نسیان است.</a:t>
            </a:r>
            <a:endParaRPr lang="en-US" dirty="0"/>
          </a:p>
        </p:txBody>
      </p:sp>
    </p:spTree>
    <p:extLst>
      <p:ext uri="{BB962C8B-B14F-4D97-AF65-F5344CB8AC3E}">
        <p14:creationId xmlns:p14="http://schemas.microsoft.com/office/powerpoint/2010/main" val="1364294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عصمت پیامبر</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a:bodyPr>
          <a:lstStyle/>
          <a:p>
            <a:pPr algn="r" rtl="1"/>
            <a:endParaRPr lang="fa-IR" sz="3600" b="1" dirty="0" smtClean="0"/>
          </a:p>
          <a:p>
            <a:pPr algn="r" rtl="1"/>
            <a:r>
              <a:rPr lang="fa-IR" sz="3600" b="1" dirty="0" smtClean="0"/>
              <a:t>عصمت </a:t>
            </a:r>
            <a:r>
              <a:rPr lang="fa-IR" sz="3600" b="1" dirty="0"/>
              <a:t>پیامبر در گرفتن قرآن</a:t>
            </a:r>
          </a:p>
          <a:p>
            <a:pPr algn="r" rtl="1"/>
            <a:r>
              <a:rPr lang="fa-IR" sz="3600" b="1" dirty="0" smtClean="0"/>
              <a:t>عصمت پیامبر در نگهداری قرآن</a:t>
            </a:r>
          </a:p>
          <a:p>
            <a:pPr algn="r" rtl="1"/>
            <a:r>
              <a:rPr lang="fa-IR" sz="3600" b="1" dirty="0" smtClean="0"/>
              <a:t>عصمت پیامبر در تلاوت و تبلیغ قرآن</a:t>
            </a:r>
            <a:r>
              <a:rPr lang="fa-IR" sz="3600" dirty="0"/>
              <a:t/>
            </a:r>
            <a:br>
              <a:rPr lang="fa-IR" sz="3600" dirty="0"/>
            </a:br>
            <a:endParaRPr lang="en-US" sz="3600" dirty="0"/>
          </a:p>
        </p:txBody>
      </p:sp>
    </p:spTree>
    <p:extLst>
      <p:ext uri="{BB962C8B-B14F-4D97-AF65-F5344CB8AC3E}">
        <p14:creationId xmlns:p14="http://schemas.microsoft.com/office/powerpoint/2010/main" val="1951622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fa-IR" b="1" dirty="0"/>
              <a:t>راه‌های شناخت انبیاء</a:t>
            </a:r>
            <a:br>
              <a:rPr lang="fa-IR" b="1" dirty="0"/>
            </a:b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70000" lnSpcReduction="20000"/>
          </a:bodyPr>
          <a:lstStyle/>
          <a:p>
            <a:pPr algn="just" rtl="1"/>
            <a:r>
              <a:rPr lang="fa-IR" dirty="0"/>
              <a:t>حال این پرسش مطرح می‌شود که آیا اساساً راهی برای شناخت پیامبران حقیقی وجود دارد و اگر چنین است، آن راه کدام است؟ اهمیت این پرسش، با عنایت به این نکته روشنتر می‌شود که در طول </a:t>
            </a:r>
            <a:r>
              <a:rPr lang="fa-IR" dirty="0">
                <a:hlinkClick r:id="rId2" tooltip="تاریخ"/>
              </a:rPr>
              <a:t>تاریخ</a:t>
            </a:r>
            <a:r>
              <a:rPr lang="fa-IR" dirty="0"/>
              <a:t>، مدعیان دروغین پیامبری کم نبوده‌اند و چه بسیار گمراهی‌هایی که در پی پیروی از چنین مدعیانی، در میان جوامع بشری، رواج یافته است؛ بویژه آنکه علی الاصول انگیزه‌های شخصی فراوانی (همچون شهرت طلبی، جاه طلبی و...) برای دستیابی به چنین مسندی وجود دارد</a:t>
            </a:r>
            <a:r>
              <a:rPr lang="fa-IR" dirty="0" smtClean="0"/>
              <a:t>.</a:t>
            </a:r>
          </a:p>
          <a:p>
            <a:pPr marL="0" indent="0" algn="just" rtl="1">
              <a:buNone/>
            </a:pPr>
            <a:r>
              <a:rPr lang="fa-IR" dirty="0"/>
              <a:t/>
            </a:r>
            <a:br>
              <a:rPr lang="fa-IR" dirty="0"/>
            </a:br>
            <a:r>
              <a:rPr lang="fa-IR" dirty="0"/>
              <a:t>در پاسخ به بخش نخست پرسش فوق باید گفت: حکمت الهی، همان گونه که مقتضی ارسال </a:t>
            </a:r>
            <a:r>
              <a:rPr lang="fa-IR" dirty="0">
                <a:hlinkClick r:id="rId3" tooltip="پیامبران"/>
              </a:rPr>
              <a:t>پیامبران</a:t>
            </a:r>
            <a:r>
              <a:rPr lang="fa-IR" dirty="0"/>
              <a:t> است، اقتضا دارد که راه یا راههایی عمومی برای شناخت آنان وجود داشته باشد، زیرا در غیر این صورت، گروه زیادی از مردم در شناسایی پیامبران حقیقی ناکام می‌مانند و از هدایت الهی محروم می‌شوند و در نتیجه، بار دیگر با مخدور «نقض غرض» روبه رو خواهیم بود. بنابراین، برای آنکه غرض از </a:t>
            </a:r>
            <a:r>
              <a:rPr lang="fa-IR" dirty="0">
                <a:hlinkClick r:id="rId4" tooltip="بعثت"/>
              </a:rPr>
              <a:t>بعثت</a:t>
            </a:r>
            <a:r>
              <a:rPr lang="fa-IR" dirty="0"/>
              <a:t> پیامبران </a:t>
            </a:r>
            <a:r>
              <a:rPr lang="fa-IR" dirty="0">
                <a:hlinkClick r:id="rId5" tooltip="نقض"/>
              </a:rPr>
              <a:t>نقض</a:t>
            </a:r>
            <a:r>
              <a:rPr lang="fa-IR" dirty="0"/>
              <a:t> نشود، لازم است راهی برای بازشناسی پیامبران حقیقی از </a:t>
            </a:r>
            <a:r>
              <a:rPr lang="fa-IR" dirty="0">
                <a:hlinkClick r:id="rId6" tooltip="مدعیان دروغین (پیوندی وجود ندارد)"/>
              </a:rPr>
              <a:t>مدعیان دروغین</a:t>
            </a:r>
            <a:r>
              <a:rPr lang="fa-IR" dirty="0"/>
              <a:t> </a:t>
            </a:r>
            <a:r>
              <a:rPr lang="fa-IR" dirty="0">
                <a:hlinkClick r:id="rId7" tooltip="نبوت"/>
              </a:rPr>
              <a:t>نبوت</a:t>
            </a:r>
            <a:r>
              <a:rPr lang="fa-IR" dirty="0"/>
              <a:t> وجود داشته باشد.</a:t>
            </a:r>
            <a:endParaRPr lang="en-US" dirty="0"/>
          </a:p>
        </p:txBody>
      </p:sp>
    </p:spTree>
    <p:extLst>
      <p:ext uri="{BB962C8B-B14F-4D97-AF65-F5344CB8AC3E}">
        <p14:creationId xmlns:p14="http://schemas.microsoft.com/office/powerpoint/2010/main" val="2801781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راه های شناخت انبیاء</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70000" lnSpcReduction="20000"/>
          </a:bodyPr>
          <a:lstStyle/>
          <a:p>
            <a:pPr algn="r" rtl="1"/>
            <a:r>
              <a:rPr lang="fa-IR" dirty="0"/>
              <a:t>متکلمان اسلامی، در مجموع، سه راه عمده برای شناسایی پیامبران الهی ذکر کرده‌اند که عبارت‌اند از:</a:t>
            </a:r>
            <a:br>
              <a:rPr lang="fa-IR" dirty="0"/>
            </a:br>
            <a:r>
              <a:rPr lang="fa-IR" dirty="0"/>
              <a:t>۱.</a:t>
            </a:r>
            <a:r>
              <a:rPr lang="fa-IR" dirty="0">
                <a:hlinkClick r:id="rId2" tooltip="اعجاز"/>
              </a:rPr>
              <a:t>اعجاز</a:t>
            </a:r>
            <a:r>
              <a:rPr lang="fa-IR" dirty="0"/>
              <a:t/>
            </a:r>
            <a:br>
              <a:rPr lang="fa-IR" dirty="0"/>
            </a:br>
            <a:r>
              <a:rPr lang="fa-IR" dirty="0"/>
              <a:t>۲.گواهی پیامبر دیگر (که نبوتش مسلم و پذیرفته است.</a:t>
            </a:r>
            <a:br>
              <a:rPr lang="fa-IR" dirty="0"/>
            </a:br>
            <a:r>
              <a:rPr lang="fa-IR" dirty="0"/>
              <a:t>۳.گواهی قطعی مجموعه‌ای از قراین و شواهد.</a:t>
            </a:r>
            <a:br>
              <a:rPr lang="fa-IR" dirty="0"/>
            </a:br>
            <a:r>
              <a:rPr lang="fa-IR" dirty="0"/>
              <a:t>البته ظواهر سخن برخی از متکلمان آن است که تنها یک راه برای شناسایی پیامبران وجود دارد و آن اعجاز (آوردن </a:t>
            </a:r>
            <a:r>
              <a:rPr lang="fa-IR" dirty="0">
                <a:hlinkClick r:id="rId3" tooltip="معجزه"/>
              </a:rPr>
              <a:t>معجزه</a:t>
            </a:r>
            <a:r>
              <a:rPr lang="fa-IR" dirty="0"/>
              <a:t>) است. (برای مثال، محقق لاهیجی می‌گوید: «بدان که طریق معرفت صدق دعوت نبوت، منحصر است در ظهور معجزه»  و سپس بر انحصار اثبات مدعای نبوت در اعجاز استدلال </a:t>
            </a:r>
            <a:r>
              <a:rPr lang="fa-IR" dirty="0" smtClean="0"/>
              <a:t>می‌کند.</a:t>
            </a:r>
          </a:p>
          <a:p>
            <a:pPr algn="r" rtl="1"/>
            <a:r>
              <a:rPr lang="fa-IR" dirty="0" smtClean="0"/>
              <a:t>همچنین </a:t>
            </a:r>
            <a:r>
              <a:rPr lang="fa-IR" dirty="0"/>
              <a:t>ظاهر عبارات متکلمانی که در این بحث به ذکر </a:t>
            </a:r>
            <a:r>
              <a:rPr lang="fa-IR" dirty="0">
                <a:hlinkClick r:id="rId2" tooltip="اعجاز"/>
              </a:rPr>
              <a:t>اعجاز</a:t>
            </a:r>
            <a:r>
              <a:rPr lang="fa-IR" dirty="0"/>
              <a:t> اکتفا کرده به راه دیگری اشاره ننموده‌اند، آن است که راه شناخت </a:t>
            </a:r>
            <a:r>
              <a:rPr lang="fa-IR" dirty="0">
                <a:hlinkClick r:id="rId4" tooltip="انبیا"/>
              </a:rPr>
              <a:t>انبیا</a:t>
            </a:r>
            <a:r>
              <a:rPr lang="fa-IR" dirty="0"/>
              <a:t> را منحصر در اعجاز می‌دانند) با این حال، شاید مراد آنان این باشد که معجزه، بهترین و عمومی‌ترین </a:t>
            </a:r>
            <a:r>
              <a:rPr lang="fa-IR" dirty="0" smtClean="0"/>
              <a:t>راه اثبات</a:t>
            </a:r>
            <a:r>
              <a:rPr lang="fa-IR" dirty="0"/>
              <a:t> </a:t>
            </a:r>
            <a:r>
              <a:rPr lang="fa-IR" dirty="0">
                <a:hlinkClick r:id="rId5" tooltip="صدق"/>
              </a:rPr>
              <a:t>صدق</a:t>
            </a:r>
            <a:r>
              <a:rPr lang="fa-IR" dirty="0"/>
              <a:t> ادعای پیامبری است.</a:t>
            </a:r>
            <a:br>
              <a:rPr lang="fa-IR" dirty="0"/>
            </a:br>
            <a:endParaRPr lang="en-US" dirty="0"/>
          </a:p>
        </p:txBody>
      </p:sp>
    </p:spTree>
    <p:extLst>
      <p:ext uri="{BB962C8B-B14F-4D97-AF65-F5344CB8AC3E}">
        <p14:creationId xmlns:p14="http://schemas.microsoft.com/office/powerpoint/2010/main" val="66189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rtl="1"/>
            <a:r>
              <a:rPr lang="fa-IR" dirty="0" smtClean="0"/>
              <a:t>فصل دوم:نبوت خاصه</a:t>
            </a:r>
            <a:endParaRPr lang="en-US" dirty="0"/>
          </a:p>
        </p:txBody>
      </p:sp>
      <p:sp>
        <p:nvSpPr>
          <p:cNvPr id="3" name="Content Placeholder 2"/>
          <p:cNvSpPr>
            <a:spLocks noGrp="1"/>
          </p:cNvSpPr>
          <p:nvPr>
            <p:ph idx="1"/>
          </p:nvPr>
        </p:nvSpPr>
        <p:spPr>
          <a:solidFill>
            <a:schemeClr val="accent1">
              <a:lumMod val="20000"/>
              <a:lumOff val="80000"/>
            </a:schemeClr>
          </a:solidFill>
        </p:spPr>
        <p:txBody>
          <a:bodyPr/>
          <a:lstStyle/>
          <a:p>
            <a:pPr algn="r" rtl="1"/>
            <a:r>
              <a:rPr lang="fa-IR" dirty="0" smtClean="0"/>
              <a:t>مقدمات </a:t>
            </a:r>
          </a:p>
          <a:p>
            <a:pPr algn="r" rtl="1"/>
            <a:r>
              <a:rPr lang="fa-IR" dirty="0" smtClean="0"/>
              <a:t>اعجاز </a:t>
            </a:r>
            <a:r>
              <a:rPr lang="fa-IR" dirty="0"/>
              <a:t>قرآن و وجوه آن </a:t>
            </a:r>
            <a:endParaRPr lang="fa-IR" dirty="0" smtClean="0"/>
          </a:p>
          <a:p>
            <a:pPr algn="r" rtl="1"/>
            <a:r>
              <a:rPr lang="fa-IR" dirty="0" smtClean="0"/>
              <a:t>مسئله </a:t>
            </a:r>
            <a:r>
              <a:rPr lang="fa-IR" dirty="0"/>
              <a:t>خاتمیت</a:t>
            </a:r>
            <a:endParaRPr lang="en-US" dirty="0"/>
          </a:p>
        </p:txBody>
      </p:sp>
    </p:spTree>
    <p:extLst>
      <p:ext uri="{BB962C8B-B14F-4D97-AF65-F5344CB8AC3E}">
        <p14:creationId xmlns:p14="http://schemas.microsoft.com/office/powerpoint/2010/main" val="1654485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dirty="0" smtClean="0"/>
              <a:t>وجوه اعجاز قرآن:</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85000" lnSpcReduction="20000"/>
          </a:bodyPr>
          <a:lstStyle/>
          <a:p>
            <a:pPr marL="0" indent="0" algn="r" rtl="1">
              <a:buNone/>
            </a:pPr>
            <a:r>
              <a:rPr lang="fa-IR" dirty="0"/>
              <a:t>در اين مورد آراء و نظريه‌هاي متفاوتي از زمانهاي قديم مطرح بوده است ولي اين نظريه‌ها را مي‌توان در يازده ديدگاه خلاصه كرد، كه ما به آنها اشاره مي‌كنيم و به مهمترين طرفداران هر ديدگاه اشاره مي‌كنيم، و اگر يك نفر در مورد چند ديدگاه نظر مثبت دارد او را در همه موارد ذكر مي‌كنيم:</a:t>
            </a:r>
            <a:br>
              <a:rPr lang="fa-IR" dirty="0"/>
            </a:br>
            <a:r>
              <a:rPr lang="fa-IR" dirty="0"/>
              <a:t/>
            </a:r>
            <a:br>
              <a:rPr lang="fa-IR" dirty="0"/>
            </a:br>
            <a:r>
              <a:rPr lang="fa-IR" b="1" dirty="0" smtClean="0"/>
              <a:t>فصاحت وبلاغت:</a:t>
            </a:r>
            <a:endParaRPr lang="fa-IR" b="1" dirty="0"/>
          </a:p>
          <a:p>
            <a:pPr marL="0" indent="0" algn="r" rtl="1">
              <a:buNone/>
            </a:pPr>
            <a:r>
              <a:rPr lang="fa-IR" dirty="0"/>
              <a:t/>
            </a:r>
            <a:br>
              <a:rPr lang="fa-IR" dirty="0"/>
            </a:br>
            <a:r>
              <a:rPr lang="fa-IR" dirty="0"/>
              <a:t>يعني قرآن يك معجزه ادبي است به طوري كه فصيح بودن آن در حد اعلاي </a:t>
            </a:r>
            <a:r>
              <a:rPr lang="fa-IR" dirty="0">
                <a:hlinkClick r:id="rId2" tooltip="فصاحت"/>
              </a:rPr>
              <a:t>فصاحت</a:t>
            </a:r>
            <a:r>
              <a:rPr lang="fa-IR" dirty="0"/>
              <a:t> و </a:t>
            </a:r>
            <a:r>
              <a:rPr lang="fa-IR" dirty="0">
                <a:hlinkClick r:id="rId3" tooltip="بلاغت"/>
              </a:rPr>
              <a:t>بلاغت</a:t>
            </a:r>
            <a:r>
              <a:rPr lang="fa-IR" dirty="0"/>
              <a:t> و رسا بودن آن نيز كامل است به طوري كه در قبل و بعد از ظهور اسلام هيچ شعر يا </a:t>
            </a:r>
            <a:r>
              <a:rPr lang="fa-IR" dirty="0">
                <a:hlinkClick r:id="rId4" tooltip="خطبه"/>
              </a:rPr>
              <a:t>خطبه</a:t>
            </a:r>
            <a:r>
              <a:rPr lang="fa-IR" dirty="0"/>
              <a:t> و كلام عربي به پايه آن نرسيده است.</a:t>
            </a:r>
            <a:endParaRPr lang="en-US" dirty="0"/>
          </a:p>
        </p:txBody>
      </p:sp>
    </p:spTree>
    <p:extLst>
      <p:ext uri="{BB962C8B-B14F-4D97-AF65-F5344CB8AC3E}">
        <p14:creationId xmlns:p14="http://schemas.microsoft.com/office/powerpoint/2010/main" val="3872405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1218</Words>
  <Application>Microsoft Office PowerPoint</Application>
  <PresentationFormat>On-screen Show (4:3)</PresentationFormat>
  <Paragraphs>92</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کلام اسلامی 2  بضمیمه فایل صوتی دانشگاه فرهنگیان واحد شهید مطهری خوی استاد مربوطه: ابراهیم نخعی</vt:lpstr>
      <vt:lpstr>معرفی درس و منطق آن</vt:lpstr>
      <vt:lpstr>محتواي درس و ساختار آن فصل اول</vt:lpstr>
      <vt:lpstr>عصمت پیامبر</vt:lpstr>
      <vt:lpstr>عصمت پیامبر</vt:lpstr>
      <vt:lpstr>راه‌های شناخت انبیاء </vt:lpstr>
      <vt:lpstr>راه های شناخت انبیاء</vt:lpstr>
      <vt:lpstr>فصل دوم:نبوت خاصه</vt:lpstr>
      <vt:lpstr>وجوه اعجاز قرآن:</vt:lpstr>
      <vt:lpstr>وجوه اعجاز قران:</vt:lpstr>
      <vt:lpstr>خاتمیت:</vt:lpstr>
      <vt:lpstr>فصل سوم:ضرورت معاد و براهین اثبات آن  </vt:lpstr>
      <vt:lpstr>فصل 4:بقای نفس و دلایل آن</vt:lpstr>
      <vt:lpstr>بقای نفس:</vt:lpstr>
      <vt:lpstr>فصل 5 :معاد جسمانی</vt:lpstr>
      <vt:lpstr>معاد جسمانی یا روحانی؟</vt:lpstr>
      <vt:lpstr>فصل 6 :تناسخ و بطلان آن</vt:lpstr>
      <vt:lpstr>منابع آموزشی</vt:lpstr>
      <vt:lpstr>راهبردهاي ارزشیابی یادگیري</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کلام اسلامی 2 دانشگاه فرهنگیان واحد شهید مطهری خوی</dc:title>
  <dc:creator>7</dc:creator>
  <cp:lastModifiedBy>7</cp:lastModifiedBy>
  <cp:revision>22</cp:revision>
  <dcterms:created xsi:type="dcterms:W3CDTF">2020-04-09T07:27:13Z</dcterms:created>
  <dcterms:modified xsi:type="dcterms:W3CDTF">2020-04-20T22:00:16Z</dcterms:modified>
</cp:coreProperties>
</file>