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20"/>
  </p:notesMasterIdLst>
  <p:sldIdLst>
    <p:sldId id="291" r:id="rId2"/>
    <p:sldId id="292" r:id="rId3"/>
    <p:sldId id="293" r:id="rId4"/>
    <p:sldId id="306" r:id="rId5"/>
    <p:sldId id="294" r:id="rId6"/>
    <p:sldId id="295" r:id="rId7"/>
    <p:sldId id="307" r:id="rId8"/>
    <p:sldId id="302" r:id="rId9"/>
    <p:sldId id="303" r:id="rId10"/>
    <p:sldId id="304" r:id="rId11"/>
    <p:sldId id="305" r:id="rId12"/>
    <p:sldId id="297" r:id="rId13"/>
    <p:sldId id="296" r:id="rId14"/>
    <p:sldId id="298" r:id="rId15"/>
    <p:sldId id="299" r:id="rId16"/>
    <p:sldId id="300" r:id="rId17"/>
    <p:sldId id="301" r:id="rId18"/>
    <p:sldId id="308"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34" autoAdjust="0"/>
    <p:restoredTop sz="94580" autoAdjust="0"/>
  </p:normalViewPr>
  <p:slideViewPr>
    <p:cSldViewPr>
      <p:cViewPr varScale="1">
        <p:scale>
          <a:sx n="69" d="100"/>
          <a:sy n="69" d="100"/>
        </p:scale>
        <p:origin x="1410" y="6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4CCDBB0-D3FF-4EB7-BB35-46066DE0AF16}" type="datetimeFigureOut">
              <a:rPr lang="en-US" smtClean="0"/>
              <a:t>4/11/2020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8D72FEB-46CD-47F2-AA64-9CB28F1B5F1D}" type="slidenum">
              <a:rPr lang="en-US" smtClean="0"/>
              <a:t>‹#›</a:t>
            </a:fld>
            <a:endParaRPr lang="en-US"/>
          </a:p>
        </p:txBody>
      </p:sp>
    </p:spTree>
    <p:extLst>
      <p:ext uri="{BB962C8B-B14F-4D97-AF65-F5344CB8AC3E}">
        <p14:creationId xmlns:p14="http://schemas.microsoft.com/office/powerpoint/2010/main" val="18188924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9B5C9229-5E9B-4835-B994-E509747E119B}" type="datetimeFigureOut">
              <a:rPr lang="en-US" smtClean="0"/>
              <a:t>4/11/2020</a:t>
            </a:fld>
            <a:endParaRPr lang="en-US"/>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n-US"/>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32ECAAF2-3AA5-40BC-9270-506924BAD775}" type="slidenum">
              <a:rPr lang="en-US" smtClean="0"/>
              <a:t>‹#›</a:t>
            </a:fld>
            <a:endParaRPr lang="en-US"/>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5C9229-5E9B-4835-B994-E509747E119B}" type="datetimeFigureOut">
              <a:rPr lang="en-US" smtClean="0"/>
              <a:t>4/11/2020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ECAAF2-3AA5-40BC-9270-506924BAD77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5C9229-5E9B-4835-B994-E509747E119B}" type="datetimeFigureOut">
              <a:rPr lang="en-US" smtClean="0"/>
              <a:t>4/11/2020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ECAAF2-3AA5-40BC-9270-506924BAD77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B5C9229-5E9B-4835-B994-E509747E119B}" type="datetimeFigureOut">
              <a:rPr lang="en-US" smtClean="0"/>
              <a:t>4/11/2020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ECAAF2-3AA5-40BC-9270-506924BAD77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B5C9229-5E9B-4835-B994-E509747E119B}" type="datetimeFigureOut">
              <a:rPr lang="en-US" smtClean="0"/>
              <a:t>4/11/2020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ECAAF2-3AA5-40BC-9270-506924BAD775}"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9B5C9229-5E9B-4835-B994-E509747E119B}" type="datetimeFigureOut">
              <a:rPr lang="en-US" smtClean="0"/>
              <a:t>4/11/2020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ECAAF2-3AA5-40BC-9270-506924BAD775}" type="slidenum">
              <a:rPr lang="en-US" smtClean="0"/>
              <a:t>‹#›</a:t>
            </a:fld>
            <a:endParaRPr lang="en-US"/>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B5C9229-5E9B-4835-B994-E509747E119B}" type="datetimeFigureOut">
              <a:rPr lang="en-US" smtClean="0"/>
              <a:t>4/11/2020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2ECAAF2-3AA5-40BC-9270-506924BAD77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B5C9229-5E9B-4835-B994-E509747E119B}" type="datetimeFigureOut">
              <a:rPr lang="en-US" smtClean="0"/>
              <a:t>4/11/2020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2ECAAF2-3AA5-40BC-9270-506924BAD77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5C9229-5E9B-4835-B994-E509747E119B}" type="datetimeFigureOut">
              <a:rPr lang="en-US" smtClean="0"/>
              <a:t>4/11/2020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2ECAAF2-3AA5-40BC-9270-506924BAD77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9B5C9229-5E9B-4835-B994-E509747E119B}" type="datetimeFigureOut">
              <a:rPr lang="en-US" smtClean="0"/>
              <a:t>4/11/2020</a:t>
            </a:fld>
            <a:endParaRPr lang="en-US"/>
          </a:p>
        </p:txBody>
      </p:sp>
      <p:sp>
        <p:nvSpPr>
          <p:cNvPr id="7" name="Slide Number Placeholder 6"/>
          <p:cNvSpPr>
            <a:spLocks noGrp="1"/>
          </p:cNvSpPr>
          <p:nvPr>
            <p:ph type="sldNum" sz="quarter" idx="12"/>
          </p:nvPr>
        </p:nvSpPr>
        <p:spPr/>
        <p:txBody>
          <a:bodyPr/>
          <a:lstStyle/>
          <a:p>
            <a:fld id="{32ECAAF2-3AA5-40BC-9270-506924BAD775}" type="slidenum">
              <a:rPr lang="en-US" smtClean="0"/>
              <a:t>‹#›</a:t>
            </a:fld>
            <a:endParaRPr lang="en-US"/>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B5C9229-5E9B-4835-B994-E509747E119B}" type="datetimeFigureOut">
              <a:rPr lang="en-US" smtClean="0"/>
              <a:t>4/11/2020</a:t>
            </a:fld>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7" name="Slide Number Placeholder 6"/>
          <p:cNvSpPr>
            <a:spLocks noGrp="1"/>
          </p:cNvSpPr>
          <p:nvPr>
            <p:ph type="sldNum" sz="quarter" idx="12"/>
          </p:nvPr>
        </p:nvSpPr>
        <p:spPr/>
        <p:txBody>
          <a:bodyPr/>
          <a:lstStyle/>
          <a:p>
            <a:fld id="{32ECAAF2-3AA5-40BC-9270-506924BAD775}"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9B5C9229-5E9B-4835-B994-E509747E119B}" type="datetimeFigureOut">
              <a:rPr lang="en-US" smtClean="0"/>
              <a:t>4/11/2020</a:t>
            </a:fld>
            <a:endParaRPr lang="en-US"/>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32ECAAF2-3AA5-40BC-9270-506924BAD775}"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mailto:asgarnajad@yahoo.co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rtl="1"/>
            <a:r>
              <a:rPr lang="fa-IR" sz="2800" dirty="0" smtClean="0"/>
              <a:t>دانشگاه فرهنگیان مرکز آموزشی شهید مطهری خوی</a:t>
            </a:r>
            <a:endParaRPr lang="en-US" sz="2800" dirty="0"/>
          </a:p>
        </p:txBody>
      </p:sp>
      <p:sp>
        <p:nvSpPr>
          <p:cNvPr id="3" name="Content Placeholder 2"/>
          <p:cNvSpPr>
            <a:spLocks noGrp="1"/>
          </p:cNvSpPr>
          <p:nvPr>
            <p:ph idx="1"/>
          </p:nvPr>
        </p:nvSpPr>
        <p:spPr>
          <a:xfrm>
            <a:off x="1043492" y="2358423"/>
            <a:ext cx="6777317" cy="3508977"/>
          </a:xfrm>
        </p:spPr>
        <p:txBody>
          <a:bodyPr/>
          <a:lstStyle/>
          <a:p>
            <a:pPr marL="68580" indent="0" algn="ctr" rtl="1">
              <a:buNone/>
            </a:pPr>
            <a:r>
              <a:rPr lang="fa-IR" sz="2000" dirty="0" smtClean="0"/>
              <a:t>جلسه پنجم آموزش علوم تجربی</a:t>
            </a:r>
          </a:p>
          <a:p>
            <a:pPr marL="68580" indent="0" algn="ctr" rtl="1">
              <a:buNone/>
            </a:pPr>
            <a:endParaRPr lang="fa-IR" sz="2000" dirty="0" smtClean="0"/>
          </a:p>
          <a:p>
            <a:pPr marL="68580" indent="0" algn="ctr" rtl="1">
              <a:buNone/>
            </a:pPr>
            <a:r>
              <a:rPr lang="fa-IR" dirty="0" smtClean="0"/>
              <a:t>گروههای 11و12 ورودی مهرماه 98</a:t>
            </a:r>
          </a:p>
          <a:p>
            <a:pPr marL="68580" indent="0" algn="ctr" rtl="1">
              <a:buNone/>
            </a:pPr>
            <a:endParaRPr lang="fa-IR" dirty="0" smtClean="0"/>
          </a:p>
          <a:p>
            <a:pPr marL="68580" indent="0" algn="ctr" rtl="1">
              <a:buNone/>
            </a:pPr>
            <a:r>
              <a:rPr lang="fa-IR" dirty="0" smtClean="0"/>
              <a:t>مدرس </a:t>
            </a:r>
          </a:p>
          <a:p>
            <a:pPr marL="68580" indent="0" algn="ctr" rtl="1">
              <a:buNone/>
            </a:pPr>
            <a:r>
              <a:rPr lang="fa-IR" dirty="0" smtClean="0"/>
              <a:t>دکتر اصغرنژاد</a:t>
            </a:r>
            <a:endParaRPr lang="en-US" dirty="0"/>
          </a:p>
        </p:txBody>
      </p:sp>
    </p:spTree>
    <p:extLst>
      <p:ext uri="{BB962C8B-B14F-4D97-AF65-F5344CB8AC3E}">
        <p14:creationId xmlns:p14="http://schemas.microsoft.com/office/powerpoint/2010/main" val="18948428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9778" y="849628"/>
            <a:ext cx="7024744" cy="1408664"/>
          </a:xfrm>
        </p:spPr>
        <p:txBody>
          <a:bodyPr>
            <a:normAutofit fontScale="90000"/>
          </a:bodyPr>
          <a:lstStyle/>
          <a:p>
            <a:pPr marL="525780" lvl="0" indent="-457200" algn="r" rtl="1">
              <a:spcBef>
                <a:spcPct val="20000"/>
              </a:spcBef>
            </a:pPr>
            <a:r>
              <a:rPr lang="fa-IR" sz="2400" dirty="0" smtClean="0">
                <a:solidFill>
                  <a:srgbClr val="FF0000"/>
                </a:solidFill>
                <a:latin typeface="Tahoma" panose="020B0604030504040204" pitchFamily="34" charset="0"/>
                <a:ea typeface="+mn-ea"/>
                <a:cs typeface="B Titr" panose="00000700000000000000" pitchFamily="2" charset="-78"/>
              </a:rPr>
              <a:t/>
            </a:r>
            <a:br>
              <a:rPr lang="fa-IR" sz="2400" dirty="0" smtClean="0">
                <a:solidFill>
                  <a:srgbClr val="FF0000"/>
                </a:solidFill>
                <a:latin typeface="Tahoma" panose="020B0604030504040204" pitchFamily="34" charset="0"/>
                <a:ea typeface="+mn-ea"/>
                <a:cs typeface="B Titr" panose="00000700000000000000" pitchFamily="2" charset="-78"/>
              </a:rPr>
            </a:br>
            <a:r>
              <a:rPr lang="fa-IR" sz="2400" dirty="0" smtClean="0">
                <a:solidFill>
                  <a:srgbClr val="FF0000"/>
                </a:solidFill>
                <a:latin typeface="Tahoma" panose="020B0604030504040204" pitchFamily="34" charset="0"/>
                <a:ea typeface="+mn-ea"/>
                <a:cs typeface="B Titr" panose="00000700000000000000" pitchFamily="2" charset="-78"/>
              </a:rPr>
              <a:t/>
            </a:r>
            <a:br>
              <a:rPr lang="fa-IR" sz="2400" dirty="0" smtClean="0">
                <a:solidFill>
                  <a:srgbClr val="FF0000"/>
                </a:solidFill>
                <a:latin typeface="Tahoma" panose="020B0604030504040204" pitchFamily="34" charset="0"/>
                <a:ea typeface="+mn-ea"/>
                <a:cs typeface="B Titr" panose="00000700000000000000" pitchFamily="2" charset="-78"/>
              </a:rPr>
            </a:br>
            <a:r>
              <a:rPr lang="fa-IR" sz="2400" dirty="0">
                <a:solidFill>
                  <a:srgbClr val="FF0000"/>
                </a:solidFill>
                <a:latin typeface="Tahoma" panose="020B0604030504040204" pitchFamily="34" charset="0"/>
                <a:ea typeface="+mn-ea"/>
                <a:cs typeface="B Titr" panose="00000700000000000000" pitchFamily="2" charset="-78"/>
              </a:rPr>
              <a:t/>
            </a:r>
            <a:br>
              <a:rPr lang="fa-IR" sz="2400" dirty="0">
                <a:solidFill>
                  <a:srgbClr val="FF0000"/>
                </a:solidFill>
                <a:latin typeface="Tahoma" panose="020B0604030504040204" pitchFamily="34" charset="0"/>
                <a:ea typeface="+mn-ea"/>
                <a:cs typeface="B Titr" panose="00000700000000000000" pitchFamily="2" charset="-78"/>
              </a:rPr>
            </a:br>
            <a:r>
              <a:rPr lang="fa-IR" sz="2400" dirty="0" smtClean="0">
                <a:solidFill>
                  <a:srgbClr val="FF0000"/>
                </a:solidFill>
                <a:latin typeface="Tahoma" panose="020B0604030504040204" pitchFamily="34" charset="0"/>
                <a:ea typeface="+mn-ea"/>
                <a:cs typeface="B Titr" panose="00000700000000000000" pitchFamily="2" charset="-78"/>
              </a:rPr>
              <a:t>مرحله چهارم: سازماندهي </a:t>
            </a:r>
            <a:r>
              <a:rPr lang="fa-IR" sz="2400" dirty="0">
                <a:solidFill>
                  <a:srgbClr val="FF0000"/>
                </a:solidFill>
                <a:latin typeface="Tahoma" panose="020B0604030504040204" pitchFamily="34" charset="0"/>
                <a:ea typeface="+mn-ea"/>
                <a:cs typeface="B Titr" panose="00000700000000000000" pitchFamily="2" charset="-78"/>
              </a:rPr>
              <a:t>اطلاعات</a:t>
            </a:r>
            <a:br>
              <a:rPr lang="fa-IR" sz="2400" dirty="0">
                <a:solidFill>
                  <a:srgbClr val="FF0000"/>
                </a:solidFill>
                <a:latin typeface="Tahoma" panose="020B0604030504040204" pitchFamily="34" charset="0"/>
                <a:ea typeface="+mn-ea"/>
                <a:cs typeface="B Titr" panose="00000700000000000000" pitchFamily="2" charset="-78"/>
              </a:rPr>
            </a:br>
            <a:r>
              <a:rPr lang="en-US" sz="2400" dirty="0">
                <a:solidFill>
                  <a:srgbClr val="3E3D2D"/>
                </a:solidFill>
                <a:ea typeface="+mn-ea"/>
                <a:cs typeface="+mn-cs"/>
              </a:rPr>
              <a:t/>
            </a:r>
            <a:br>
              <a:rPr lang="en-US" sz="2400" dirty="0">
                <a:solidFill>
                  <a:srgbClr val="3E3D2D"/>
                </a:solidFill>
                <a:ea typeface="+mn-ea"/>
                <a:cs typeface="+mn-cs"/>
              </a:rPr>
            </a:br>
            <a:endParaRPr lang="en-US" dirty="0"/>
          </a:p>
        </p:txBody>
      </p:sp>
      <p:sp>
        <p:nvSpPr>
          <p:cNvPr id="3" name="Content Placeholder 2"/>
          <p:cNvSpPr>
            <a:spLocks noGrp="1"/>
          </p:cNvSpPr>
          <p:nvPr>
            <p:ph idx="1"/>
          </p:nvPr>
        </p:nvSpPr>
        <p:spPr>
          <a:xfrm>
            <a:off x="1043492" y="2258292"/>
            <a:ext cx="6777317" cy="3574338"/>
          </a:xfrm>
        </p:spPr>
        <p:txBody>
          <a:bodyPr>
            <a:normAutofit fontScale="92500" lnSpcReduction="10000"/>
          </a:bodyPr>
          <a:lstStyle/>
          <a:p>
            <a:pPr marL="68580" indent="0" algn="just" rtl="1">
              <a:spcAft>
                <a:spcPts val="0"/>
              </a:spcAft>
              <a:buNone/>
            </a:pPr>
            <a:r>
              <a:rPr lang="ar-SA" sz="2600" dirty="0">
                <a:solidFill>
                  <a:srgbClr val="424242"/>
                </a:solidFill>
                <a:latin typeface="Tahoma" panose="020B0604030504040204" pitchFamily="34" charset="0"/>
                <a:cs typeface="B Nazanin" panose="00000400000000000000" pitchFamily="2" charset="-78"/>
              </a:rPr>
              <a:t>در این مرحله باید دانش آموزان را برای دستیابی به مفاهیم هدایت کرد. معلم، دانش آموزان را با ارائه مثال های گوناگون در رسیدن به مفاهیم کمک می کند. این مرحله دقایق زیادی ادامه پیدا می کند تا تبادل نظر و سؤال و پاسخ های مطرح شده در کلاس، ابعاد متفاوت مفهوم را گسترش دهد. امکان دارد در این گفتگوها، بعضی از دانش آموزان مشارکت خیلی فعالی داشته باشند و دیگران، منفعل باشند.  </a:t>
            </a:r>
          </a:p>
          <a:p>
            <a:pPr marL="68580" indent="0" algn="just" rtl="1">
              <a:spcAft>
                <a:spcPts val="0"/>
              </a:spcAft>
              <a:buNone/>
            </a:pPr>
            <a:r>
              <a:rPr lang="ar-SA" sz="2600" dirty="0">
                <a:solidFill>
                  <a:srgbClr val="424242"/>
                </a:solidFill>
                <a:latin typeface="Tahoma" panose="020B0604030504040204" pitchFamily="34" charset="0"/>
                <a:cs typeface="B Nazanin" panose="00000400000000000000" pitchFamily="2" charset="-78"/>
              </a:rPr>
              <a:t>در این خصوص، معلم با برنامه های نظارتی خویش، باید همه ی دانش آموزان را در بحث و گفتگو شریک کند. بعد از دریافت و کشف مفاهیم، دانش آموزان رابطه ها و قوانین مورد نظر و نتایج را روی تخته ثبت می کنند. این نظریات در حکم تولیدات فرآیند آموزش است.</a:t>
            </a:r>
          </a:p>
          <a:p>
            <a:endParaRPr lang="en-US" dirty="0"/>
          </a:p>
        </p:txBody>
      </p:sp>
    </p:spTree>
    <p:extLst>
      <p:ext uri="{BB962C8B-B14F-4D97-AF65-F5344CB8AC3E}">
        <p14:creationId xmlns:p14="http://schemas.microsoft.com/office/powerpoint/2010/main" val="293478051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fa-IR" sz="2800" dirty="0" smtClean="0">
                <a:solidFill>
                  <a:srgbClr val="FF0000"/>
                </a:solidFill>
                <a:latin typeface="Tahoma" panose="020B0604030504040204" pitchFamily="34" charset="0"/>
                <a:cs typeface="B Titr" panose="00000700000000000000" pitchFamily="2" charset="-78"/>
              </a:rPr>
              <a:t>مرحله نهایی : بررسی </a:t>
            </a:r>
            <a:r>
              <a:rPr lang="fa-IR" sz="2800" dirty="0">
                <a:solidFill>
                  <a:srgbClr val="FF0000"/>
                </a:solidFill>
                <a:latin typeface="Tahoma" panose="020B0604030504040204" pitchFamily="34" charset="0"/>
                <a:cs typeface="B Titr" panose="00000700000000000000" pitchFamily="2" charset="-78"/>
              </a:rPr>
              <a:t>شیوه ی عمل در جریان كاوشگری</a:t>
            </a:r>
            <a:endParaRPr lang="en-US" sz="2800" dirty="0"/>
          </a:p>
        </p:txBody>
      </p:sp>
      <p:sp>
        <p:nvSpPr>
          <p:cNvPr id="3" name="Content Placeholder 2"/>
          <p:cNvSpPr>
            <a:spLocks noGrp="1"/>
          </p:cNvSpPr>
          <p:nvPr>
            <p:ph idx="1"/>
          </p:nvPr>
        </p:nvSpPr>
        <p:spPr/>
        <p:txBody>
          <a:bodyPr/>
          <a:lstStyle/>
          <a:p>
            <a:pPr marL="68580" indent="0" algn="just" rtl="1">
              <a:spcAft>
                <a:spcPts val="0"/>
              </a:spcAft>
              <a:buNone/>
            </a:pPr>
            <a:r>
              <a:rPr lang="ar-SA" dirty="0">
                <a:solidFill>
                  <a:srgbClr val="424242"/>
                </a:solidFill>
                <a:latin typeface="Tahoma" panose="020B0604030504040204" pitchFamily="34" charset="0"/>
                <a:cs typeface="B Nazanin" panose="00000400000000000000" pitchFamily="2" charset="-78"/>
              </a:rPr>
              <a:t>فعالیت های مختلفی تا اینجا صورت گرفت (طرح سؤال-گردآوری اطلاعات، پاسخ به سؤالات، مفهوم سازی، انجام فعالیت، طراحی فعالیت(</a:t>
            </a:r>
          </a:p>
          <a:p>
            <a:pPr marL="68580" indent="0" algn="just" rtl="1">
              <a:spcAft>
                <a:spcPts val="0"/>
              </a:spcAft>
              <a:buNone/>
            </a:pPr>
            <a:r>
              <a:rPr lang="ar-SA" dirty="0">
                <a:solidFill>
                  <a:srgbClr val="424242"/>
                </a:solidFill>
                <a:latin typeface="Tahoma" panose="020B0604030504040204" pitchFamily="34" charset="0"/>
                <a:cs typeface="B Nazanin" panose="00000400000000000000" pitchFamily="2" charset="-78"/>
              </a:rPr>
              <a:t>یکی از گروه ها به طور داوطلب یا انتخابی جریان اقدامات را از اول به صورت مختصر توضیح می دهد و معلم وتوضیحات گروه را کنترل می کند.</a:t>
            </a:r>
          </a:p>
          <a:p>
            <a:endParaRPr lang="en-US" dirty="0"/>
          </a:p>
        </p:txBody>
      </p:sp>
    </p:spTree>
    <p:extLst>
      <p:ext uri="{BB962C8B-B14F-4D97-AF65-F5344CB8AC3E}">
        <p14:creationId xmlns:p14="http://schemas.microsoft.com/office/powerpoint/2010/main" val="171724446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sz="2800" dirty="0">
                <a:solidFill>
                  <a:srgbClr val="94C600"/>
                </a:solidFill>
              </a:rPr>
              <a:t>نمونه تدریس به روش کاوشگری</a:t>
            </a:r>
            <a:br>
              <a:rPr lang="fa-IR" sz="2800" dirty="0">
                <a:solidFill>
                  <a:srgbClr val="94C600"/>
                </a:solidFill>
              </a:rPr>
            </a:br>
            <a:endParaRPr lang="en-US" dirty="0"/>
          </a:p>
        </p:txBody>
      </p:sp>
      <p:sp>
        <p:nvSpPr>
          <p:cNvPr id="3" name="Content Placeholder 2"/>
          <p:cNvSpPr>
            <a:spLocks noGrp="1"/>
          </p:cNvSpPr>
          <p:nvPr>
            <p:ph idx="1"/>
          </p:nvPr>
        </p:nvSpPr>
        <p:spPr/>
        <p:txBody>
          <a:bodyPr/>
          <a:lstStyle/>
          <a:p>
            <a:pPr marL="68580" indent="0" algn="ctr" rtl="1">
              <a:buNone/>
            </a:pPr>
            <a:r>
              <a:rPr lang="fa-IR" sz="2800" dirty="0">
                <a:solidFill>
                  <a:srgbClr val="94C600"/>
                </a:solidFill>
                <a:ea typeface="+mj-ea"/>
              </a:rPr>
              <a:t>موضوع : </a:t>
            </a:r>
            <a:endParaRPr lang="fa-IR" sz="2800" dirty="0" smtClean="0">
              <a:solidFill>
                <a:srgbClr val="94C600"/>
              </a:solidFill>
              <a:ea typeface="+mj-ea"/>
            </a:endParaRPr>
          </a:p>
          <a:p>
            <a:pPr marL="68580" indent="0" algn="ctr" rtl="1">
              <a:buNone/>
            </a:pPr>
            <a:endParaRPr lang="fa-IR" sz="2800" dirty="0" smtClean="0">
              <a:solidFill>
                <a:srgbClr val="94C600"/>
              </a:solidFill>
              <a:ea typeface="+mj-ea"/>
            </a:endParaRPr>
          </a:p>
          <a:p>
            <a:pPr marL="68580" indent="0" algn="ctr" rtl="1">
              <a:buNone/>
            </a:pPr>
            <a:r>
              <a:rPr lang="fa-IR" sz="2800" dirty="0" smtClean="0">
                <a:solidFill>
                  <a:srgbClr val="94C600"/>
                </a:solidFill>
                <a:ea typeface="+mj-ea"/>
              </a:rPr>
              <a:t>اثر </a:t>
            </a:r>
            <a:r>
              <a:rPr lang="fa-IR" sz="2800" dirty="0">
                <a:solidFill>
                  <a:srgbClr val="94C600"/>
                </a:solidFill>
                <a:ea typeface="+mj-ea"/>
              </a:rPr>
              <a:t>گرما بر حجم مواد</a:t>
            </a:r>
            <a:endParaRPr lang="en-US" dirty="0"/>
          </a:p>
        </p:txBody>
      </p:sp>
    </p:spTree>
    <p:extLst>
      <p:ext uri="{BB962C8B-B14F-4D97-AF65-F5344CB8AC3E}">
        <p14:creationId xmlns:p14="http://schemas.microsoft.com/office/powerpoint/2010/main" val="422197106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a:r>
              <a:rPr lang="fa-IR" sz="2800" dirty="0" smtClean="0"/>
              <a:t>مرحله اول:انجام آزمایش </a:t>
            </a:r>
            <a:br>
              <a:rPr lang="fa-IR" sz="2800" dirty="0" smtClean="0"/>
            </a:br>
            <a:r>
              <a:rPr lang="fa-IR" sz="2800" dirty="0" smtClean="0"/>
              <a:t> </a:t>
            </a:r>
            <a:br>
              <a:rPr lang="fa-IR" sz="2800" dirty="0" smtClean="0"/>
            </a:br>
            <a:endParaRPr lang="en-US" sz="2800" dirty="0"/>
          </a:p>
        </p:txBody>
      </p:sp>
      <p:sp>
        <p:nvSpPr>
          <p:cNvPr id="3" name="Content Placeholder 2"/>
          <p:cNvSpPr>
            <a:spLocks noGrp="1"/>
          </p:cNvSpPr>
          <p:nvPr>
            <p:ph idx="1"/>
          </p:nvPr>
        </p:nvSpPr>
        <p:spPr>
          <a:xfrm>
            <a:off x="1043492" y="2358423"/>
            <a:ext cx="6777317" cy="3508977"/>
          </a:xfrm>
        </p:spPr>
        <p:txBody>
          <a:bodyPr>
            <a:normAutofit fontScale="92500" lnSpcReduction="10000"/>
          </a:bodyPr>
          <a:lstStyle/>
          <a:p>
            <a:pPr marL="0" marR="0" indent="0" algn="r" rtl="1">
              <a:lnSpc>
                <a:spcPct val="120000"/>
              </a:lnSpc>
              <a:spcBef>
                <a:spcPts val="1200"/>
              </a:spcBef>
              <a:spcAft>
                <a:spcPts val="1200"/>
              </a:spcAft>
              <a:buNone/>
            </a:pPr>
            <a:r>
              <a:rPr lang="ar-SA" dirty="0" smtClean="0">
                <a:solidFill>
                  <a:srgbClr val="000000"/>
                </a:solidFill>
                <a:latin typeface="Calibri" panose="020F0502020204030204" pitchFamily="34" charset="0"/>
                <a:ea typeface="Times New Roman" panose="02020603050405020304" pitchFamily="18" charset="0"/>
                <a:cs typeface="B Nazanin" panose="00000400000000000000" pitchFamily="2" charset="-78"/>
              </a:rPr>
              <a:t>یک </a:t>
            </a:r>
            <a:r>
              <a:rPr lang="ar-SA" dirty="0">
                <a:solidFill>
                  <a:srgbClr val="000000"/>
                </a:solidFill>
                <a:latin typeface="Calibri" panose="020F0502020204030204" pitchFamily="34" charset="0"/>
                <a:ea typeface="Times New Roman" panose="02020603050405020304" pitchFamily="18" charset="0"/>
                <a:cs typeface="B Nazanin" panose="00000400000000000000" pitchFamily="2" charset="-78"/>
              </a:rPr>
              <a:t>لیوان آب رنگی و یک لوله ی آزمایش کوچک که از وسط در آن یک نی باریک عبور کرده را از قبل آماده و روی میز قرار می </a:t>
            </a:r>
            <a:r>
              <a:rPr lang="ar-SA" dirty="0" smtClean="0">
                <a:solidFill>
                  <a:srgbClr val="000000"/>
                </a:solidFill>
                <a:latin typeface="Calibri" panose="020F0502020204030204" pitchFamily="34" charset="0"/>
                <a:ea typeface="Times New Roman" panose="02020603050405020304" pitchFamily="18" charset="0"/>
                <a:cs typeface="B Nazanin" panose="00000400000000000000" pitchFamily="2" charset="-78"/>
              </a:rPr>
              <a:t>دهیم.</a:t>
            </a:r>
            <a:endParaRPr lang="fa-IR" dirty="0" smtClean="0">
              <a:latin typeface="Calibri" panose="020F0502020204030204" pitchFamily="34" charset="0"/>
              <a:ea typeface="Times New Roman" panose="02020603050405020304" pitchFamily="18" charset="0"/>
              <a:cs typeface="B Nazanin" panose="00000400000000000000" pitchFamily="2" charset="-78"/>
            </a:endParaRPr>
          </a:p>
          <a:p>
            <a:pPr marL="0" marR="0" indent="0" algn="r" rtl="1">
              <a:lnSpc>
                <a:spcPct val="120000"/>
              </a:lnSpc>
              <a:spcBef>
                <a:spcPts val="1200"/>
              </a:spcBef>
              <a:spcAft>
                <a:spcPts val="1200"/>
              </a:spcAft>
              <a:buNone/>
            </a:pPr>
            <a:r>
              <a:rPr lang="ar-SA" dirty="0" smtClean="0">
                <a:solidFill>
                  <a:srgbClr val="000000"/>
                </a:solidFill>
                <a:latin typeface="Calibri" panose="020F0502020204030204" pitchFamily="34" charset="0"/>
                <a:ea typeface="Times New Roman" panose="02020603050405020304" pitchFamily="18" charset="0"/>
                <a:cs typeface="B Nazanin" panose="00000400000000000000" pitchFamily="2" charset="-78"/>
              </a:rPr>
              <a:t>شروع </a:t>
            </a:r>
            <a:r>
              <a:rPr lang="ar-SA" dirty="0">
                <a:solidFill>
                  <a:srgbClr val="000000"/>
                </a:solidFill>
                <a:latin typeface="Calibri" panose="020F0502020204030204" pitchFamily="34" charset="0"/>
                <a:ea typeface="Times New Roman" panose="02020603050405020304" pitchFamily="18" charset="0"/>
                <a:cs typeface="B Nazanin" panose="00000400000000000000" pitchFamily="2" charset="-78"/>
              </a:rPr>
              <a:t>: با دو دست خود لوله ی آزمایش را به صورت وارونه روی ظرف آب نگه می داریم به طوری که سر نی وارد آب شود.</a:t>
            </a:r>
            <a:endParaRPr lang="en-US" dirty="0">
              <a:latin typeface="Calibri" panose="020F0502020204030204" pitchFamily="34" charset="0"/>
              <a:ea typeface="Calibri" panose="020F0502020204030204" pitchFamily="34" charset="0"/>
              <a:cs typeface="B Nazanin" panose="00000400000000000000" pitchFamily="2" charset="-78"/>
            </a:endParaRPr>
          </a:p>
          <a:p>
            <a:pPr marL="0" marR="0" indent="0" algn="r" rtl="1">
              <a:lnSpc>
                <a:spcPct val="120000"/>
              </a:lnSpc>
              <a:spcBef>
                <a:spcPts val="1200"/>
              </a:spcBef>
              <a:spcAft>
                <a:spcPts val="1200"/>
              </a:spcAft>
              <a:buNone/>
            </a:pPr>
            <a:r>
              <a:rPr lang="ar-SA" dirty="0">
                <a:solidFill>
                  <a:srgbClr val="000000"/>
                </a:solidFill>
                <a:latin typeface="Calibri" panose="020F0502020204030204" pitchFamily="34" charset="0"/>
                <a:ea typeface="Times New Roman" panose="02020603050405020304" pitchFamily="18" charset="0"/>
                <a:cs typeface="B Nazanin" panose="00000400000000000000" pitchFamily="2" charset="-78"/>
              </a:rPr>
              <a:t>پس از لحظاتی حباب هایی درون آب ظاهر می شود. سپس با یک دستمال خیس بدنه ی لوله را سرد می کنیم. ناگهان آب رنگی به داخل لوله فوران کرده و فواره ی زیبایی تشکیل می شود.</a:t>
            </a:r>
            <a:endParaRPr lang="en-US" dirty="0">
              <a:latin typeface="Calibri" panose="020F0502020204030204" pitchFamily="34" charset="0"/>
              <a:ea typeface="Calibri" panose="020F0502020204030204" pitchFamily="34" charset="0"/>
              <a:cs typeface="B Nazanin" panose="00000400000000000000" pitchFamily="2" charset="-78"/>
            </a:endParaRPr>
          </a:p>
          <a:p>
            <a:pPr marL="68580" indent="0" algn="r" rtl="1">
              <a:buNone/>
            </a:pPr>
            <a:endParaRPr lang="en-US" dirty="0"/>
          </a:p>
        </p:txBody>
      </p:sp>
    </p:spTree>
    <p:extLst>
      <p:ext uri="{BB962C8B-B14F-4D97-AF65-F5344CB8AC3E}">
        <p14:creationId xmlns:p14="http://schemas.microsoft.com/office/powerpoint/2010/main" val="229563840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smtClean="0"/>
              <a:t>مرحله دوم :گرد اوری اطلاعات</a:t>
            </a:r>
            <a:endParaRPr lang="en-US" dirty="0"/>
          </a:p>
        </p:txBody>
      </p:sp>
      <p:sp>
        <p:nvSpPr>
          <p:cNvPr id="3" name="Content Placeholder 2"/>
          <p:cNvSpPr>
            <a:spLocks noGrp="1"/>
          </p:cNvSpPr>
          <p:nvPr>
            <p:ph idx="1"/>
          </p:nvPr>
        </p:nvSpPr>
        <p:spPr/>
        <p:txBody>
          <a:bodyPr/>
          <a:lstStyle/>
          <a:p>
            <a:pPr algn="r" rtl="1"/>
            <a:r>
              <a:rPr lang="ar-SA" dirty="0">
                <a:solidFill>
                  <a:srgbClr val="000000"/>
                </a:solidFill>
                <a:ea typeface="Times New Roman" panose="02020603050405020304" pitchFamily="18" charset="0"/>
              </a:rPr>
              <a:t>از دانش آموزان می خواهیم  پیرامون آزمایش ارائه  شده سؤالاتی مطرح نمایند که پاسخ های آن ها ( بلی )  ( خیر ) و یا یک عبارت  خیلی کوتاه باشد.</a:t>
            </a:r>
            <a:endParaRPr lang="en-US" dirty="0"/>
          </a:p>
        </p:txBody>
      </p:sp>
    </p:spTree>
    <p:extLst>
      <p:ext uri="{BB962C8B-B14F-4D97-AF65-F5344CB8AC3E}">
        <p14:creationId xmlns:p14="http://schemas.microsoft.com/office/powerpoint/2010/main" val="286123322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smtClean="0"/>
              <a:t>مرحله سوم : فرضیه سازی</a:t>
            </a:r>
            <a:endParaRPr lang="en-US" dirty="0"/>
          </a:p>
        </p:txBody>
      </p:sp>
      <p:sp>
        <p:nvSpPr>
          <p:cNvPr id="3" name="Content Placeholder 2"/>
          <p:cNvSpPr>
            <a:spLocks noGrp="1"/>
          </p:cNvSpPr>
          <p:nvPr>
            <p:ph idx="1"/>
          </p:nvPr>
        </p:nvSpPr>
        <p:spPr/>
        <p:txBody>
          <a:bodyPr/>
          <a:lstStyle/>
          <a:p>
            <a:pPr marL="0" marR="0" indent="0" algn="r" rtl="1">
              <a:lnSpc>
                <a:spcPts val="1620"/>
              </a:lnSpc>
              <a:spcBef>
                <a:spcPts val="1200"/>
              </a:spcBef>
              <a:spcAft>
                <a:spcPts val="1200"/>
              </a:spcAft>
              <a:buNone/>
            </a:pPr>
            <a:r>
              <a:rPr lang="ar-SA" dirty="0" smtClean="0">
                <a:solidFill>
                  <a:srgbClr val="000000"/>
                </a:solidFill>
                <a:latin typeface="Calibri" panose="020F0502020204030204" pitchFamily="34" charset="0"/>
                <a:ea typeface="Times New Roman" panose="02020603050405020304" pitchFamily="18" charset="0"/>
                <a:cs typeface="B Nazanin" panose="00000400000000000000" pitchFamily="2" charset="-78"/>
              </a:rPr>
              <a:t>-</a:t>
            </a:r>
            <a:endParaRPr lang="fa-IR" dirty="0" smtClean="0">
              <a:solidFill>
                <a:srgbClr val="000000"/>
              </a:solidFill>
              <a:latin typeface="Calibri" panose="020F0502020204030204" pitchFamily="34" charset="0"/>
              <a:ea typeface="Times New Roman" panose="02020603050405020304" pitchFamily="18" charset="0"/>
              <a:cs typeface="B Nazanin" panose="00000400000000000000" pitchFamily="2" charset="-78"/>
            </a:endParaRPr>
          </a:p>
          <a:p>
            <a:pPr marL="0" marR="0" indent="0" algn="r" rtl="1">
              <a:lnSpc>
                <a:spcPts val="1620"/>
              </a:lnSpc>
              <a:spcBef>
                <a:spcPts val="1200"/>
              </a:spcBef>
              <a:spcAft>
                <a:spcPts val="1200"/>
              </a:spcAft>
              <a:buNone/>
            </a:pPr>
            <a:r>
              <a:rPr lang="ar-SA" dirty="0" smtClean="0">
                <a:solidFill>
                  <a:srgbClr val="000000"/>
                </a:solidFill>
                <a:latin typeface="Calibri" panose="020F0502020204030204" pitchFamily="34" charset="0"/>
                <a:ea typeface="Times New Roman" panose="02020603050405020304" pitchFamily="18" charset="0"/>
                <a:cs typeface="B Nazanin" panose="00000400000000000000" pitchFamily="2" charset="-78"/>
              </a:rPr>
              <a:t> </a:t>
            </a:r>
            <a:r>
              <a:rPr lang="ar-SA" dirty="0">
                <a:solidFill>
                  <a:srgbClr val="000000"/>
                </a:solidFill>
                <a:latin typeface="Calibri" panose="020F0502020204030204" pitchFamily="34" charset="0"/>
                <a:ea typeface="Times New Roman" panose="02020603050405020304" pitchFamily="18" charset="0"/>
                <a:cs typeface="B Nazanin" panose="00000400000000000000" pitchFamily="2" charset="-78"/>
              </a:rPr>
              <a:t>پس از مطرح نمودن سؤال ، وقت آن است که دانش آموزان پاسخ هایی را ارائه دهند.( فرضیه سازی)</a:t>
            </a:r>
            <a:endParaRPr lang="en-US" dirty="0">
              <a:latin typeface="Calibri" panose="020F0502020204030204" pitchFamily="34" charset="0"/>
              <a:ea typeface="Calibri" panose="020F0502020204030204" pitchFamily="34" charset="0"/>
              <a:cs typeface="B Nazanin" panose="00000400000000000000" pitchFamily="2" charset="-78"/>
            </a:endParaRPr>
          </a:p>
          <a:p>
            <a:pPr marL="0" marR="0" indent="0" algn="r" rtl="1">
              <a:lnSpc>
                <a:spcPts val="1620"/>
              </a:lnSpc>
              <a:spcBef>
                <a:spcPts val="1200"/>
              </a:spcBef>
              <a:spcAft>
                <a:spcPts val="1200"/>
              </a:spcAft>
              <a:buNone/>
            </a:pPr>
            <a:r>
              <a:rPr lang="ar-SA" dirty="0">
                <a:solidFill>
                  <a:srgbClr val="000000"/>
                </a:solidFill>
                <a:latin typeface="Calibri" panose="020F0502020204030204" pitchFamily="34" charset="0"/>
                <a:ea typeface="Times New Roman" panose="02020603050405020304" pitchFamily="18" charset="0"/>
                <a:cs typeface="B Nazanin" panose="00000400000000000000" pitchFamily="2" charset="-78"/>
              </a:rPr>
              <a:t>سؤال های خوب دانش آموزان را روی تابلو می نویسیم.</a:t>
            </a:r>
            <a:endParaRPr lang="en-US" dirty="0">
              <a:latin typeface="Calibri" panose="020F0502020204030204" pitchFamily="34" charset="0"/>
              <a:ea typeface="Calibri" panose="020F0502020204030204" pitchFamily="34" charset="0"/>
              <a:cs typeface="B Nazanin" panose="00000400000000000000" pitchFamily="2" charset="-78"/>
            </a:endParaRPr>
          </a:p>
          <a:p>
            <a:pPr marL="0" marR="0" indent="0" algn="r" rtl="1">
              <a:lnSpc>
                <a:spcPts val="1620"/>
              </a:lnSpc>
              <a:spcBef>
                <a:spcPts val="1200"/>
              </a:spcBef>
              <a:spcAft>
                <a:spcPts val="1200"/>
              </a:spcAft>
              <a:buNone/>
            </a:pPr>
            <a:r>
              <a:rPr lang="ar-SA" dirty="0">
                <a:solidFill>
                  <a:srgbClr val="000000"/>
                </a:solidFill>
                <a:latin typeface="Calibri" panose="020F0502020204030204" pitchFamily="34" charset="0"/>
                <a:ea typeface="Times New Roman" panose="02020603050405020304" pitchFamily="18" charset="0"/>
                <a:cs typeface="B Nazanin" panose="00000400000000000000" pitchFamily="2" charset="-78"/>
              </a:rPr>
              <a:t>از دانش آموزان می خواهیم که به پرسش خود یک پاسخ احتمالی بدهند و در واقع فرضیه بسازند.</a:t>
            </a:r>
            <a:endParaRPr lang="en-US" dirty="0">
              <a:latin typeface="Calibri" panose="020F0502020204030204" pitchFamily="34" charset="0"/>
              <a:ea typeface="Calibri" panose="020F0502020204030204" pitchFamily="34" charset="0"/>
              <a:cs typeface="B Nazanin" panose="00000400000000000000" pitchFamily="2" charset="-78"/>
            </a:endParaRPr>
          </a:p>
          <a:p>
            <a:pPr marL="0" marR="0" indent="0" algn="r" rtl="1">
              <a:lnSpc>
                <a:spcPts val="1620"/>
              </a:lnSpc>
              <a:spcBef>
                <a:spcPts val="1200"/>
              </a:spcBef>
              <a:spcAft>
                <a:spcPts val="1200"/>
              </a:spcAft>
              <a:buNone/>
            </a:pPr>
            <a:r>
              <a:rPr lang="ar-SA" dirty="0">
                <a:solidFill>
                  <a:srgbClr val="000000"/>
                </a:solidFill>
                <a:latin typeface="Calibri" panose="020F0502020204030204" pitchFamily="34" charset="0"/>
                <a:ea typeface="Times New Roman" panose="02020603050405020304" pitchFamily="18" charset="0"/>
                <a:cs typeface="B Nazanin" panose="00000400000000000000" pitchFamily="2" charset="-78"/>
              </a:rPr>
              <a:t>از یکی از دانش آموزان می خواهیم که فرضیه ها را روی تابلو ی کلاس بنویسد.</a:t>
            </a:r>
            <a:endParaRPr lang="en-US" dirty="0">
              <a:latin typeface="Calibri" panose="020F0502020204030204" pitchFamily="34" charset="0"/>
              <a:ea typeface="Calibri" panose="020F0502020204030204" pitchFamily="34" charset="0"/>
              <a:cs typeface="B Nazanin" panose="00000400000000000000" pitchFamily="2" charset="-78"/>
            </a:endParaRPr>
          </a:p>
          <a:p>
            <a:endParaRPr lang="en-US" dirty="0"/>
          </a:p>
        </p:txBody>
      </p:sp>
    </p:spTree>
    <p:extLst>
      <p:ext uri="{BB962C8B-B14F-4D97-AF65-F5344CB8AC3E}">
        <p14:creationId xmlns:p14="http://schemas.microsoft.com/office/powerpoint/2010/main" val="49786999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مرحله چهارم:آزمون فرضیه ها</a:t>
            </a:r>
            <a:endParaRPr lang="en-US" dirty="0"/>
          </a:p>
        </p:txBody>
      </p:sp>
      <p:sp>
        <p:nvSpPr>
          <p:cNvPr id="3" name="Content Placeholder 2"/>
          <p:cNvSpPr>
            <a:spLocks noGrp="1"/>
          </p:cNvSpPr>
          <p:nvPr>
            <p:ph idx="1"/>
          </p:nvPr>
        </p:nvSpPr>
        <p:spPr/>
        <p:txBody>
          <a:bodyPr/>
          <a:lstStyle/>
          <a:p>
            <a:pPr marL="0" marR="0" indent="0" algn="r" rtl="1">
              <a:spcBef>
                <a:spcPts val="1200"/>
              </a:spcBef>
              <a:spcAft>
                <a:spcPts val="1200"/>
              </a:spcAft>
              <a:buNone/>
            </a:pPr>
            <a:r>
              <a:rPr lang="ar-SA" dirty="0">
                <a:solidFill>
                  <a:srgbClr val="000000"/>
                </a:solidFill>
                <a:latin typeface="Calibri" panose="020F0502020204030204" pitchFamily="34" charset="0"/>
                <a:ea typeface="Times New Roman" panose="02020603050405020304" pitchFamily="18" charset="0"/>
                <a:cs typeface="B Nazanin" panose="00000400000000000000" pitchFamily="2" charset="-78"/>
              </a:rPr>
              <a:t>- باید در مورد درستی یا نادرستی فرضیه یا فرضیه ها تصمیم گیری کنیم.(آزمون فرضیه ها )</a:t>
            </a:r>
            <a:endParaRPr lang="en-US" dirty="0">
              <a:latin typeface="Calibri" panose="020F0502020204030204" pitchFamily="34" charset="0"/>
              <a:ea typeface="Calibri" panose="020F0502020204030204" pitchFamily="34" charset="0"/>
              <a:cs typeface="B Nazanin" panose="00000400000000000000" pitchFamily="2" charset="-78"/>
            </a:endParaRPr>
          </a:p>
          <a:p>
            <a:pPr marL="0" marR="0" indent="0" algn="r" rtl="1">
              <a:spcBef>
                <a:spcPts val="1200"/>
              </a:spcBef>
              <a:spcAft>
                <a:spcPts val="1200"/>
              </a:spcAft>
              <a:buNone/>
            </a:pPr>
            <a:r>
              <a:rPr lang="ar-SA" dirty="0">
                <a:solidFill>
                  <a:srgbClr val="000000"/>
                </a:solidFill>
                <a:latin typeface="Calibri" panose="020F0502020204030204" pitchFamily="34" charset="0"/>
                <a:ea typeface="Times New Roman" panose="02020603050405020304" pitchFamily="18" charset="0"/>
                <a:cs typeface="B Nazanin" panose="00000400000000000000" pitchFamily="2" charset="-78"/>
              </a:rPr>
              <a:t>این کار نیاز به اطّلاعات بیش تری است. از آن ها می خواهیم از منابع مختلف ، ابتدا مطالعه نموده  ، اطّلاعات را جمع آوری نموده و در صورت نیاز آزمایش را دوباره انجام می دهیم.</a:t>
            </a:r>
            <a:endParaRPr lang="en-US" dirty="0">
              <a:latin typeface="Calibri" panose="020F0502020204030204" pitchFamily="34" charset="0"/>
              <a:ea typeface="Calibri" panose="020F0502020204030204" pitchFamily="34" charset="0"/>
              <a:cs typeface="B Nazanin" panose="00000400000000000000" pitchFamily="2" charset="-78"/>
            </a:endParaRPr>
          </a:p>
          <a:p>
            <a:pPr marL="0" marR="0" indent="0" algn="r" rtl="1">
              <a:spcBef>
                <a:spcPts val="1200"/>
              </a:spcBef>
              <a:spcAft>
                <a:spcPts val="1200"/>
              </a:spcAft>
              <a:buNone/>
            </a:pPr>
            <a:r>
              <a:rPr lang="ar-SA" dirty="0">
                <a:solidFill>
                  <a:srgbClr val="000000"/>
                </a:solidFill>
                <a:latin typeface="Calibri" panose="020F0502020204030204" pitchFamily="34" charset="0"/>
                <a:ea typeface="Times New Roman" panose="02020603050405020304" pitchFamily="18" charset="0"/>
                <a:cs typeface="B Nazanin" panose="00000400000000000000" pitchFamily="2" charset="-78"/>
              </a:rPr>
              <a:t>ممکن است دانش </a:t>
            </a:r>
            <a:r>
              <a:rPr lang="ar-SA" dirty="0" smtClean="0">
                <a:solidFill>
                  <a:srgbClr val="000000"/>
                </a:solidFill>
                <a:latin typeface="Calibri" panose="020F0502020204030204" pitchFamily="34" charset="0"/>
                <a:ea typeface="Times New Roman" panose="02020603050405020304" pitchFamily="18" charset="0"/>
                <a:cs typeface="B Nazanin" panose="00000400000000000000" pitchFamily="2" charset="-78"/>
              </a:rPr>
              <a:t>امو</a:t>
            </a:r>
            <a:r>
              <a:rPr lang="fa-IR" dirty="0" smtClean="0">
                <a:solidFill>
                  <a:srgbClr val="000000"/>
                </a:solidFill>
                <a:latin typeface="Calibri" panose="020F0502020204030204" pitchFamily="34" charset="0"/>
                <a:ea typeface="Times New Roman" panose="02020603050405020304" pitchFamily="18" charset="0"/>
                <a:cs typeface="B Nazanin" panose="00000400000000000000" pitchFamily="2" charset="-78"/>
              </a:rPr>
              <a:t>ز</a:t>
            </a:r>
            <a:r>
              <a:rPr lang="ar-SA" dirty="0" smtClean="0">
                <a:solidFill>
                  <a:srgbClr val="000000"/>
                </a:solidFill>
                <a:latin typeface="Calibri" panose="020F0502020204030204" pitchFamily="34" charset="0"/>
                <a:ea typeface="Times New Roman" panose="02020603050405020304" pitchFamily="18" charset="0"/>
                <a:cs typeface="B Nazanin" panose="00000400000000000000" pitchFamily="2" charset="-78"/>
              </a:rPr>
              <a:t> </a:t>
            </a:r>
            <a:r>
              <a:rPr lang="ar-SA" dirty="0">
                <a:solidFill>
                  <a:srgbClr val="000000"/>
                </a:solidFill>
                <a:latin typeface="Calibri" panose="020F0502020204030204" pitchFamily="34" charset="0"/>
                <a:ea typeface="Times New Roman" panose="02020603050405020304" pitchFamily="18" charset="0"/>
                <a:cs typeface="B Nazanin" panose="00000400000000000000" pitchFamily="2" charset="-78"/>
              </a:rPr>
              <a:t>بخواهد آزمایش دیگری را انجام دهد( مثلاً گرم کردن آب درون لیوان) این امکان را به او می دهیم.</a:t>
            </a:r>
            <a:endParaRPr lang="en-US" dirty="0">
              <a:latin typeface="Calibri" panose="020F0502020204030204" pitchFamily="34" charset="0"/>
              <a:ea typeface="Calibri" panose="020F0502020204030204" pitchFamily="34" charset="0"/>
              <a:cs typeface="B Nazanin" panose="00000400000000000000" pitchFamily="2" charset="-78"/>
            </a:endParaRPr>
          </a:p>
          <a:p>
            <a:endParaRPr lang="en-US" dirty="0"/>
          </a:p>
        </p:txBody>
      </p:sp>
    </p:spTree>
    <p:extLst>
      <p:ext uri="{BB962C8B-B14F-4D97-AF65-F5344CB8AC3E}">
        <p14:creationId xmlns:p14="http://schemas.microsoft.com/office/powerpoint/2010/main" val="341179945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مرحله پنجم : نتیجه گیری </a:t>
            </a:r>
            <a:endParaRPr lang="en-US" dirty="0"/>
          </a:p>
        </p:txBody>
      </p:sp>
      <p:sp>
        <p:nvSpPr>
          <p:cNvPr id="3" name="Content Placeholder 2"/>
          <p:cNvSpPr>
            <a:spLocks noGrp="1"/>
          </p:cNvSpPr>
          <p:nvPr>
            <p:ph idx="1"/>
          </p:nvPr>
        </p:nvSpPr>
        <p:spPr/>
        <p:txBody>
          <a:bodyPr>
            <a:normAutofit lnSpcReduction="10000"/>
          </a:bodyPr>
          <a:lstStyle/>
          <a:p>
            <a:pPr marL="0" marR="0" indent="0" algn="r" rtl="1">
              <a:lnSpc>
                <a:spcPct val="150000"/>
              </a:lnSpc>
              <a:spcBef>
                <a:spcPts val="1200"/>
              </a:spcBef>
              <a:spcAft>
                <a:spcPts val="1200"/>
              </a:spcAft>
              <a:buNone/>
            </a:pPr>
            <a:r>
              <a:rPr lang="ar-SA" dirty="0" smtClean="0">
                <a:solidFill>
                  <a:srgbClr val="000000"/>
                </a:solidFill>
                <a:latin typeface="Calibri" panose="020F0502020204030204" pitchFamily="34" charset="0"/>
                <a:ea typeface="Times New Roman" panose="02020603050405020304" pitchFamily="18" charset="0"/>
                <a:cs typeface="B Nazanin" panose="00000400000000000000" pitchFamily="2" charset="-78"/>
              </a:rPr>
              <a:t> </a:t>
            </a:r>
            <a:r>
              <a:rPr lang="ar-SA" dirty="0">
                <a:solidFill>
                  <a:srgbClr val="000000"/>
                </a:solidFill>
                <a:latin typeface="Calibri" panose="020F0502020204030204" pitchFamily="34" charset="0"/>
                <a:ea typeface="Times New Roman" panose="02020603050405020304" pitchFamily="18" charset="0"/>
                <a:cs typeface="B Nazanin" panose="00000400000000000000" pitchFamily="2" charset="-78"/>
              </a:rPr>
              <a:t>پس از جمع آوری اطّلاعات و احتمالاً انجام فرضیه یا فرضیه ها ی درست مورد تأیید قرار می گیرند. در این مرحله از دانش آموزان می خواهیم آن چه گذشت را توضیح دهند.</a:t>
            </a:r>
            <a:endParaRPr lang="en-US" dirty="0">
              <a:latin typeface="Calibri" panose="020F0502020204030204" pitchFamily="34" charset="0"/>
              <a:ea typeface="Calibri" panose="020F0502020204030204" pitchFamily="34" charset="0"/>
              <a:cs typeface="B Nazanin" panose="00000400000000000000" pitchFamily="2" charset="-78"/>
            </a:endParaRPr>
          </a:p>
          <a:p>
            <a:pPr marL="0" marR="0" indent="0" algn="r" rtl="1">
              <a:spcBef>
                <a:spcPts val="1200"/>
              </a:spcBef>
              <a:spcAft>
                <a:spcPts val="1200"/>
              </a:spcAft>
              <a:buNone/>
            </a:pPr>
            <a:r>
              <a:rPr lang="ar-SA" dirty="0">
                <a:solidFill>
                  <a:srgbClr val="000000"/>
                </a:solidFill>
                <a:latin typeface="Calibri" panose="020F0502020204030204" pitchFamily="34" charset="0"/>
                <a:ea typeface="Times New Roman" panose="02020603050405020304" pitchFamily="18" charset="0"/>
                <a:cs typeface="B Nazanin" panose="00000400000000000000" pitchFamily="2" charset="-78"/>
              </a:rPr>
              <a:t>در توضیحات دانش آموزان روی مراحل طی شده و ترتیب آن تأکید می کنیم( مشاهده ، پرسش ، فرضیه ، آزمون ، نتیجه گیری </a:t>
            </a:r>
            <a:r>
              <a:rPr lang="ar-SA" dirty="0" smtClean="0">
                <a:solidFill>
                  <a:srgbClr val="000000"/>
                </a:solidFill>
                <a:latin typeface="Calibri" panose="020F0502020204030204" pitchFamily="34" charset="0"/>
                <a:ea typeface="Times New Roman" panose="02020603050405020304" pitchFamily="18" charset="0"/>
                <a:cs typeface="B Nazanin" panose="00000400000000000000" pitchFamily="2" charset="-78"/>
              </a:rPr>
              <a:t>)در </a:t>
            </a:r>
            <a:r>
              <a:rPr lang="ar-SA" dirty="0">
                <a:solidFill>
                  <a:srgbClr val="000000"/>
                </a:solidFill>
                <a:latin typeface="Calibri" panose="020F0502020204030204" pitchFamily="34" charset="0"/>
                <a:ea typeface="Times New Roman" panose="02020603050405020304" pitchFamily="18" charset="0"/>
                <a:cs typeface="B Nazanin" panose="00000400000000000000" pitchFamily="2" charset="-78"/>
              </a:rPr>
              <a:t>پایان از  دانش آموزان می خواهیم مثال های دیگری در رابطه با موضوع مورد آزمایش از مشاهدات و تجربیات خود در زندگی بیان کنند.</a:t>
            </a:r>
            <a:endParaRPr lang="en-US" dirty="0">
              <a:latin typeface="Calibri" panose="020F0502020204030204" pitchFamily="34" charset="0"/>
              <a:ea typeface="Calibri" panose="020F0502020204030204" pitchFamily="34" charset="0"/>
              <a:cs typeface="B Nazanin" panose="00000400000000000000" pitchFamily="2" charset="-78"/>
            </a:endParaRPr>
          </a:p>
          <a:p>
            <a:pPr algn="r" rtl="1"/>
            <a:endParaRPr lang="en-US" dirty="0"/>
          </a:p>
        </p:txBody>
      </p:sp>
    </p:spTree>
    <p:extLst>
      <p:ext uri="{BB962C8B-B14F-4D97-AF65-F5344CB8AC3E}">
        <p14:creationId xmlns:p14="http://schemas.microsoft.com/office/powerpoint/2010/main" val="195184921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smtClean="0"/>
              <a:t>تکلیف این جلسه </a:t>
            </a:r>
            <a:endParaRPr lang="en-US" dirty="0"/>
          </a:p>
        </p:txBody>
      </p:sp>
      <p:sp>
        <p:nvSpPr>
          <p:cNvPr id="3" name="Content Placeholder 2"/>
          <p:cNvSpPr>
            <a:spLocks noGrp="1"/>
          </p:cNvSpPr>
          <p:nvPr>
            <p:ph idx="1"/>
          </p:nvPr>
        </p:nvSpPr>
        <p:spPr/>
        <p:txBody>
          <a:bodyPr/>
          <a:lstStyle/>
          <a:p>
            <a:pPr algn="r" rtl="1"/>
            <a:r>
              <a:rPr lang="fa-IR" dirty="0" smtClean="0"/>
              <a:t>هریک از دانشجویان گرامی یک درس ازدروس علوم تجربی را به اختیار از هر پایه که تمایل دارند انتخاب کرده و مثل این نمونه طراحی کرده وبه آدرس الکترونیکی زیر تا پایان اردیبهشت 98  ارسال نماید </a:t>
            </a:r>
          </a:p>
          <a:p>
            <a:pPr marL="68580" indent="0" algn="r" rtl="1">
              <a:buNone/>
            </a:pPr>
            <a:r>
              <a:rPr lang="en-US" dirty="0" smtClean="0">
                <a:hlinkClick r:id="rId2"/>
              </a:rPr>
              <a:t>asgarnajad@yahoo.com</a:t>
            </a:r>
            <a:r>
              <a:rPr lang="en-US" dirty="0" smtClean="0"/>
              <a:t> </a:t>
            </a:r>
            <a:endParaRPr lang="fa-IR" dirty="0" smtClean="0"/>
          </a:p>
          <a:p>
            <a:pPr marL="68580" indent="0" algn="r" rtl="1">
              <a:buNone/>
            </a:pPr>
            <a:r>
              <a:rPr lang="fa-IR" smtClean="0"/>
              <a:t>موفق باشید اصغرنژاد</a:t>
            </a:r>
            <a:endParaRPr lang="en-US" dirty="0"/>
          </a:p>
        </p:txBody>
      </p:sp>
    </p:spTree>
    <p:extLst>
      <p:ext uri="{BB962C8B-B14F-4D97-AF65-F5344CB8AC3E}">
        <p14:creationId xmlns:p14="http://schemas.microsoft.com/office/powerpoint/2010/main" val="72466634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fa-IR" dirty="0" smtClean="0">
                <a:cs typeface="B Titr" panose="00000700000000000000" pitchFamily="2" charset="-78"/>
              </a:rPr>
              <a:t>موضوع این جلسه </a:t>
            </a:r>
            <a:endParaRPr lang="en-US" dirty="0">
              <a:cs typeface="B Titr" panose="00000700000000000000" pitchFamily="2" charset="-78"/>
            </a:endParaRPr>
          </a:p>
        </p:txBody>
      </p:sp>
      <p:sp>
        <p:nvSpPr>
          <p:cNvPr id="3" name="Content Placeholder 2"/>
          <p:cNvSpPr>
            <a:spLocks noGrp="1"/>
          </p:cNvSpPr>
          <p:nvPr>
            <p:ph idx="1"/>
          </p:nvPr>
        </p:nvSpPr>
        <p:spPr/>
        <p:txBody>
          <a:bodyPr/>
          <a:lstStyle/>
          <a:p>
            <a:pPr algn="ctr"/>
            <a:endParaRPr lang="fa-IR" dirty="0" smtClean="0"/>
          </a:p>
          <a:p>
            <a:pPr algn="ctr"/>
            <a:endParaRPr lang="fa-IR" dirty="0"/>
          </a:p>
          <a:p>
            <a:pPr marL="68580" indent="0" algn="ctr">
              <a:buNone/>
            </a:pPr>
            <a:r>
              <a:rPr lang="ar-SA" sz="3600" dirty="0">
                <a:latin typeface="Calibri" panose="020F0502020204030204" pitchFamily="34" charset="0"/>
                <a:ea typeface="Calibri" panose="020F0502020204030204" pitchFamily="34" charset="0"/>
                <a:cs typeface="B Titr" panose="00000700000000000000" pitchFamily="2" charset="-78"/>
              </a:rPr>
              <a:t>آموزش به روش کاوشگری </a:t>
            </a:r>
            <a:endParaRPr lang="fa-IR" dirty="0">
              <a:cs typeface="B Titr" panose="00000700000000000000" pitchFamily="2" charset="-78"/>
            </a:endParaRPr>
          </a:p>
          <a:p>
            <a:pPr algn="ctr"/>
            <a:endParaRPr lang="fa-IR" dirty="0" smtClean="0"/>
          </a:p>
          <a:p>
            <a:pPr algn="ctr"/>
            <a:endParaRPr lang="en-US" dirty="0"/>
          </a:p>
        </p:txBody>
      </p:sp>
    </p:spTree>
    <p:extLst>
      <p:ext uri="{BB962C8B-B14F-4D97-AF65-F5344CB8AC3E}">
        <p14:creationId xmlns:p14="http://schemas.microsoft.com/office/powerpoint/2010/main" val="117041405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smtClean="0">
                <a:cs typeface="B Titr" panose="00000700000000000000" pitchFamily="2" charset="-78"/>
              </a:rPr>
              <a:t>تعریف کاوشگری</a:t>
            </a:r>
            <a:endParaRPr lang="en-US" dirty="0">
              <a:cs typeface="B Titr" panose="00000700000000000000" pitchFamily="2" charset="-78"/>
            </a:endParaRPr>
          </a:p>
        </p:txBody>
      </p:sp>
      <p:sp>
        <p:nvSpPr>
          <p:cNvPr id="3" name="Content Placeholder 2"/>
          <p:cNvSpPr>
            <a:spLocks noGrp="1"/>
          </p:cNvSpPr>
          <p:nvPr>
            <p:ph idx="1"/>
          </p:nvPr>
        </p:nvSpPr>
        <p:spPr/>
        <p:txBody>
          <a:bodyPr>
            <a:normAutofit fontScale="92500" lnSpcReduction="10000"/>
          </a:bodyPr>
          <a:lstStyle/>
          <a:p>
            <a:pPr marL="68580" indent="0" algn="r" rtl="1">
              <a:buNone/>
            </a:pPr>
            <a:r>
              <a:rPr lang="ar-SA" dirty="0" smtClean="0">
                <a:solidFill>
                  <a:schemeClr val="tx1">
                    <a:lumMod val="50000"/>
                    <a:lumOff val="50000"/>
                  </a:schemeClr>
                </a:solidFill>
                <a:latin typeface="Calibri" panose="020F0502020204030204" pitchFamily="34" charset="0"/>
                <a:ea typeface="Calibri" panose="020F0502020204030204" pitchFamily="34" charset="0"/>
                <a:cs typeface="B Nazanin" panose="00000400000000000000" pitchFamily="2" charset="-78"/>
              </a:rPr>
              <a:t>کاوشگری </a:t>
            </a:r>
            <a:r>
              <a:rPr lang="ar-SA" dirty="0">
                <a:solidFill>
                  <a:schemeClr val="tx1">
                    <a:lumMod val="50000"/>
                    <a:lumOff val="50000"/>
                  </a:schemeClr>
                </a:solidFill>
                <a:latin typeface="Calibri" panose="020F0502020204030204" pitchFamily="34" charset="0"/>
                <a:ea typeface="Calibri" panose="020F0502020204030204" pitchFamily="34" charset="0"/>
                <a:cs typeface="B Nazanin" panose="00000400000000000000" pitchFamily="2" charset="-78"/>
              </a:rPr>
              <a:t>را می‌توان به این شکل تعریف کرد</a:t>
            </a:r>
            <a:r>
              <a:rPr lang="ar-SA" dirty="0" smtClean="0">
                <a:solidFill>
                  <a:schemeClr val="tx1">
                    <a:lumMod val="50000"/>
                    <a:lumOff val="50000"/>
                  </a:schemeClr>
                </a:solidFill>
                <a:latin typeface="Calibri" panose="020F0502020204030204" pitchFamily="34" charset="0"/>
                <a:ea typeface="Calibri" panose="020F0502020204030204" pitchFamily="34" charset="0"/>
                <a:cs typeface="B Nazanin" panose="00000400000000000000" pitchFamily="2" charset="-78"/>
              </a:rPr>
              <a:t>:</a:t>
            </a:r>
            <a:endParaRPr lang="fa-IR" dirty="0" smtClean="0">
              <a:solidFill>
                <a:schemeClr val="tx1">
                  <a:lumMod val="50000"/>
                  <a:lumOff val="50000"/>
                </a:schemeClr>
              </a:solidFill>
              <a:latin typeface="Calibri" panose="020F0502020204030204" pitchFamily="34" charset="0"/>
              <a:ea typeface="Calibri" panose="020F0502020204030204" pitchFamily="34" charset="0"/>
              <a:cs typeface="B Nazanin" panose="00000400000000000000" pitchFamily="2" charset="-78"/>
            </a:endParaRPr>
          </a:p>
          <a:p>
            <a:pPr marL="68580" indent="0" algn="just" rtl="1">
              <a:buNone/>
            </a:pPr>
            <a:r>
              <a:rPr lang="ar-SA" dirty="0" smtClean="0">
                <a:solidFill>
                  <a:schemeClr val="tx1">
                    <a:lumMod val="50000"/>
                    <a:lumOff val="50000"/>
                  </a:schemeClr>
                </a:solidFill>
                <a:latin typeface="Calibri" panose="020F0502020204030204" pitchFamily="34" charset="0"/>
                <a:ea typeface="Calibri" panose="020F0502020204030204" pitchFamily="34" charset="0"/>
                <a:cs typeface="B Nazanin" panose="00000400000000000000" pitchFamily="2" charset="-78"/>
              </a:rPr>
              <a:t> </a:t>
            </a:r>
            <a:r>
              <a:rPr lang="ar-SA" dirty="0">
                <a:solidFill>
                  <a:schemeClr val="tx1">
                    <a:lumMod val="50000"/>
                    <a:lumOff val="50000"/>
                  </a:schemeClr>
                </a:solidFill>
                <a:latin typeface="Calibri" panose="020F0502020204030204" pitchFamily="34" charset="0"/>
                <a:ea typeface="Calibri" panose="020F0502020204030204" pitchFamily="34" charset="0"/>
                <a:cs typeface="B Nazanin" panose="00000400000000000000" pitchFamily="2" charset="-78"/>
              </a:rPr>
              <a:t>«فرایند تشخیص مسئله، نقد آزمایش‌ها، تشخیص جایگزین‌ها، طراحی پژوهش‌ها، بررسی حدس و گمان‌ها، جست‌وجوی اطلاعات، مدل‌سازی، گفت‌وگو با همسالان و پروردن استدلال‌های </a:t>
            </a:r>
            <a:r>
              <a:rPr lang="ar-SA" dirty="0" smtClean="0">
                <a:solidFill>
                  <a:schemeClr val="tx1">
                    <a:lumMod val="50000"/>
                    <a:lumOff val="50000"/>
                  </a:schemeClr>
                </a:solidFill>
                <a:latin typeface="Calibri" panose="020F0502020204030204" pitchFamily="34" charset="0"/>
                <a:ea typeface="Calibri" panose="020F0502020204030204" pitchFamily="34" charset="0"/>
                <a:cs typeface="B Nazanin" panose="00000400000000000000" pitchFamily="2" charset="-78"/>
              </a:rPr>
              <a:t>منسجم</a:t>
            </a:r>
            <a:endParaRPr lang="fa-IR" dirty="0" smtClean="0">
              <a:solidFill>
                <a:schemeClr val="tx1">
                  <a:lumMod val="50000"/>
                  <a:lumOff val="50000"/>
                </a:schemeClr>
              </a:solidFill>
              <a:latin typeface="Calibri" panose="020F0502020204030204" pitchFamily="34" charset="0"/>
              <a:ea typeface="Calibri" panose="020F0502020204030204" pitchFamily="34" charset="0"/>
              <a:cs typeface="B Nazanin" panose="00000400000000000000" pitchFamily="2" charset="-78"/>
            </a:endParaRPr>
          </a:p>
          <a:p>
            <a:pPr marL="68580" indent="0" algn="just" rtl="1">
              <a:buNone/>
            </a:pPr>
            <a:r>
              <a:rPr lang="fa-IR" dirty="0" smtClean="0">
                <a:solidFill>
                  <a:schemeClr val="tx1">
                    <a:lumMod val="50000"/>
                    <a:lumOff val="50000"/>
                  </a:schemeClr>
                </a:solidFill>
                <a:latin typeface="Calibri" panose="020F0502020204030204" pitchFamily="34" charset="0"/>
                <a:cs typeface="B Nazanin" panose="00000400000000000000" pitchFamily="2" charset="-78"/>
              </a:rPr>
              <a:t>تعریف دیگر:</a:t>
            </a:r>
          </a:p>
          <a:p>
            <a:pPr marL="68580" indent="0" algn="just" rtl="1">
              <a:buNone/>
            </a:pPr>
            <a:r>
              <a:rPr lang="fa-IR" dirty="0">
                <a:solidFill>
                  <a:srgbClr val="000000"/>
                </a:solidFill>
                <a:latin typeface="times new roman" panose="02020603050405020304" pitchFamily="18" charset="0"/>
              </a:rPr>
              <a:t>کاوشکری هنر و دانش پرسیدن و پاسخ دادن به سوالات است که مستلزم مشاهده و اندازه گیری، فرضیه سازی، تفسیر ، مدل سازی و مدل آزمایی است . این کار به تجربه ، تامل ، شناخت نقاط قوت و ضعف روش های خاص خود بستگی دارد.</a:t>
            </a:r>
            <a:endParaRPr lang="en-US" dirty="0">
              <a:solidFill>
                <a:schemeClr val="tx1">
                  <a:lumMod val="50000"/>
                  <a:lumOff val="50000"/>
                </a:schemeClr>
              </a:solidFill>
              <a:cs typeface="B Nazanin" panose="00000400000000000000" pitchFamily="2" charset="-78"/>
            </a:endParaRPr>
          </a:p>
        </p:txBody>
      </p:sp>
    </p:spTree>
    <p:extLst>
      <p:ext uri="{BB962C8B-B14F-4D97-AF65-F5344CB8AC3E}">
        <p14:creationId xmlns:p14="http://schemas.microsoft.com/office/powerpoint/2010/main" val="15844142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a-IR" dirty="0" smtClean="0"/>
              <a:t>هدف از آموزش به روش کاوشگری</a:t>
            </a:r>
            <a:endParaRPr lang="en-US" dirty="0"/>
          </a:p>
        </p:txBody>
      </p:sp>
      <p:sp>
        <p:nvSpPr>
          <p:cNvPr id="3" name="Content Placeholder 2"/>
          <p:cNvSpPr>
            <a:spLocks noGrp="1"/>
          </p:cNvSpPr>
          <p:nvPr>
            <p:ph idx="1"/>
          </p:nvPr>
        </p:nvSpPr>
        <p:spPr/>
        <p:txBody>
          <a:bodyPr/>
          <a:lstStyle/>
          <a:p>
            <a:pPr algn="r" rtl="1"/>
            <a:r>
              <a:rPr lang="fa-IR" dirty="0">
                <a:solidFill>
                  <a:srgbClr val="000000"/>
                </a:solidFill>
                <a:latin typeface="times new roman" panose="02020603050405020304" pitchFamily="18" charset="0"/>
              </a:rPr>
              <a:t>هدف: دراین الگو جستجوی مفاهیم كاملا˝ به عهده ی دانش آموزان گذاشته می شود و معلم بافراهم آوردن زمینه، فرایند تدریس را به گونه ای هدایت می كند كه فراگیرندگان مفهوم مورد نظر را كشف كنند و راهنمایی های معلم، براساس فعالیت های فراگیرندگان و محتوای آموزش، متفاوت است بنابراین هدف نهایی این الگو پرورش فعالیت های ذهنی و مهارت های فرایندی دانش آموزان است.  </a:t>
            </a:r>
            <a:endParaRPr lang="en-US" dirty="0"/>
          </a:p>
        </p:txBody>
      </p:sp>
    </p:spTree>
    <p:extLst>
      <p:ext uri="{BB962C8B-B14F-4D97-AF65-F5344CB8AC3E}">
        <p14:creationId xmlns:p14="http://schemas.microsoft.com/office/powerpoint/2010/main" val="123064358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a:r>
              <a:rPr lang="fa-IR" dirty="0" smtClean="0">
                <a:latin typeface="Calibri" panose="020F0502020204030204" pitchFamily="34" charset="0"/>
                <a:cs typeface="B Titr" panose="00000700000000000000" pitchFamily="2" charset="-78"/>
              </a:rPr>
              <a:t>آ</a:t>
            </a:r>
            <a:r>
              <a:rPr lang="ar-SA" dirty="0" smtClean="0">
                <a:latin typeface="Calibri" panose="020F0502020204030204" pitchFamily="34" charset="0"/>
                <a:ea typeface="Calibri" panose="020F0502020204030204" pitchFamily="34" charset="0"/>
                <a:cs typeface="B Titr" panose="00000700000000000000" pitchFamily="2" charset="-78"/>
              </a:rPr>
              <a:t>موزش </a:t>
            </a:r>
            <a:r>
              <a:rPr lang="ar-SA" dirty="0">
                <a:latin typeface="Calibri" panose="020F0502020204030204" pitchFamily="34" charset="0"/>
                <a:ea typeface="Calibri" panose="020F0502020204030204" pitchFamily="34" charset="0"/>
                <a:cs typeface="B Titr" panose="00000700000000000000" pitchFamily="2" charset="-78"/>
              </a:rPr>
              <a:t>به روش </a:t>
            </a:r>
            <a:r>
              <a:rPr lang="ar-SA" dirty="0" smtClean="0">
                <a:latin typeface="Calibri" panose="020F0502020204030204" pitchFamily="34" charset="0"/>
                <a:ea typeface="Calibri" panose="020F0502020204030204" pitchFamily="34" charset="0"/>
                <a:cs typeface="B Titr" panose="00000700000000000000" pitchFamily="2" charset="-78"/>
              </a:rPr>
              <a:t>کاوشگری</a:t>
            </a:r>
            <a:r>
              <a:rPr lang="fa-IR" dirty="0">
                <a:latin typeface="Calibri" panose="020F0502020204030204" pitchFamily="34" charset="0"/>
                <a:ea typeface="Calibri" panose="020F0502020204030204" pitchFamily="34" charset="0"/>
                <a:cs typeface="B Titr" panose="00000700000000000000" pitchFamily="2" charset="-78"/>
              </a:rPr>
              <a:t> </a:t>
            </a:r>
            <a:r>
              <a:rPr lang="fa-IR" dirty="0" smtClean="0">
                <a:latin typeface="Calibri" panose="020F0502020204030204" pitchFamily="34" charset="0"/>
                <a:ea typeface="Calibri" panose="020F0502020204030204" pitchFamily="34" charset="0"/>
                <a:cs typeface="B Titr" panose="00000700000000000000" pitchFamily="2" charset="-78"/>
              </a:rPr>
              <a:t>برچند پایه استوار است</a:t>
            </a:r>
            <a:r>
              <a:rPr lang="ar-SA" dirty="0" smtClean="0">
                <a:latin typeface="Calibri" panose="020F0502020204030204" pitchFamily="34" charset="0"/>
                <a:ea typeface="Calibri" panose="020F0502020204030204" pitchFamily="34" charset="0"/>
                <a:cs typeface="B Titr" panose="00000700000000000000" pitchFamily="2" charset="-78"/>
              </a:rPr>
              <a:t> </a:t>
            </a:r>
            <a:r>
              <a:rPr lang="fa-IR" dirty="0" smtClean="0">
                <a:cs typeface="B Titr" panose="00000700000000000000" pitchFamily="2" charset="-78"/>
              </a:rPr>
              <a:t> </a:t>
            </a:r>
            <a:endParaRPr lang="en-US" dirty="0">
              <a:cs typeface="B Titr" panose="00000700000000000000" pitchFamily="2" charset="-78"/>
            </a:endParaRPr>
          </a:p>
        </p:txBody>
      </p:sp>
      <p:sp>
        <p:nvSpPr>
          <p:cNvPr id="3" name="Content Placeholder 2"/>
          <p:cNvSpPr>
            <a:spLocks noGrp="1"/>
          </p:cNvSpPr>
          <p:nvPr>
            <p:ph idx="1"/>
          </p:nvPr>
        </p:nvSpPr>
        <p:spPr/>
        <p:txBody>
          <a:bodyPr>
            <a:noAutofit/>
          </a:bodyPr>
          <a:lstStyle/>
          <a:p>
            <a:pPr algn="r" rtl="1">
              <a:buFont typeface="Wingdings" panose="05000000000000000000" pitchFamily="2" charset="2"/>
              <a:buChar char="v"/>
            </a:pPr>
            <a:r>
              <a:rPr lang="fa-IR" sz="2000" dirty="0" smtClean="0">
                <a:solidFill>
                  <a:srgbClr val="7030A0"/>
                </a:solidFill>
                <a:cs typeface="B Titr" panose="00000700000000000000" pitchFamily="2" charset="-78"/>
              </a:rPr>
              <a:t>کنجکاوی : </a:t>
            </a:r>
            <a:r>
              <a:rPr lang="ar-SA" sz="2000" dirty="0" smtClean="0">
                <a:solidFill>
                  <a:srgbClr val="7030A0"/>
                </a:solidFill>
                <a:latin typeface="Calibri" panose="020F0502020204030204" pitchFamily="34" charset="0"/>
                <a:ea typeface="Calibri" panose="020F0502020204030204" pitchFamily="34" charset="0"/>
                <a:cs typeface="B Koodak" panose="00000700000000000000" pitchFamily="2" charset="-78"/>
              </a:rPr>
              <a:t>اگر </a:t>
            </a:r>
            <a:r>
              <a:rPr lang="ar-SA" sz="2000" dirty="0">
                <a:solidFill>
                  <a:srgbClr val="7030A0"/>
                </a:solidFill>
                <a:latin typeface="Calibri" panose="020F0502020204030204" pitchFamily="34" charset="0"/>
                <a:ea typeface="Calibri" panose="020F0502020204030204" pitchFamily="34" charset="0"/>
                <a:cs typeface="B Koodak" panose="00000700000000000000" pitchFamily="2" charset="-78"/>
              </a:rPr>
              <a:t>کنجکاوی نبود علمی وجود نداشت. کنجکاوی یک ویژگی مغز بشر به بهترین شکل است. </a:t>
            </a:r>
            <a:endParaRPr lang="fa-IR" sz="2000" dirty="0" smtClean="0">
              <a:solidFill>
                <a:srgbClr val="7030A0"/>
              </a:solidFill>
              <a:cs typeface="B Titr" panose="00000700000000000000" pitchFamily="2" charset="-78"/>
            </a:endParaRPr>
          </a:p>
          <a:p>
            <a:pPr algn="r" rtl="1">
              <a:buFont typeface="Wingdings" panose="05000000000000000000" pitchFamily="2" charset="2"/>
              <a:buChar char="v"/>
            </a:pPr>
            <a:r>
              <a:rPr lang="fa-IR" sz="2000" dirty="0" smtClean="0">
                <a:solidFill>
                  <a:srgbClr val="7030A0"/>
                </a:solidFill>
                <a:cs typeface="B Titr" panose="00000700000000000000" pitchFamily="2" charset="-78"/>
              </a:rPr>
              <a:t>مشاهده: </a:t>
            </a:r>
            <a:r>
              <a:rPr lang="ar-SA" sz="2000" dirty="0">
                <a:solidFill>
                  <a:srgbClr val="7030A0"/>
                </a:solidFill>
                <a:latin typeface="Calibri" panose="020F0502020204030204" pitchFamily="34" charset="0"/>
                <a:ea typeface="Calibri" panose="020F0502020204030204" pitchFamily="34" charset="0"/>
                <a:cs typeface="B Koodak" panose="00000700000000000000" pitchFamily="2" charset="-78"/>
              </a:rPr>
              <a:t>دیدن با مشاهده کردن فرق دارد. ما چیزهای زیادی می‌بینیم ولی خیلی کم مشاهده می‌کنیم. </a:t>
            </a:r>
            <a:endParaRPr lang="fa-IR" sz="2000" dirty="0" smtClean="0">
              <a:solidFill>
                <a:srgbClr val="7030A0"/>
              </a:solidFill>
              <a:cs typeface="B Titr" panose="00000700000000000000" pitchFamily="2" charset="-78"/>
            </a:endParaRPr>
          </a:p>
          <a:p>
            <a:pPr algn="r" rtl="1">
              <a:buFont typeface="Wingdings" panose="05000000000000000000" pitchFamily="2" charset="2"/>
              <a:buChar char="v"/>
            </a:pPr>
            <a:r>
              <a:rPr lang="fa-IR" sz="2000" dirty="0" smtClean="0">
                <a:solidFill>
                  <a:srgbClr val="7030A0"/>
                </a:solidFill>
                <a:cs typeface="B Titr" panose="00000700000000000000" pitchFamily="2" charset="-78"/>
              </a:rPr>
              <a:t>تخیل:</a:t>
            </a:r>
            <a:r>
              <a:rPr lang="ar-SA" sz="2000" dirty="0">
                <a:solidFill>
                  <a:srgbClr val="7030A0"/>
                </a:solidFill>
                <a:latin typeface="Calibri" panose="020F0502020204030204" pitchFamily="34" charset="0"/>
                <a:ea typeface="Calibri" panose="020F0502020204030204" pitchFamily="34" charset="0"/>
                <a:cs typeface="B Koodak" panose="00000700000000000000" pitchFamily="2" charset="-78"/>
              </a:rPr>
              <a:t>وقتی بچه‌ها پدیده‌ای را مشاهده می‌کنند، تخیل آن‌ها برانگیخته می‌شود</a:t>
            </a:r>
            <a:endParaRPr lang="fa-IR" sz="2000" dirty="0" smtClean="0">
              <a:solidFill>
                <a:srgbClr val="7030A0"/>
              </a:solidFill>
              <a:cs typeface="B Titr" panose="00000700000000000000" pitchFamily="2" charset="-78"/>
            </a:endParaRPr>
          </a:p>
          <a:p>
            <a:pPr algn="r" rtl="1">
              <a:buFont typeface="Wingdings" panose="05000000000000000000" pitchFamily="2" charset="2"/>
              <a:buChar char="v"/>
            </a:pPr>
            <a:r>
              <a:rPr lang="fa-IR" sz="2000" dirty="0" smtClean="0">
                <a:solidFill>
                  <a:srgbClr val="7030A0"/>
                </a:solidFill>
                <a:cs typeface="B Titr" panose="00000700000000000000" pitchFamily="2" charset="-78"/>
              </a:rPr>
              <a:t>طبیعت:</a:t>
            </a:r>
            <a:r>
              <a:rPr lang="ar-SA" sz="2000" dirty="0">
                <a:solidFill>
                  <a:srgbClr val="7030A0"/>
                </a:solidFill>
                <a:latin typeface="Calibri" panose="020F0502020204030204" pitchFamily="34" charset="0"/>
                <a:ea typeface="Calibri" panose="020F0502020204030204" pitchFamily="34" charset="0"/>
                <a:cs typeface="B Koodak" panose="00000700000000000000" pitchFamily="2" charset="-78"/>
              </a:rPr>
              <a:t>معلم، دانش‌آموز و طبیعت، سه سر مثلث سه‌گانه تعلیم هستند</a:t>
            </a:r>
            <a:endParaRPr lang="fa-IR" sz="2000" dirty="0" smtClean="0">
              <a:solidFill>
                <a:srgbClr val="7030A0"/>
              </a:solidFill>
              <a:cs typeface="B Titr" panose="00000700000000000000" pitchFamily="2" charset="-78"/>
            </a:endParaRPr>
          </a:p>
          <a:p>
            <a:pPr algn="r" rtl="1">
              <a:buFont typeface="Wingdings" panose="05000000000000000000" pitchFamily="2" charset="2"/>
              <a:buChar char="v"/>
            </a:pPr>
            <a:r>
              <a:rPr lang="fa-IR" sz="2000" dirty="0" smtClean="0">
                <a:solidFill>
                  <a:srgbClr val="7030A0"/>
                </a:solidFill>
                <a:cs typeface="B Titr" panose="00000700000000000000" pitchFamily="2" charset="-78"/>
              </a:rPr>
              <a:t>حقیقت: </a:t>
            </a:r>
            <a:r>
              <a:rPr lang="ar-SA" sz="2000" dirty="0">
                <a:solidFill>
                  <a:srgbClr val="7030A0"/>
                </a:solidFill>
                <a:latin typeface="Calibri" panose="020F0502020204030204" pitchFamily="34" charset="0"/>
                <a:ea typeface="Calibri" panose="020F0502020204030204" pitchFamily="34" charset="0"/>
                <a:cs typeface="B Koodak" panose="00000700000000000000" pitchFamily="2" charset="-78"/>
              </a:rPr>
              <a:t>تولید علم، اجازه دادن به تولد حقیقت است. </a:t>
            </a:r>
            <a:endParaRPr lang="fa-IR" sz="2000" dirty="0" smtClean="0">
              <a:solidFill>
                <a:srgbClr val="7030A0"/>
              </a:solidFill>
              <a:cs typeface="B Titr" panose="00000700000000000000" pitchFamily="2" charset="-78"/>
            </a:endParaRPr>
          </a:p>
          <a:p>
            <a:pPr algn="r" rtl="1">
              <a:buFont typeface="Wingdings" panose="05000000000000000000" pitchFamily="2" charset="2"/>
              <a:buChar char="v"/>
            </a:pPr>
            <a:r>
              <a:rPr lang="fa-IR" sz="2000" dirty="0" smtClean="0">
                <a:solidFill>
                  <a:srgbClr val="7030A0"/>
                </a:solidFill>
                <a:cs typeface="B Titr" panose="00000700000000000000" pitchFamily="2" charset="-78"/>
              </a:rPr>
              <a:t>زبان:</a:t>
            </a:r>
            <a:r>
              <a:rPr lang="ar-SA" sz="2000" dirty="0">
                <a:solidFill>
                  <a:srgbClr val="7030A0"/>
                </a:solidFill>
                <a:latin typeface="Calibri" panose="020F0502020204030204" pitchFamily="34" charset="0"/>
                <a:ea typeface="Calibri" panose="020F0502020204030204" pitchFamily="34" charset="0"/>
                <a:cs typeface="B Nazanin" panose="00000400000000000000" pitchFamily="2" charset="-78"/>
              </a:rPr>
              <a:t>دانش‌آموزان به خاطر تفاوت‌های اجتماعی و فرهنگی، استفاده‌های متفاوتی از زبان دارند</a:t>
            </a:r>
            <a:endParaRPr lang="en-US" sz="2000" dirty="0">
              <a:solidFill>
                <a:srgbClr val="7030A0"/>
              </a:solidFill>
              <a:cs typeface="B Titr" panose="00000700000000000000" pitchFamily="2" charset="-78"/>
            </a:endParaRPr>
          </a:p>
        </p:txBody>
      </p:sp>
    </p:spTree>
    <p:extLst>
      <p:ext uri="{BB962C8B-B14F-4D97-AF65-F5344CB8AC3E}">
        <p14:creationId xmlns:p14="http://schemas.microsoft.com/office/powerpoint/2010/main" val="22446316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490" y="1027664"/>
            <a:ext cx="6777319" cy="1143000"/>
          </a:xfrm>
        </p:spPr>
        <p:txBody>
          <a:bodyPr/>
          <a:lstStyle/>
          <a:p>
            <a:pPr algn="r" rtl="1"/>
            <a:r>
              <a:rPr lang="ar-SA" b="1" dirty="0">
                <a:latin typeface="Calibri" panose="020F0502020204030204" pitchFamily="34" charset="0"/>
                <a:ea typeface="Calibri" panose="020F0502020204030204" pitchFamily="34" charset="0"/>
                <a:cs typeface="B Titr" panose="00000700000000000000" pitchFamily="2" charset="-78"/>
              </a:rPr>
              <a:t>مراحل آموزش به روش کاوشگری</a:t>
            </a:r>
            <a:r>
              <a:rPr lang="en-US" b="1" dirty="0">
                <a:latin typeface="Calibri" panose="020F0502020204030204" pitchFamily="34" charset="0"/>
                <a:ea typeface="Calibri" panose="020F0502020204030204" pitchFamily="34" charset="0"/>
                <a:cs typeface="B Koodak" panose="00000700000000000000" pitchFamily="2" charset="-78"/>
              </a:rPr>
              <a:t>:</a:t>
            </a:r>
            <a:endParaRPr lang="en-US" dirty="0"/>
          </a:p>
        </p:txBody>
      </p:sp>
      <p:sp>
        <p:nvSpPr>
          <p:cNvPr id="3" name="Content Placeholder 2"/>
          <p:cNvSpPr>
            <a:spLocks noGrp="1"/>
          </p:cNvSpPr>
          <p:nvPr>
            <p:ph idx="1"/>
          </p:nvPr>
        </p:nvSpPr>
        <p:spPr/>
        <p:txBody>
          <a:bodyPr/>
          <a:lstStyle/>
          <a:p>
            <a:pPr marL="525780" indent="-457200" algn="r" rtl="1">
              <a:buFont typeface="+mj-lt"/>
              <a:buAutoNum type="arabicParenR"/>
            </a:pPr>
            <a:r>
              <a:rPr lang="fa-IR" dirty="0" smtClean="0">
                <a:solidFill>
                  <a:srgbClr val="000000"/>
                </a:solidFill>
                <a:latin typeface="times new roman" panose="02020603050405020304" pitchFamily="18" charset="0"/>
              </a:rPr>
              <a:t>بر </a:t>
            </a:r>
            <a:r>
              <a:rPr lang="fa-IR" dirty="0">
                <a:solidFill>
                  <a:srgbClr val="000000"/>
                </a:solidFill>
                <a:latin typeface="times new roman" panose="02020603050405020304" pitchFamily="18" charset="0"/>
              </a:rPr>
              <a:t>هم زدن تعادل ذهنی دانش آموزان</a:t>
            </a:r>
            <a:endParaRPr lang="fa-IR" dirty="0" smtClean="0">
              <a:solidFill>
                <a:srgbClr val="000000"/>
              </a:solidFill>
              <a:latin typeface="Tahoma" panose="020B0604030504040204" pitchFamily="34" charset="0"/>
            </a:endParaRPr>
          </a:p>
          <a:p>
            <a:pPr marL="525780" indent="-457200" algn="r" rtl="1">
              <a:buFont typeface="+mj-lt"/>
              <a:buAutoNum type="arabicParenR"/>
            </a:pPr>
            <a:r>
              <a:rPr lang="fa-IR" dirty="0" smtClean="0">
                <a:solidFill>
                  <a:srgbClr val="000000"/>
                </a:solidFill>
                <a:latin typeface="Tahoma" panose="020B0604030504040204" pitchFamily="34" charset="0"/>
              </a:rPr>
              <a:t>مواجه </a:t>
            </a:r>
            <a:r>
              <a:rPr lang="fa-IR" dirty="0">
                <a:solidFill>
                  <a:srgbClr val="000000"/>
                </a:solidFill>
                <a:latin typeface="Tahoma" panose="020B0604030504040204" pitchFamily="34" charset="0"/>
              </a:rPr>
              <a:t>كردن فراگیران </a:t>
            </a:r>
            <a:r>
              <a:rPr lang="fa-IR" dirty="0" smtClean="0">
                <a:solidFill>
                  <a:srgbClr val="000000"/>
                </a:solidFill>
                <a:latin typeface="Tahoma" panose="020B0604030504040204" pitchFamily="34" charset="0"/>
              </a:rPr>
              <a:t>بامسأله</a:t>
            </a:r>
            <a:endParaRPr lang="fa-IR" dirty="0" smtClean="0">
              <a:solidFill>
                <a:srgbClr val="000000"/>
              </a:solidFill>
              <a:latin typeface="Tahoma" panose="020B0604030504040204" pitchFamily="34" charset="0"/>
            </a:endParaRPr>
          </a:p>
          <a:p>
            <a:pPr marL="525780" indent="-457200" algn="r" rtl="1">
              <a:buFont typeface="+mj-lt"/>
              <a:buAutoNum type="arabicParenR"/>
            </a:pPr>
            <a:r>
              <a:rPr lang="fa-IR" dirty="0">
                <a:solidFill>
                  <a:srgbClr val="000000"/>
                </a:solidFill>
                <a:latin typeface="Tahoma" panose="020B0604030504040204" pitchFamily="34" charset="0"/>
              </a:rPr>
              <a:t> </a:t>
            </a:r>
            <a:r>
              <a:rPr lang="fa-IR" dirty="0" smtClean="0">
                <a:solidFill>
                  <a:srgbClr val="000000"/>
                </a:solidFill>
                <a:latin typeface="Tahoma" panose="020B0604030504040204" pitchFamily="34" charset="0"/>
              </a:rPr>
              <a:t>فرضیه سازی</a:t>
            </a:r>
            <a:endParaRPr lang="fa-IR" dirty="0" smtClean="0">
              <a:solidFill>
                <a:srgbClr val="000000"/>
              </a:solidFill>
              <a:latin typeface="tahoma" panose="020B0604030504040204" pitchFamily="34" charset="0"/>
            </a:endParaRPr>
          </a:p>
          <a:p>
            <a:pPr marL="525780" indent="-457200" algn="r" rtl="1">
              <a:buFont typeface="+mj-lt"/>
              <a:buAutoNum type="arabicParenR"/>
            </a:pPr>
            <a:r>
              <a:rPr lang="fa-IR" dirty="0" smtClean="0">
                <a:solidFill>
                  <a:srgbClr val="000000"/>
                </a:solidFill>
                <a:latin typeface="Tahoma" panose="020B0604030504040204" pitchFamily="34" charset="0"/>
              </a:rPr>
              <a:t>گرد اوری و سازماندهي </a:t>
            </a:r>
            <a:r>
              <a:rPr lang="fa-IR" dirty="0" smtClean="0">
                <a:solidFill>
                  <a:srgbClr val="000000"/>
                </a:solidFill>
                <a:latin typeface="Tahoma" panose="020B0604030504040204" pitchFamily="34" charset="0"/>
              </a:rPr>
              <a:t>اطلاعات</a:t>
            </a:r>
          </a:p>
          <a:p>
            <a:pPr marL="525780" indent="-457200" algn="r" rtl="1">
              <a:buFont typeface="+mj-lt"/>
              <a:buAutoNum type="arabicParenR"/>
            </a:pPr>
            <a:r>
              <a:rPr lang="fa-IR" dirty="0" smtClean="0">
                <a:solidFill>
                  <a:srgbClr val="000000"/>
                </a:solidFill>
                <a:latin typeface="Tahoma" panose="020B0604030504040204" pitchFamily="34" charset="0"/>
              </a:rPr>
              <a:t>بررسی شیوه ی عمل در جریان كاوشگری</a:t>
            </a:r>
            <a:endParaRPr lang="en-US" dirty="0"/>
          </a:p>
        </p:txBody>
      </p:sp>
    </p:spTree>
    <p:extLst>
      <p:ext uri="{BB962C8B-B14F-4D97-AF65-F5344CB8AC3E}">
        <p14:creationId xmlns:p14="http://schemas.microsoft.com/office/powerpoint/2010/main" val="204008554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fa-IR" sz="2800" dirty="0" smtClean="0">
                <a:solidFill>
                  <a:srgbClr val="000000"/>
                </a:solidFill>
                <a:latin typeface="times new roman" panose="02020603050405020304" pitchFamily="18" charset="0"/>
                <a:cs typeface="B Titr" panose="00000700000000000000" pitchFamily="2" charset="-78"/>
              </a:rPr>
              <a:t>مرحله اول : برهم </a:t>
            </a:r>
            <a:r>
              <a:rPr lang="fa-IR" sz="2800" dirty="0">
                <a:solidFill>
                  <a:srgbClr val="000000"/>
                </a:solidFill>
                <a:latin typeface="times new roman" panose="02020603050405020304" pitchFamily="18" charset="0"/>
                <a:cs typeface="B Titr" panose="00000700000000000000" pitchFamily="2" charset="-78"/>
              </a:rPr>
              <a:t>زدن تعادل ذهنی دانش آموزان</a:t>
            </a:r>
            <a:endParaRPr lang="en-US" sz="2800" dirty="0">
              <a:cs typeface="B Titr" panose="00000700000000000000" pitchFamily="2" charset="-78"/>
            </a:endParaRPr>
          </a:p>
        </p:txBody>
      </p:sp>
      <p:sp>
        <p:nvSpPr>
          <p:cNvPr id="3" name="Content Placeholder 2"/>
          <p:cNvSpPr>
            <a:spLocks noGrp="1"/>
          </p:cNvSpPr>
          <p:nvPr>
            <p:ph idx="1"/>
          </p:nvPr>
        </p:nvSpPr>
        <p:spPr/>
        <p:txBody>
          <a:bodyPr>
            <a:normAutofit fontScale="85000" lnSpcReduction="20000"/>
          </a:bodyPr>
          <a:lstStyle/>
          <a:p>
            <a:pPr marL="68580" indent="0" algn="just" rtl="1">
              <a:buNone/>
            </a:pPr>
            <a:r>
              <a:rPr lang="fa-IR" dirty="0">
                <a:solidFill>
                  <a:srgbClr val="000000"/>
                </a:solidFill>
                <a:latin typeface="times new roman, times, serif"/>
                <a:cs typeface="B Nazanin" panose="00000400000000000000" pitchFamily="2" charset="-78"/>
              </a:rPr>
              <a:t>در این مرحله با یک موقعیت اسرار آمیز  ، پیچیده و غیر معمول کار را آغاز می کنیم</a:t>
            </a:r>
            <a:endParaRPr lang="fa-IR" dirty="0">
              <a:solidFill>
                <a:srgbClr val="000000"/>
              </a:solidFill>
              <a:latin typeface="tahoma" panose="020B0604030504040204" pitchFamily="34" charset="0"/>
              <a:cs typeface="B Nazanin" panose="00000400000000000000" pitchFamily="2" charset="-78"/>
            </a:endParaRPr>
          </a:p>
          <a:p>
            <a:pPr marL="68580" indent="0" algn="just" rtl="1">
              <a:buNone/>
            </a:pPr>
            <a:r>
              <a:rPr lang="fa-IR" dirty="0">
                <a:solidFill>
                  <a:srgbClr val="000000"/>
                </a:solidFill>
                <a:latin typeface="times new roman, times, serif"/>
                <a:cs typeface="B Nazanin" panose="00000400000000000000" pitchFamily="2" charset="-78"/>
              </a:rPr>
              <a:t>موقعیت های مشخص و غیر تکراری و متناسب با سطح مخاطبان موقعیت هایی که دارای یک راه حل معین نباشند.</a:t>
            </a:r>
            <a:endParaRPr lang="fa-IR" dirty="0">
              <a:solidFill>
                <a:srgbClr val="000000"/>
              </a:solidFill>
              <a:latin typeface="tahoma" panose="020B0604030504040204" pitchFamily="34" charset="0"/>
              <a:cs typeface="B Nazanin" panose="00000400000000000000" pitchFamily="2" charset="-78"/>
            </a:endParaRPr>
          </a:p>
          <a:p>
            <a:pPr marL="68580" indent="0" algn="just" rtl="1">
              <a:buNone/>
            </a:pPr>
            <a:r>
              <a:rPr lang="fa-IR" dirty="0">
                <a:solidFill>
                  <a:srgbClr val="000000"/>
                </a:solidFill>
                <a:latin typeface="times new roman, times, serif"/>
                <a:cs typeface="B Nazanin" panose="00000400000000000000" pitchFamily="2" charset="-78"/>
              </a:rPr>
              <a:t>طرح یک سوال ، ارائه یک تصویر، خواندن یک داستان کوتاه و.... </a:t>
            </a:r>
            <a:endParaRPr lang="fa-IR" dirty="0">
              <a:solidFill>
                <a:srgbClr val="000000"/>
              </a:solidFill>
              <a:latin typeface="tahoma" panose="020B0604030504040204" pitchFamily="34" charset="0"/>
              <a:cs typeface="B Nazanin" panose="00000400000000000000" pitchFamily="2" charset="-78"/>
            </a:endParaRPr>
          </a:p>
          <a:p>
            <a:pPr marL="68580" indent="0" algn="just" rtl="1">
              <a:buNone/>
            </a:pPr>
            <a:r>
              <a:rPr lang="fa-IR" dirty="0">
                <a:solidFill>
                  <a:srgbClr val="000000"/>
                </a:solidFill>
                <a:latin typeface="times new roman, times, serif"/>
                <a:cs typeface="B Nazanin" panose="00000400000000000000" pitchFamily="2" charset="-78"/>
              </a:rPr>
              <a:t>مثال:</a:t>
            </a:r>
            <a:endParaRPr lang="fa-IR" dirty="0">
              <a:solidFill>
                <a:srgbClr val="000000"/>
              </a:solidFill>
              <a:latin typeface="tahoma" panose="020B0604030504040204" pitchFamily="34" charset="0"/>
              <a:cs typeface="B Nazanin" panose="00000400000000000000" pitchFamily="2" charset="-78"/>
            </a:endParaRPr>
          </a:p>
          <a:p>
            <a:pPr marL="68580" indent="0" algn="just" rtl="1">
              <a:buNone/>
            </a:pPr>
            <a:r>
              <a:rPr lang="fa-IR" dirty="0">
                <a:solidFill>
                  <a:srgbClr val="000000"/>
                </a:solidFill>
                <a:latin typeface="times new roman, times, serif"/>
                <a:cs typeface="B Nazanin" panose="00000400000000000000" pitchFamily="2" charset="-78"/>
              </a:rPr>
              <a:t>•در منطقه ای 10 سال است که باران نباریده است اما پوشش گیاهی وجود دارد چگونه چنین چیزی ممکن است؟</a:t>
            </a:r>
            <a:endParaRPr lang="fa-IR" dirty="0">
              <a:solidFill>
                <a:srgbClr val="000000"/>
              </a:solidFill>
              <a:latin typeface="tahoma" panose="020B0604030504040204" pitchFamily="34" charset="0"/>
              <a:cs typeface="B Nazanin" panose="00000400000000000000" pitchFamily="2" charset="-78"/>
            </a:endParaRPr>
          </a:p>
          <a:p>
            <a:pPr marL="68580" indent="0" algn="just" rtl="1">
              <a:buNone/>
            </a:pPr>
            <a:r>
              <a:rPr lang="fa-IR" dirty="0">
                <a:solidFill>
                  <a:srgbClr val="000000"/>
                </a:solidFill>
                <a:latin typeface="times new roman, times, serif"/>
                <a:cs typeface="B Nazanin" panose="00000400000000000000" pitchFamily="2" charset="-78"/>
              </a:rPr>
              <a:t>•  اگر گرمای زمین از خورشید است پس چرا هر چه از زمین بالا تر می رویم هوا سرد تر می شود؟ با انجام یک آزمایش چگونگی تهیه آب در بیابان را نشان دهید.</a:t>
            </a:r>
            <a:endParaRPr lang="fa-IR" dirty="0">
              <a:solidFill>
                <a:srgbClr val="000000"/>
              </a:solidFill>
              <a:latin typeface="tahoma" panose="020B0604030504040204" pitchFamily="34" charset="0"/>
              <a:cs typeface="B Nazanin" panose="00000400000000000000" pitchFamily="2" charset="-78"/>
            </a:endParaRPr>
          </a:p>
          <a:p>
            <a:pPr marL="68580" indent="0" algn="just" rtl="1">
              <a:buNone/>
            </a:pPr>
            <a:r>
              <a:rPr lang="fa-IR" dirty="0">
                <a:solidFill>
                  <a:srgbClr val="000000"/>
                </a:solidFill>
                <a:latin typeface="times new roman, times, serif"/>
                <a:cs typeface="B Nazanin" panose="00000400000000000000" pitchFamily="2" charset="-78"/>
              </a:rPr>
              <a:t>• آیا پوسته زمین در ابتدا یک پارچه  و به هم متصل بوده است؟</a:t>
            </a:r>
            <a:endParaRPr lang="fa-IR" dirty="0">
              <a:solidFill>
                <a:srgbClr val="000000"/>
              </a:solidFill>
              <a:latin typeface="tahoma" panose="020B0604030504040204" pitchFamily="34" charset="0"/>
              <a:cs typeface="B Nazanin" panose="00000400000000000000" pitchFamily="2" charset="-78"/>
            </a:endParaRPr>
          </a:p>
          <a:p>
            <a:pPr marL="68580" indent="0" algn="just" rtl="1">
              <a:buNone/>
            </a:pPr>
            <a:r>
              <a:rPr lang="fa-IR" dirty="0">
                <a:solidFill>
                  <a:srgbClr val="000000"/>
                </a:solidFill>
                <a:latin typeface="times new roman, times, serif"/>
                <a:cs typeface="B Nazanin" panose="00000400000000000000" pitchFamily="2" charset="-78"/>
              </a:rPr>
              <a:t>•آیا ماه از محل اقیانوس آرام از زمین جدا شده است؟</a:t>
            </a:r>
            <a:endParaRPr lang="fa-IR" dirty="0">
              <a:solidFill>
                <a:srgbClr val="000000"/>
              </a:solidFill>
              <a:latin typeface="tahoma" panose="020B0604030504040204" pitchFamily="34" charset="0"/>
              <a:cs typeface="B Nazanin" panose="00000400000000000000" pitchFamily="2" charset="-78"/>
            </a:endParaRPr>
          </a:p>
          <a:p>
            <a:endParaRPr lang="en-US" dirty="0"/>
          </a:p>
        </p:txBody>
      </p:sp>
    </p:spTree>
    <p:extLst>
      <p:ext uri="{BB962C8B-B14F-4D97-AF65-F5344CB8AC3E}">
        <p14:creationId xmlns:p14="http://schemas.microsoft.com/office/powerpoint/2010/main" val="3335766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525780" lvl="0" indent="-457200" algn="r" rtl="1">
              <a:spcBef>
                <a:spcPct val="20000"/>
              </a:spcBef>
            </a:pPr>
            <a:r>
              <a:rPr lang="fa-IR" sz="2400" dirty="0" smtClean="0">
                <a:solidFill>
                  <a:srgbClr val="FF0000"/>
                </a:solidFill>
                <a:latin typeface="Tahoma" panose="020B0604030504040204" pitchFamily="34" charset="0"/>
                <a:ea typeface="+mn-ea"/>
                <a:cs typeface="B Titr" panose="00000700000000000000" pitchFamily="2" charset="-78"/>
              </a:rPr>
              <a:t>مرحله دوم : مواجه </a:t>
            </a:r>
            <a:r>
              <a:rPr lang="fa-IR" sz="2400" dirty="0">
                <a:solidFill>
                  <a:srgbClr val="FF0000"/>
                </a:solidFill>
                <a:latin typeface="Tahoma" panose="020B0604030504040204" pitchFamily="34" charset="0"/>
                <a:ea typeface="+mn-ea"/>
                <a:cs typeface="B Titr" panose="00000700000000000000" pitchFamily="2" charset="-78"/>
              </a:rPr>
              <a:t>كردن فراگیران بامسأله</a:t>
            </a:r>
            <a:r>
              <a:rPr lang="fa-IR" sz="2400" dirty="0">
                <a:solidFill>
                  <a:srgbClr val="000000"/>
                </a:solidFill>
                <a:latin typeface="Tahoma" panose="020B0604030504040204" pitchFamily="34" charset="0"/>
                <a:ea typeface="+mn-ea"/>
                <a:cs typeface="B Titr" panose="00000700000000000000" pitchFamily="2" charset="-78"/>
              </a:rPr>
              <a:t/>
            </a:r>
            <a:br>
              <a:rPr lang="fa-IR" sz="2400" dirty="0">
                <a:solidFill>
                  <a:srgbClr val="000000"/>
                </a:solidFill>
                <a:latin typeface="Tahoma" panose="020B0604030504040204" pitchFamily="34" charset="0"/>
                <a:ea typeface="+mn-ea"/>
                <a:cs typeface="B Titr" panose="00000700000000000000" pitchFamily="2" charset="-78"/>
              </a:rPr>
            </a:br>
            <a:endParaRPr lang="en-US" dirty="0">
              <a:cs typeface="B Titr" panose="00000700000000000000" pitchFamily="2" charset="-78"/>
            </a:endParaRPr>
          </a:p>
        </p:txBody>
      </p:sp>
      <p:sp>
        <p:nvSpPr>
          <p:cNvPr id="3" name="Content Placeholder 2"/>
          <p:cNvSpPr>
            <a:spLocks noGrp="1"/>
          </p:cNvSpPr>
          <p:nvPr>
            <p:ph idx="1"/>
          </p:nvPr>
        </p:nvSpPr>
        <p:spPr/>
        <p:txBody>
          <a:bodyPr>
            <a:normAutofit fontScale="92500" lnSpcReduction="20000"/>
          </a:bodyPr>
          <a:lstStyle/>
          <a:p>
            <a:pPr algn="just" rtl="1"/>
            <a:r>
              <a:rPr lang="fa-IR" dirty="0">
                <a:solidFill>
                  <a:srgbClr val="000000"/>
                </a:solidFill>
                <a:latin typeface="times new roman, times, serif"/>
              </a:rPr>
              <a:t>در این مرحله معلم شرایطی را به وجود می آورد تا سؤالات زیادی در ذهن دانش آموزان ایجاد شود سعی نکنید پاسخ سوالات را بدهید. (در این مرحله معلم می تواند از دانش آموزان نیز برای ایجاد شرایط مناسب استفاده کند .)</a:t>
            </a:r>
            <a:endParaRPr lang="fa-IR" dirty="0">
              <a:solidFill>
                <a:srgbClr val="000000"/>
              </a:solidFill>
              <a:latin typeface="tahoma" panose="020B0604030504040204" pitchFamily="34" charset="0"/>
            </a:endParaRPr>
          </a:p>
          <a:p>
            <a:pPr algn="just" rtl="1"/>
            <a:r>
              <a:rPr lang="fa-IR" dirty="0">
                <a:solidFill>
                  <a:srgbClr val="000000"/>
                </a:solidFill>
                <a:latin typeface="times new roman, times, serif"/>
              </a:rPr>
              <a:t>از بچه ها بخواهید فقط سوالاتی را بپرسند که پاسخ آن بلی یا خیر است.</a:t>
            </a:r>
            <a:endParaRPr lang="fa-IR" dirty="0">
              <a:solidFill>
                <a:srgbClr val="000000"/>
              </a:solidFill>
              <a:latin typeface="tahoma" panose="020B0604030504040204" pitchFamily="34" charset="0"/>
            </a:endParaRPr>
          </a:p>
          <a:p>
            <a:pPr algn="just" rtl="1"/>
            <a:r>
              <a:rPr lang="fa-IR" dirty="0">
                <a:solidFill>
                  <a:srgbClr val="000000"/>
                </a:solidFill>
                <a:latin typeface="times new roman, times, serif"/>
              </a:rPr>
              <a:t>مثلا :اگر بپرسند که ”این بیابان در کدام منطقه قرار دارد“  بگویید: “ نمی توانم به این سوال به این صورت  پاسخ دهم سوالت را طور دیگری بپرس“. اما اگر بپرسند“ آیا این بیابان در منطقه معتدل قرار دارد“ بگویید :  ”بله سوال خوبی بود</a:t>
            </a:r>
            <a:endParaRPr lang="fa-IR" dirty="0">
              <a:solidFill>
                <a:srgbClr val="000000"/>
              </a:solidFill>
              <a:latin typeface="tahoma" panose="020B0604030504040204" pitchFamily="34" charset="0"/>
            </a:endParaRPr>
          </a:p>
          <a:p>
            <a:pPr marL="68580" indent="0">
              <a:buNone/>
            </a:pPr>
            <a:endParaRPr lang="en-US" dirty="0"/>
          </a:p>
        </p:txBody>
      </p:sp>
    </p:spTree>
    <p:extLst>
      <p:ext uri="{BB962C8B-B14F-4D97-AF65-F5344CB8AC3E}">
        <p14:creationId xmlns:p14="http://schemas.microsoft.com/office/powerpoint/2010/main" val="192527734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525780" lvl="0" indent="-457200" algn="r" rtl="1">
              <a:spcBef>
                <a:spcPct val="20000"/>
              </a:spcBef>
            </a:pPr>
            <a:r>
              <a:rPr lang="fa-IR" sz="2400" dirty="0" smtClean="0">
                <a:solidFill>
                  <a:srgbClr val="FF0000"/>
                </a:solidFill>
                <a:latin typeface="Tahoma" panose="020B0604030504040204" pitchFamily="34" charset="0"/>
                <a:ea typeface="+mn-ea"/>
                <a:cs typeface="B Titr" panose="00000700000000000000" pitchFamily="2" charset="-78"/>
              </a:rPr>
              <a:t>مرحله سوم: فرضیه سازی</a:t>
            </a:r>
            <a:r>
              <a:rPr lang="fa-IR" sz="2400" dirty="0">
                <a:solidFill>
                  <a:srgbClr val="000000"/>
                </a:solidFill>
                <a:latin typeface="tahoma" panose="020B0604030504040204" pitchFamily="34" charset="0"/>
                <a:ea typeface="+mn-ea"/>
              </a:rPr>
              <a:t/>
            </a:r>
            <a:br>
              <a:rPr lang="fa-IR" sz="2400" dirty="0">
                <a:solidFill>
                  <a:srgbClr val="000000"/>
                </a:solidFill>
                <a:latin typeface="tahoma" panose="020B0604030504040204" pitchFamily="34" charset="0"/>
                <a:ea typeface="+mn-ea"/>
              </a:rPr>
            </a:br>
            <a:endParaRPr lang="en-US" dirty="0"/>
          </a:p>
        </p:txBody>
      </p:sp>
      <p:sp>
        <p:nvSpPr>
          <p:cNvPr id="3" name="Content Placeholder 2"/>
          <p:cNvSpPr>
            <a:spLocks noGrp="1"/>
          </p:cNvSpPr>
          <p:nvPr>
            <p:ph idx="1"/>
          </p:nvPr>
        </p:nvSpPr>
        <p:spPr/>
        <p:txBody>
          <a:bodyPr>
            <a:normAutofit fontScale="85000" lnSpcReduction="20000"/>
          </a:bodyPr>
          <a:lstStyle/>
          <a:p>
            <a:pPr algn="just" rtl="1"/>
            <a:r>
              <a:rPr lang="fa-IR" dirty="0">
                <a:solidFill>
                  <a:srgbClr val="000000"/>
                </a:solidFill>
                <a:latin typeface="times new roman, times, serif"/>
              </a:rPr>
              <a:t>در این مرحله دانش آموزان باید برای سوالاتی که مطرح شده راه حل ارائه کنند برای ارائه راه حل باید فرضیه بسازند. مطمئن شوید در مرحله قبل به اندازه کافی پرسش انجام شده است و اگر کافی نباشد و در غیر این صورت خود شما سوالاتی را مطرح کنید تا زمینه لازم برای ساختن فرضیه فراهم شود.</a:t>
            </a:r>
            <a:endParaRPr lang="fa-IR" dirty="0">
              <a:solidFill>
                <a:srgbClr val="000000"/>
              </a:solidFill>
              <a:latin typeface="tahoma" panose="020B0604030504040204" pitchFamily="34" charset="0"/>
            </a:endParaRPr>
          </a:p>
          <a:p>
            <a:pPr algn="just" rtl="1"/>
            <a:r>
              <a:rPr lang="fa-IR" dirty="0">
                <a:solidFill>
                  <a:srgbClr val="000000"/>
                </a:solidFill>
                <a:latin typeface="times new roman, times, serif"/>
              </a:rPr>
              <a:t>• فرضیه در واقع پاسخی فرضی به سوالات مطرح شده است</a:t>
            </a:r>
            <a:endParaRPr lang="fa-IR" dirty="0">
              <a:solidFill>
                <a:srgbClr val="000000"/>
              </a:solidFill>
              <a:latin typeface="tahoma" panose="020B0604030504040204" pitchFamily="34" charset="0"/>
            </a:endParaRPr>
          </a:p>
          <a:p>
            <a:pPr algn="just" rtl="1"/>
            <a:r>
              <a:rPr lang="fa-IR" dirty="0">
                <a:solidFill>
                  <a:srgbClr val="000000"/>
                </a:solidFill>
                <a:latin typeface="times new roman, times, serif"/>
              </a:rPr>
              <a:t>• برای کمک به فرضیه سازی جدولی را روی تابلو رسم کنید واز دانش آموزان بخواهید آن را تکمیل کنند . بهترین فرضیه ها را انتخاب کنید.</a:t>
            </a:r>
            <a:endParaRPr lang="fa-IR" dirty="0">
              <a:solidFill>
                <a:srgbClr val="000000"/>
              </a:solidFill>
              <a:latin typeface="tahoma" panose="020B0604030504040204" pitchFamily="34" charset="0"/>
            </a:endParaRPr>
          </a:p>
          <a:p>
            <a:pPr algn="just" rtl="1"/>
            <a:r>
              <a:rPr lang="fa-IR" dirty="0">
                <a:solidFill>
                  <a:srgbClr val="000000"/>
                </a:solidFill>
                <a:latin typeface="times new roman, times, serif"/>
              </a:rPr>
              <a:t> </a:t>
            </a:r>
            <a:endParaRPr lang="fa-IR" dirty="0">
              <a:solidFill>
                <a:srgbClr val="000000"/>
              </a:solidFill>
              <a:latin typeface="tahoma" panose="020B0604030504040204" pitchFamily="34" charset="0"/>
            </a:endParaRPr>
          </a:p>
          <a:p>
            <a:pPr algn="r"/>
            <a:endParaRPr lang="ar-SA" dirty="0">
              <a:solidFill>
                <a:srgbClr val="424242"/>
              </a:solidFill>
              <a:latin typeface="Tahoma" panose="020B0604030504040204" pitchFamily="34" charset="0"/>
            </a:endParaRPr>
          </a:p>
          <a:p>
            <a:pPr marL="68580" indent="0">
              <a:buNone/>
            </a:pPr>
            <a:endParaRPr lang="en-US" dirty="0"/>
          </a:p>
        </p:txBody>
      </p:sp>
    </p:spTree>
    <p:extLst>
      <p:ext uri="{BB962C8B-B14F-4D97-AF65-F5344CB8AC3E}">
        <p14:creationId xmlns:p14="http://schemas.microsoft.com/office/powerpoint/2010/main" val="17169855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956</TotalTime>
  <Words>1017</Words>
  <Application>Microsoft Office PowerPoint</Application>
  <PresentationFormat>On-screen Show (4:3)</PresentationFormat>
  <Paragraphs>82</Paragraphs>
  <Slides>18</Slides>
  <Notes>0</Notes>
  <HiddenSlides>0</HiddenSlides>
  <MMClips>0</MMClips>
  <ScaleCrop>false</ScaleCrop>
  <HeadingPairs>
    <vt:vector size="6" baseType="variant">
      <vt:variant>
        <vt:lpstr>Fonts Used</vt:lpstr>
      </vt:variant>
      <vt:variant>
        <vt:i4>12</vt:i4>
      </vt:variant>
      <vt:variant>
        <vt:lpstr>Theme</vt:lpstr>
      </vt:variant>
      <vt:variant>
        <vt:i4>1</vt:i4>
      </vt:variant>
      <vt:variant>
        <vt:lpstr>Slide Titles</vt:lpstr>
      </vt:variant>
      <vt:variant>
        <vt:i4>18</vt:i4>
      </vt:variant>
    </vt:vector>
  </HeadingPairs>
  <TitlesOfParts>
    <vt:vector size="31" baseType="lpstr">
      <vt:lpstr>B Koodak</vt:lpstr>
      <vt:lpstr>B Nazanin</vt:lpstr>
      <vt:lpstr>B Titr</vt:lpstr>
      <vt:lpstr>Calibri</vt:lpstr>
      <vt:lpstr>Century Gothic</vt:lpstr>
      <vt:lpstr>tahoma</vt:lpstr>
      <vt:lpstr>tahoma</vt:lpstr>
      <vt:lpstr>times new roman</vt:lpstr>
      <vt:lpstr>times new roman</vt:lpstr>
      <vt:lpstr>times new roman, times, serif</vt:lpstr>
      <vt:lpstr>Wingdings</vt:lpstr>
      <vt:lpstr>Wingdings 2</vt:lpstr>
      <vt:lpstr>Austin</vt:lpstr>
      <vt:lpstr>دانشگاه فرهنگیان مرکز آموزشی شهید مطهری خوی</vt:lpstr>
      <vt:lpstr>موضوع این جلسه </vt:lpstr>
      <vt:lpstr>تعریف کاوشگری</vt:lpstr>
      <vt:lpstr>هدف از آموزش به روش کاوشگری</vt:lpstr>
      <vt:lpstr>آموزش به روش کاوشگری برچند پایه استوار است  </vt:lpstr>
      <vt:lpstr>مراحل آموزش به روش کاوشگری:</vt:lpstr>
      <vt:lpstr>مرحله اول : برهم زدن تعادل ذهنی دانش آموزان</vt:lpstr>
      <vt:lpstr>مرحله دوم : مواجه كردن فراگیران بامسأله </vt:lpstr>
      <vt:lpstr>مرحله سوم: فرضیه سازی </vt:lpstr>
      <vt:lpstr>   مرحله چهارم: سازماندهي اطلاعات  </vt:lpstr>
      <vt:lpstr>مرحله نهایی : بررسی شیوه ی عمل در جریان كاوشگری</vt:lpstr>
      <vt:lpstr>نمونه تدریس به روش کاوشگری </vt:lpstr>
      <vt:lpstr>مرحله اول:انجام آزمایش    </vt:lpstr>
      <vt:lpstr>مرحله دوم :گرد اوری اطلاعات</vt:lpstr>
      <vt:lpstr>مرحله سوم : فرضیه سازی</vt:lpstr>
      <vt:lpstr>مرحله چهارم:آزمون فرضیه ها</vt:lpstr>
      <vt:lpstr>مرحله پنجم : نتیجه گیری </vt:lpstr>
      <vt:lpstr>تکلیف این جلسه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Khazra</dc:creator>
  <cp:lastModifiedBy>intel</cp:lastModifiedBy>
  <cp:revision>79</cp:revision>
  <dcterms:created xsi:type="dcterms:W3CDTF">2017-05-13T18:42:43Z</dcterms:created>
  <dcterms:modified xsi:type="dcterms:W3CDTF">2020-04-12T05:56:27Z</dcterms:modified>
</cp:coreProperties>
</file>