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Lst>
  <p:notesMasterIdLst>
    <p:notesMasterId r:id="rId48"/>
  </p:notesMasterIdLst>
  <p:sldIdLst>
    <p:sldId id="291" r:id="rId14"/>
    <p:sldId id="292" r:id="rId15"/>
    <p:sldId id="287" r:id="rId16"/>
    <p:sldId id="288" r:id="rId17"/>
    <p:sldId id="289" r:id="rId18"/>
    <p:sldId id="290" r:id="rId19"/>
    <p:sldId id="286" r:id="rId20"/>
    <p:sldId id="284" r:id="rId21"/>
    <p:sldId id="285" r:id="rId22"/>
    <p:sldId id="258" r:id="rId23"/>
    <p:sldId id="260" r:id="rId24"/>
    <p:sldId id="261" r:id="rId25"/>
    <p:sldId id="262" r:id="rId26"/>
    <p:sldId id="264" r:id="rId27"/>
    <p:sldId id="263" r:id="rId28"/>
    <p:sldId id="265" r:id="rId29"/>
    <p:sldId id="266" r:id="rId30"/>
    <p:sldId id="259" r:id="rId31"/>
    <p:sldId id="268" r:id="rId32"/>
    <p:sldId id="267" r:id="rId33"/>
    <p:sldId id="275" r:id="rId34"/>
    <p:sldId id="269" r:id="rId35"/>
    <p:sldId id="271" r:id="rId36"/>
    <p:sldId id="270" r:id="rId37"/>
    <p:sldId id="276" r:id="rId38"/>
    <p:sldId id="277" r:id="rId39"/>
    <p:sldId id="272" r:id="rId40"/>
    <p:sldId id="278" r:id="rId41"/>
    <p:sldId id="283" r:id="rId42"/>
    <p:sldId id="273" r:id="rId43"/>
    <p:sldId id="274" r:id="rId44"/>
    <p:sldId id="279" r:id="rId45"/>
    <p:sldId id="280" r:id="rId46"/>
    <p:sldId id="28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80" autoAdjust="0"/>
  </p:normalViewPr>
  <p:slideViewPr>
    <p:cSldViewPr>
      <p:cViewPr varScale="1">
        <p:scale>
          <a:sx n="69" d="100"/>
          <a:sy n="69" d="100"/>
        </p:scale>
        <p:origin x="141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CCDBB0-D3FF-4EB7-BB35-46066DE0AF16}" type="datetimeFigureOut">
              <a:rPr lang="en-US" smtClean="0"/>
              <a:t>4/6/2020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2FEB-46CD-47F2-AA64-9CB28F1B5F1D}" type="slidenum">
              <a:rPr lang="en-US" smtClean="0"/>
              <a:t>‹#›</a:t>
            </a:fld>
            <a:endParaRPr lang="en-US"/>
          </a:p>
        </p:txBody>
      </p:sp>
    </p:spTree>
    <p:extLst>
      <p:ext uri="{BB962C8B-B14F-4D97-AF65-F5344CB8AC3E}">
        <p14:creationId xmlns:p14="http://schemas.microsoft.com/office/powerpoint/2010/main" val="1818892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72FEB-46CD-47F2-AA64-9CB28F1B5F1D}" type="slidenum">
              <a:rPr lang="en-US" smtClean="0"/>
              <a:t>23</a:t>
            </a:fld>
            <a:endParaRPr lang="en-US"/>
          </a:p>
        </p:txBody>
      </p:sp>
    </p:spTree>
    <p:extLst>
      <p:ext uri="{BB962C8B-B14F-4D97-AF65-F5344CB8AC3E}">
        <p14:creationId xmlns:p14="http://schemas.microsoft.com/office/powerpoint/2010/main" val="351520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72FEB-46CD-47F2-AA64-9CB28F1B5F1D}" type="slidenum">
              <a:rPr lang="en-US" smtClean="0"/>
              <a:t>24</a:t>
            </a:fld>
            <a:endParaRPr lang="en-US"/>
          </a:p>
        </p:txBody>
      </p:sp>
    </p:spTree>
    <p:extLst>
      <p:ext uri="{BB962C8B-B14F-4D97-AF65-F5344CB8AC3E}">
        <p14:creationId xmlns:p14="http://schemas.microsoft.com/office/powerpoint/2010/main" val="315282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72FEB-46CD-47F2-AA64-9CB28F1B5F1D}" type="slidenum">
              <a:rPr lang="en-US" smtClean="0"/>
              <a:t>26</a:t>
            </a:fld>
            <a:endParaRPr lang="en-US"/>
          </a:p>
        </p:txBody>
      </p:sp>
    </p:spTree>
    <p:extLst>
      <p:ext uri="{BB962C8B-B14F-4D97-AF65-F5344CB8AC3E}">
        <p14:creationId xmlns:p14="http://schemas.microsoft.com/office/powerpoint/2010/main" val="377572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B5C9229-5E9B-4835-B994-E509747E119B}" type="datetimeFigureOut">
              <a:rPr lang="en-US" smtClean="0"/>
              <a:t>4/6/2020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2ECAAF2-3AA5-40BC-9270-506924BAD775}"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2ECAAF2-3AA5-40BC-9270-506924BAD775}" type="slidenum">
              <a:rPr lang="en-US" smtClean="0"/>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CAAF2-3AA5-40BC-9270-506924BAD775}"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32ECAAF2-3AA5-40BC-9270-506924BAD775}" type="slidenum">
              <a:rPr lang="en-US" smtClean="0"/>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32ECAAF2-3AA5-40BC-9270-506924BAD775}" type="slidenum">
              <a:rPr lang="en-US" smtClean="0"/>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2ECAAF2-3AA5-40BC-9270-506924BAD775}"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CAAF2-3AA5-40BC-9270-506924BAD77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B5C9229-5E9B-4835-B994-E509747E119B}" type="datetimeFigureOut">
              <a:rPr lang="en-US" smtClean="0"/>
              <a:t>4/6/2020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2ECAAF2-3AA5-40BC-9270-506924BAD775}" type="slidenum">
              <a:rPr lang="en-US" smtClean="0"/>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B5C9229-5E9B-4835-B994-E509747E119B}" type="datetimeFigureOut">
              <a:rPr lang="en-US" smtClean="0"/>
              <a:t>4/6/2020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2ECAAF2-3AA5-40BC-9270-506924BAD775}" type="slidenum">
              <a:rPr lang="en-US" smtClean="0"/>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B5C9229-5E9B-4835-B994-E509747E119B}" type="datetimeFigureOut">
              <a:rPr lang="en-US" smtClean="0"/>
              <a:t>4/6/2020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2ECAAF2-3AA5-40BC-9270-506924BAD775}"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B5C9229-5E9B-4835-B994-E509747E119B}" type="datetimeFigureOut">
              <a:rPr lang="en-US" smtClean="0"/>
              <a:t>4/6/2020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2ECAAF2-3AA5-40BC-9270-506924BAD775}"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B5C9229-5E9B-4835-B994-E509747E119B}" type="datetimeFigureOut">
              <a:rPr lang="en-US" smtClean="0"/>
              <a:t>4/6/2020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B5C9229-5E9B-4835-B994-E509747E119B}" type="datetimeFigureOut">
              <a:rPr lang="en-US" smtClean="0"/>
              <a:t>4/6/2020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2ECAAF2-3AA5-40BC-9270-506924BAD775}"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B5C9229-5E9B-4835-B994-E509747E119B}" type="datetimeFigureOut">
              <a:rPr lang="en-US" smtClean="0"/>
              <a:t>4/6/2020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2ECAAF2-3AA5-40BC-9270-506924BAD775}"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B5C9229-5E9B-4835-B994-E509747E119B}" type="datetimeFigureOut">
              <a:rPr lang="en-US" smtClean="0"/>
              <a:t>4/6/2020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2ECAAF2-3AA5-40BC-9270-506924BAD775}"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CAAF2-3AA5-40BC-9270-506924BAD77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CAAF2-3AA5-40BC-9270-506924BAD775}"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2ECAAF2-3AA5-40BC-9270-506924BAD7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2ECAAF2-3AA5-40BC-9270-506924BAD775}"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2ECAAF2-3AA5-40BC-9270-506924BAD77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B5C9229-5E9B-4835-B994-E509747E119B}" type="datetimeFigureOut">
              <a:rPr lang="en-US" smtClean="0"/>
              <a:t>4/6/2020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ECAAF2-3AA5-40BC-9270-506924BAD77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2ECAAF2-3AA5-40BC-9270-506924BAD77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ECAAF2-3AA5-40BC-9270-506924BAD77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2ECAAF2-3AA5-40BC-9270-506924BAD77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2ECAAF2-3AA5-40BC-9270-506924BAD775}"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2ECAAF2-3AA5-40BC-9270-506924BAD7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B5C9229-5E9B-4835-B994-E509747E119B}" type="datetimeFigureOut">
              <a:rPr lang="en-US" smtClean="0"/>
              <a:t>4/6/2020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2ECAAF2-3AA5-40BC-9270-506924BAD775}"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2ECAAF2-3AA5-40BC-9270-506924BAD77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2ECAAF2-3AA5-40BC-9270-506924BAD77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2ECAAF2-3AA5-40BC-9270-506924BAD77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B5C9229-5E9B-4835-B994-E509747E119B}" type="datetimeFigureOut">
              <a:rPr lang="en-US" smtClean="0"/>
              <a:t>4/6/2020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2ECAAF2-3AA5-40BC-9270-506924BAD775}"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B5C9229-5E9B-4835-B994-E509747E119B}" type="datetimeFigureOut">
              <a:rPr lang="en-US" smtClean="0"/>
              <a:t>4/6/2020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2ECAAF2-3AA5-40BC-9270-506924BAD775}"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CAAF2-3AA5-40BC-9270-506924BAD77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CAAF2-3AA5-40BC-9270-506924BAD775}"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2ECAAF2-3AA5-40BC-9270-506924BAD775}"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2ECAAF2-3AA5-40BC-9270-506924BAD775}"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B5C9229-5E9B-4835-B994-E509747E119B}" type="datetimeFigureOut">
              <a:rPr lang="en-US" smtClean="0"/>
              <a:t>4/6/2020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2ECAAF2-3AA5-40BC-9270-506924BAD775}"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CAAF2-3AA5-40BC-9270-506924BAD77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B5C9229-5E9B-4835-B994-E509747E119B}" type="datetimeFigureOut">
              <a:rPr lang="en-US" smtClean="0"/>
              <a:t>4/6/2020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2ECAAF2-3AA5-40BC-9270-506924BAD7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32ECAAF2-3AA5-40BC-9270-506924BAD7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CAAF2-3AA5-40BC-9270-506924BAD775}"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2ECAAF2-3AA5-40BC-9270-506924BAD775}"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2ECAAF2-3AA5-40BC-9270-506924BAD775}" type="slidenum">
              <a:rPr lang="en-US" smtClean="0"/>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extLst>
      <p:ext uri="{BB962C8B-B14F-4D97-AF65-F5344CB8AC3E}">
        <p14:creationId xmlns:p14="http://schemas.microsoft.com/office/powerpoint/2010/main" val="26830695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extLst>
      <p:ext uri="{BB962C8B-B14F-4D97-AF65-F5344CB8AC3E}">
        <p14:creationId xmlns:p14="http://schemas.microsoft.com/office/powerpoint/2010/main" val="38770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2ECAAF2-3AA5-40BC-9270-506924BAD775}"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extLst>
      <p:ext uri="{BB962C8B-B14F-4D97-AF65-F5344CB8AC3E}">
        <p14:creationId xmlns:p14="http://schemas.microsoft.com/office/powerpoint/2010/main" val="37892796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extLst>
      <p:ext uri="{BB962C8B-B14F-4D97-AF65-F5344CB8AC3E}">
        <p14:creationId xmlns:p14="http://schemas.microsoft.com/office/powerpoint/2010/main" val="21376823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CAAF2-3AA5-40BC-9270-506924BAD775}" type="slidenum">
              <a:rPr lang="en-US" smtClean="0"/>
              <a:t>‹#›</a:t>
            </a:fld>
            <a:endParaRPr lang="en-US"/>
          </a:p>
        </p:txBody>
      </p:sp>
    </p:spTree>
    <p:extLst>
      <p:ext uri="{BB962C8B-B14F-4D97-AF65-F5344CB8AC3E}">
        <p14:creationId xmlns:p14="http://schemas.microsoft.com/office/powerpoint/2010/main" val="19129425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CAAF2-3AA5-40BC-9270-506924BAD775}" type="slidenum">
              <a:rPr lang="en-US" smtClean="0"/>
              <a:t>‹#›</a:t>
            </a:fld>
            <a:endParaRPr lang="en-US"/>
          </a:p>
        </p:txBody>
      </p:sp>
    </p:spTree>
    <p:extLst>
      <p:ext uri="{BB962C8B-B14F-4D97-AF65-F5344CB8AC3E}">
        <p14:creationId xmlns:p14="http://schemas.microsoft.com/office/powerpoint/2010/main" val="28474489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CAAF2-3AA5-40BC-9270-506924BAD775}" type="slidenum">
              <a:rPr lang="en-US" smtClean="0"/>
              <a:t>‹#›</a:t>
            </a:fld>
            <a:endParaRPr lang="en-US"/>
          </a:p>
        </p:txBody>
      </p:sp>
    </p:spTree>
    <p:extLst>
      <p:ext uri="{BB962C8B-B14F-4D97-AF65-F5344CB8AC3E}">
        <p14:creationId xmlns:p14="http://schemas.microsoft.com/office/powerpoint/2010/main" val="3496550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extLst>
      <p:ext uri="{BB962C8B-B14F-4D97-AF65-F5344CB8AC3E}">
        <p14:creationId xmlns:p14="http://schemas.microsoft.com/office/powerpoint/2010/main" val="2777008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extLst>
      <p:ext uri="{BB962C8B-B14F-4D97-AF65-F5344CB8AC3E}">
        <p14:creationId xmlns:p14="http://schemas.microsoft.com/office/powerpoint/2010/main" val="13968911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extLst>
      <p:ext uri="{BB962C8B-B14F-4D97-AF65-F5344CB8AC3E}">
        <p14:creationId xmlns:p14="http://schemas.microsoft.com/office/powerpoint/2010/main" val="34439793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extLst>
      <p:ext uri="{BB962C8B-B14F-4D97-AF65-F5344CB8AC3E}">
        <p14:creationId xmlns:p14="http://schemas.microsoft.com/office/powerpoint/2010/main" val="17149024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5C9229-5E9B-4835-B994-E509747E119B}"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5C9229-5E9B-4835-B994-E509747E119B}"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9B5C9229-5E9B-4835-B994-E509747E119B}"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5C9229-5E9B-4835-B994-E509747E119B}"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CAAF2-3AA5-40BC-9270-506924BAD775}"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229-5E9B-4835-B994-E509747E119B}"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CAAF2-3AA5-40BC-9270-506924BAD7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B5C9229-5E9B-4835-B994-E509747E119B}" type="datetimeFigureOut">
              <a:rPr lang="en-US" smtClean="0"/>
              <a:t>4/6/2020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2ECAAF2-3AA5-40BC-9270-506924BAD7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B5C9229-5E9B-4835-B994-E509747E119B}" type="datetimeFigureOut">
              <a:rPr lang="en-US" smtClean="0"/>
              <a:t>4/6/2020</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2ECAAF2-3AA5-40BC-9270-506924BAD7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B5C9229-5E9B-4835-B994-E509747E119B}" type="datetimeFigureOut">
              <a:rPr lang="en-US" smtClean="0"/>
              <a:t>4/6/2020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2ECAAF2-3AA5-40BC-9270-506924BAD7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B5C9229-5E9B-4835-B994-E509747E119B}" type="datetimeFigureOut">
              <a:rPr lang="en-US" smtClean="0"/>
              <a:t>4/6/2020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2ECAAF2-3AA5-40BC-9270-506924BAD775}"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B5C9229-5E9B-4835-B994-E509747E119B}" type="datetimeFigureOut">
              <a:rPr lang="en-US" smtClean="0"/>
              <a:t>4/6/2020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2ECAAF2-3AA5-40BC-9270-506924BAD7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B5C9229-5E9B-4835-B994-E509747E119B}" type="datetimeFigureOut">
              <a:rPr lang="en-US" smtClean="0"/>
              <a:t>4/6/2020</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2ECAAF2-3AA5-40BC-9270-506924BAD77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B5C9229-5E9B-4835-B994-E509747E119B}" type="datetimeFigureOut">
              <a:rPr lang="en-US" smtClean="0"/>
              <a:t>4/6/2020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2ECAAF2-3AA5-40BC-9270-506924BAD77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B5C9229-5E9B-4835-B994-E509747E119B}" type="datetimeFigureOut">
              <a:rPr lang="en-US" smtClean="0"/>
              <a:t>4/6/2020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2ECAAF2-3AA5-40BC-9270-506924BAD7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B5C9229-5E9B-4835-B994-E509747E119B}" type="datetimeFigureOut">
              <a:rPr lang="en-US" smtClean="0"/>
              <a:t>4/6/2020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2ECAAF2-3AA5-40BC-9270-506924BAD7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B5C9229-5E9B-4835-B994-E509747E119B}" type="datetimeFigureOut">
              <a:rPr lang="en-US" smtClean="0"/>
              <a:t>4/6/2020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2ECAAF2-3AA5-40BC-9270-506924BAD7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B5C9229-5E9B-4835-B994-E509747E119B}" type="datetimeFigureOut">
              <a:rPr lang="en-US" smtClean="0"/>
              <a:t>4/6/2020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2ECAAF2-3AA5-40BC-9270-506924BAD7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C9229-5E9B-4835-B994-E509747E119B}" type="datetimeFigureOut">
              <a:rPr lang="en-US" smtClean="0"/>
              <a:t>4/6/2020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CAAF2-3AA5-40BC-9270-506924BAD775}" type="slidenum">
              <a:rPr lang="en-US" smtClean="0"/>
              <a:t>‹#›</a:t>
            </a:fld>
            <a:endParaRPr lang="en-US"/>
          </a:p>
        </p:txBody>
      </p:sp>
    </p:spTree>
    <p:extLst>
      <p:ext uri="{BB962C8B-B14F-4D97-AF65-F5344CB8AC3E}">
        <p14:creationId xmlns:p14="http://schemas.microsoft.com/office/powerpoint/2010/main" val="92207864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B5C9229-5E9B-4835-B994-E509747E119B}" type="datetimeFigureOut">
              <a:rPr lang="en-US" smtClean="0"/>
              <a:t>4/6/2020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2ECAAF2-3AA5-40BC-9270-506924BAD7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23.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4.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dirty="0" smtClean="0"/>
              <a:t>دانشگاه فرهنگیان مرکز آموزشی شهید مطهری خوی</a:t>
            </a:r>
            <a:endParaRPr lang="en-US" sz="2800" dirty="0"/>
          </a:p>
        </p:txBody>
      </p:sp>
      <p:sp>
        <p:nvSpPr>
          <p:cNvPr id="3" name="Content Placeholder 2"/>
          <p:cNvSpPr>
            <a:spLocks noGrp="1"/>
          </p:cNvSpPr>
          <p:nvPr>
            <p:ph idx="1"/>
          </p:nvPr>
        </p:nvSpPr>
        <p:spPr/>
        <p:txBody>
          <a:bodyPr/>
          <a:lstStyle/>
          <a:p>
            <a:pPr marL="68580" indent="0" algn="ctr" rtl="1">
              <a:buNone/>
            </a:pPr>
            <a:r>
              <a:rPr lang="fa-IR" sz="2000" dirty="0" smtClean="0"/>
              <a:t>جلسه چهارم  آموزش علوم تجربی</a:t>
            </a:r>
          </a:p>
          <a:p>
            <a:pPr marL="68580" indent="0" algn="ctr" rtl="1">
              <a:buNone/>
            </a:pPr>
            <a:endParaRPr lang="fa-IR" sz="2000" dirty="0" smtClean="0"/>
          </a:p>
          <a:p>
            <a:pPr marL="68580" indent="0" algn="ctr" rtl="1">
              <a:buNone/>
            </a:pPr>
            <a:r>
              <a:rPr lang="fa-IR" dirty="0" smtClean="0"/>
              <a:t>گروههای 11و12 ورودی مهرماه 98</a:t>
            </a:r>
          </a:p>
          <a:p>
            <a:pPr marL="68580" indent="0" algn="ctr" rtl="1">
              <a:buNone/>
            </a:pPr>
            <a:endParaRPr lang="fa-IR" dirty="0" smtClean="0"/>
          </a:p>
          <a:p>
            <a:pPr marL="68580" indent="0" algn="ctr" rtl="1">
              <a:buNone/>
            </a:pPr>
            <a:r>
              <a:rPr lang="fa-IR" dirty="0" smtClean="0"/>
              <a:t>مدرس </a:t>
            </a:r>
          </a:p>
          <a:p>
            <a:pPr marL="68580" indent="0" algn="ctr" rtl="1">
              <a:buNone/>
            </a:pPr>
            <a:r>
              <a:rPr lang="fa-IR" dirty="0" smtClean="0"/>
              <a:t>اصغرنژاد</a:t>
            </a:r>
            <a:endParaRPr lang="en-US" dirty="0"/>
          </a:p>
        </p:txBody>
      </p:sp>
    </p:spTree>
    <p:extLst>
      <p:ext uri="{BB962C8B-B14F-4D97-AF65-F5344CB8AC3E}">
        <p14:creationId xmlns:p14="http://schemas.microsoft.com/office/powerpoint/2010/main" val="1894842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7642" y="1141947"/>
            <a:ext cx="7043916" cy="1015663"/>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fa-IR" sz="6000" b="1" i="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Nazanin" pitchFamily="2" charset="-78"/>
              </a:rPr>
              <a:t>1. بررسی و تشخیص نیازها</a:t>
            </a:r>
            <a:endParaRPr lang="en-US" sz="6000" b="1" i="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Nazanin" pitchFamily="2" charset="-78"/>
            </a:endParaRPr>
          </a:p>
        </p:txBody>
      </p:sp>
      <p:pic>
        <p:nvPicPr>
          <p:cNvPr id="2056" name="Picture 8" descr="Image result for ‫سایتی برای جستج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0"/>
            <a:ext cx="6705600" cy="292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5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circle(in)">
                                      <p:cBhvr>
                                        <p:cTn id="12"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96153"/>
            <a:ext cx="8001000" cy="5632311"/>
          </a:xfrm>
          <a:prstGeom prst="rect">
            <a:avLst/>
          </a:prstGeom>
          <a:ln/>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just" rtl="1">
              <a:lnSpc>
                <a:spcPct val="200000"/>
              </a:lnSpc>
            </a:pPr>
            <a:r>
              <a:rPr lang="fa-IR" sz="2000" dirty="0" smtClean="0">
                <a:cs typeface="B Nazanin" pitchFamily="2" charset="-78"/>
              </a:rPr>
              <a:t>علوم تجربی دانش هایی هستند که موضوع آن</a:t>
            </a:r>
            <a:r>
              <a:rPr lang="en-US" sz="2000" dirty="0" smtClean="0">
                <a:cs typeface="B Nazanin" pitchFamily="2" charset="-78"/>
              </a:rPr>
              <a:t> </a:t>
            </a:r>
            <a:r>
              <a:rPr lang="fa-IR" sz="2000" dirty="0" smtClean="0">
                <a:cs typeface="B Nazanin" pitchFamily="2" charset="-78"/>
              </a:rPr>
              <a:t>ها</a:t>
            </a:r>
            <a:r>
              <a:rPr lang="en-US" sz="2000" dirty="0" smtClean="0">
                <a:cs typeface="B Nazanin" pitchFamily="2" charset="-78"/>
              </a:rPr>
              <a:t> </a:t>
            </a:r>
            <a:r>
              <a:rPr lang="fa-IR" sz="2000" dirty="0" smtClean="0">
                <a:cs typeface="B Nazanin" pitchFamily="2" charset="-78"/>
              </a:rPr>
              <a:t>بررسی ویژگی های طبیعت است.</a:t>
            </a:r>
            <a:r>
              <a:rPr lang="en-US" sz="2000" dirty="0" smtClean="0">
                <a:cs typeface="B Nazanin" pitchFamily="2" charset="-78"/>
              </a:rPr>
              <a:t> </a:t>
            </a:r>
            <a:r>
              <a:rPr lang="fa-IR" sz="2000" dirty="0" smtClean="0">
                <a:cs typeface="B Nazanin" pitchFamily="2" charset="-78"/>
              </a:rPr>
              <a:t>در علوم تجربی کوشش می   شود تا پدیده ای طبیعی با روش علمی و بر اساس فرایندهای طبیعی توضیح داده شود. در دوره ابتدایی در درس علوم تجربی آشنایی با جانوران و انواع آن ها</a:t>
            </a:r>
            <a:r>
              <a:rPr lang="fa-IR" sz="2000" dirty="0">
                <a:cs typeface="B Nazanin" pitchFamily="2" charset="-78"/>
              </a:rPr>
              <a:t> </a:t>
            </a:r>
            <a:r>
              <a:rPr lang="fa-IR" sz="2000" dirty="0" smtClean="0">
                <a:cs typeface="B Nazanin" pitchFamily="2" charset="-78"/>
              </a:rPr>
              <a:t>و نیز طبقه بندی آن ها یکی از مباحث مهم این دوره می باشد. در واقع لازم است که دانش آموزان جانوران و تنوع آن</a:t>
            </a:r>
            <a:r>
              <a:rPr lang="en-US" sz="2000" dirty="0" smtClean="0">
                <a:cs typeface="B Nazanin" pitchFamily="2" charset="-78"/>
              </a:rPr>
              <a:t> </a:t>
            </a:r>
            <a:r>
              <a:rPr lang="fa-IR" sz="2000" dirty="0" smtClean="0">
                <a:cs typeface="B Nazanin" pitchFamily="2" charset="-78"/>
              </a:rPr>
              <a:t>ها و ویژگی هرکدام را به خوبی بشناسند. دانش آموزان در این کتاب با زیست بوم و چرخه زندگی جانوران مختلف  آشنا میشوند. موضوع جانوران به دلیل اهمیت آن و تاثیر شگرفی که در محیط زیست و نوع زندگی انسان ها دارد، با همه ی دروس سال سوم ارتباط افقی و با کتاب  علوم همه ی پایه ها، ارتباط عمودی دارد. و این مبحث پیش نیاز برای برخی مطالب در درس علوم و جغرافیای سایر پایه ها می باشد.</a:t>
            </a:r>
            <a:endParaRPr lang="en-US" sz="2000" dirty="0" smtClean="0">
              <a:cs typeface="B Nazanin" pitchFamily="2" charset="-78"/>
            </a:endParaRPr>
          </a:p>
          <a:p>
            <a:pPr algn="just" rtl="1">
              <a:lnSpc>
                <a:spcPct val="200000"/>
              </a:lnSpc>
            </a:pPr>
            <a:endParaRPr lang="fa-IR" sz="2000" dirty="0" smtClean="0">
              <a:cs typeface="B Nazanin" pitchFamily="2" charset="-78"/>
            </a:endParaRPr>
          </a:p>
        </p:txBody>
      </p:sp>
    </p:spTree>
    <p:extLst>
      <p:ext uri="{BB962C8B-B14F-4D97-AF65-F5344CB8AC3E}">
        <p14:creationId xmlns:p14="http://schemas.microsoft.com/office/powerpoint/2010/main" val="20196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2711" y="3244334"/>
            <a:ext cx="184731" cy="830997"/>
          </a:xfrm>
          <a:prstGeom prst="rect">
            <a:avLst/>
          </a:prstGeom>
        </p:spPr>
        <p:txBody>
          <a:bodyPr wrap="none">
            <a:spAutoFit/>
          </a:bodyPr>
          <a:lstStyle/>
          <a:p>
            <a:endParaRPr lang="en-US" sz="4800" b="1" i="1" dirty="0">
              <a:solidFill>
                <a:srgbClr val="FF0000"/>
              </a:solidFill>
              <a:cs typeface="B Yas" pitchFamily="2" charset="-78"/>
            </a:endParaRPr>
          </a:p>
        </p:txBody>
      </p:sp>
      <p:sp>
        <p:nvSpPr>
          <p:cNvPr id="4" name="Rectangle 3"/>
          <p:cNvSpPr/>
          <p:nvPr/>
        </p:nvSpPr>
        <p:spPr>
          <a:xfrm>
            <a:off x="4267199" y="934847"/>
            <a:ext cx="4533311" cy="2862322"/>
          </a:xfrm>
          <a:prstGeom prst="rect">
            <a:avLst/>
          </a:prstGeom>
        </p:spPr>
        <p:txBody>
          <a:bodyPr wrap="square">
            <a:spAutoFit/>
          </a:bodyPr>
          <a:lstStyle/>
          <a:p>
            <a:pPr lvl="0" algn="ctr" rtl="1"/>
            <a:endParaRPr lang="fa-IR" sz="6000" b="1" i="1" dirty="0" smtClean="0">
              <a:solidFill>
                <a:srgbClr val="FF0000"/>
              </a:solidFill>
              <a:cs typeface="B Nazanin" pitchFamily="2" charset="-78"/>
            </a:endParaRPr>
          </a:p>
          <a:p>
            <a:pPr lvl="0" algn="ctr" rtl="1"/>
            <a:r>
              <a:rPr lang="fa-IR" sz="6000" b="1" i="1" dirty="0" smtClean="0">
                <a:solidFill>
                  <a:srgbClr val="FF0000"/>
                </a:solidFill>
                <a:cs typeface="B Nazanin" pitchFamily="2" charset="-78"/>
              </a:rPr>
              <a:t>2.   انتخاب</a:t>
            </a:r>
          </a:p>
          <a:p>
            <a:pPr lvl="0" algn="ctr" rtl="1"/>
            <a:r>
              <a:rPr lang="fa-IR" sz="6000" b="1" i="1" dirty="0" smtClean="0">
                <a:solidFill>
                  <a:srgbClr val="FF0000"/>
                </a:solidFill>
                <a:cs typeface="B Nazanin" pitchFamily="2" charset="-78"/>
              </a:rPr>
              <a:t> ایده ی کلیدی</a:t>
            </a:r>
            <a:endParaRPr lang="en-US" sz="6000" b="1" i="1" dirty="0">
              <a:solidFill>
                <a:srgbClr val="FF0000"/>
              </a:solidFill>
              <a:cs typeface="B Nazanin" pitchFamily="2" charset="-78"/>
            </a:endParaRPr>
          </a:p>
        </p:txBody>
      </p:sp>
      <p:pic>
        <p:nvPicPr>
          <p:cNvPr id="5124" name="Picture 4" descr="Image result for ‫عکس کلی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44660"/>
            <a:ext cx="3581400" cy="445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circle(in)">
                                      <p:cBhvr>
                                        <p:cTn id="25"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عکس کلید‬‎"/>
          <p:cNvSpPr>
            <a:spLocks noChangeAspect="1" noChangeArrowheads="1"/>
          </p:cNvSpPr>
          <p:nvPr/>
        </p:nvSpPr>
        <p:spPr bwMode="auto">
          <a:xfrm>
            <a:off x="155575" y="-555625"/>
            <a:ext cx="13144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2667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3429000" y="2362200"/>
            <a:ext cx="2514600" cy="1752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3600" b="1" dirty="0" smtClean="0">
                <a:cs typeface="B Nazanin" pitchFamily="2" charset="-78"/>
              </a:rPr>
              <a:t>ایده کلیدی</a:t>
            </a:r>
            <a:endParaRPr lang="en-US" sz="3600" b="1" dirty="0">
              <a:cs typeface="B Nazanin" pitchFamily="2" charset="-78"/>
            </a:endParaRPr>
          </a:p>
        </p:txBody>
      </p:sp>
      <p:sp>
        <p:nvSpPr>
          <p:cNvPr id="5" name="Vertical Scroll 4"/>
          <p:cNvSpPr/>
          <p:nvPr/>
        </p:nvSpPr>
        <p:spPr>
          <a:xfrm>
            <a:off x="5715000" y="1600200"/>
            <a:ext cx="2895600" cy="2971800"/>
          </a:xfrm>
          <a:prstGeom prst="verticalScroll">
            <a:avLst/>
          </a:prstGeom>
          <a:effectLst>
            <a:outerShdw blurRad="50800" dist="25400" dir="5400000" rotWithShape="0">
              <a:srgbClr val="000000">
                <a:alpha val="28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4000" b="1" i="1" dirty="0" smtClean="0">
                <a:cs typeface="B Nazanin" pitchFamily="2" charset="-78"/>
              </a:rPr>
              <a:t>جانوران </a:t>
            </a:r>
          </a:p>
          <a:p>
            <a:pPr algn="ctr"/>
            <a:r>
              <a:rPr lang="fa-IR" sz="4000" b="1" i="1" dirty="0" smtClean="0">
                <a:cs typeface="B Nazanin" pitchFamily="2" charset="-78"/>
              </a:rPr>
              <a:t>و</a:t>
            </a:r>
          </a:p>
          <a:p>
            <a:pPr algn="ctr"/>
            <a:r>
              <a:rPr lang="fa-IR" sz="4000" b="1" i="1" dirty="0">
                <a:cs typeface="B Nazanin" pitchFamily="2" charset="-78"/>
              </a:rPr>
              <a:t>ا</a:t>
            </a:r>
            <a:r>
              <a:rPr lang="fa-IR" sz="4000" b="1" i="1" dirty="0" smtClean="0">
                <a:cs typeface="B Nazanin" pitchFamily="2" charset="-78"/>
              </a:rPr>
              <a:t>نواع آن ها</a:t>
            </a:r>
          </a:p>
        </p:txBody>
      </p:sp>
    </p:spTree>
    <p:extLst>
      <p:ext uri="{BB962C8B-B14F-4D97-AF65-F5344CB8AC3E}">
        <p14:creationId xmlns:p14="http://schemas.microsoft.com/office/powerpoint/2010/main" val="279258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rgbClr val="FF0000"/>
            </a:solidFill>
          </a:ln>
        </p:spPr>
        <p:txBody>
          <a:bodyPr/>
          <a:lstStyle/>
          <a:p>
            <a:pPr algn="ctr" rtl="1"/>
            <a:r>
              <a:rPr lang="fa-IR" b="1" i="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Calibri"/>
                <a:cs typeface="B Nazanin" pitchFamily="2" charset="-78"/>
              </a:rPr>
              <a:t>3- تعیین اهداف و شایستگی های مورد انتظار</a:t>
            </a:r>
            <a:endParaRPr lang="en-US" sz="3600" b="1" i="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a:xfrm rot="19140000">
            <a:off x="729801" y="1180485"/>
            <a:ext cx="6511131" cy="1800090"/>
          </a:xfrm>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57600"/>
            <a:ext cx="4648200" cy="3206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wipe(down)">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p:cNvSpPr/>
          <p:nvPr/>
        </p:nvSpPr>
        <p:spPr>
          <a:xfrm>
            <a:off x="1387522" y="304800"/>
            <a:ext cx="5791200" cy="2209800"/>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2">
                    <a:lumMod val="10000"/>
                  </a:schemeClr>
                </a:solidFill>
                <a:effectLst>
                  <a:outerShdw blurRad="38100" dist="38100" dir="2700000" algn="tl">
                    <a:srgbClr val="000000">
                      <a:alpha val="43137"/>
                    </a:srgbClr>
                  </a:outerShdw>
                </a:effectLst>
                <a:cs typeface="B Nazanin" pitchFamily="2" charset="-78"/>
              </a:rPr>
              <a:t>حیطه شناختی</a:t>
            </a:r>
            <a:endParaRPr lang="en-US" sz="3200" b="1" dirty="0">
              <a:solidFill>
                <a:schemeClr val="tx2">
                  <a:lumMod val="10000"/>
                </a:schemeClr>
              </a:solidFill>
              <a:effectLst>
                <a:outerShdw blurRad="38100" dist="38100" dir="2700000" algn="tl">
                  <a:srgbClr val="000000">
                    <a:alpha val="43137"/>
                  </a:srgbClr>
                </a:outerShdw>
              </a:effectLst>
              <a:cs typeface="B Nazanin" pitchFamily="2" charset="-78"/>
            </a:endParaRPr>
          </a:p>
        </p:txBody>
      </p:sp>
      <p:sp>
        <p:nvSpPr>
          <p:cNvPr id="3" name="Rectangle 2"/>
          <p:cNvSpPr/>
          <p:nvPr/>
        </p:nvSpPr>
        <p:spPr>
          <a:xfrm>
            <a:off x="0" y="2895600"/>
            <a:ext cx="8915400" cy="3272691"/>
          </a:xfrm>
          <a:prstGeom prst="rect">
            <a:avLst/>
          </a:prstGeom>
        </p:spPr>
        <p:txBody>
          <a:bodyPr wrap="square">
            <a:spAutoFit/>
          </a:bodyPr>
          <a:lstStyle/>
          <a:p>
            <a:pPr marL="342900" indent="-342900" algn="r" rtl="1">
              <a:lnSpc>
                <a:spcPct val="150000"/>
              </a:lnSpc>
              <a:spcAft>
                <a:spcPts val="800"/>
              </a:spcAft>
              <a:buFont typeface="Wingdings" pitchFamily="2" charset="2"/>
              <a:buChar char="q"/>
            </a:pPr>
            <a:r>
              <a:rPr lang="fa-IR" sz="2000" b="1" dirty="0" smtClean="0">
                <a:solidFill>
                  <a:srgbClr val="FFFF00"/>
                </a:solidFill>
                <a:latin typeface="Calibri"/>
                <a:ea typeface="Calibri"/>
                <a:cs typeface="B Nazanin" pitchFamily="2" charset="-78"/>
              </a:rPr>
              <a:t>فراگیران تعریف جانور را بدانند</a:t>
            </a:r>
            <a:r>
              <a:rPr lang="en-US" sz="2000" b="1" dirty="0">
                <a:solidFill>
                  <a:srgbClr val="FFFF00"/>
                </a:solidFill>
                <a:latin typeface="Calibri"/>
                <a:ea typeface="Calibri"/>
                <a:cs typeface="B Nazanin" pitchFamily="2" charset="-78"/>
              </a:rPr>
              <a:t> </a:t>
            </a:r>
            <a:r>
              <a:rPr lang="fa-IR" sz="2000" b="1" dirty="0" smtClean="0">
                <a:solidFill>
                  <a:srgbClr val="FFFF00"/>
                </a:solidFill>
                <a:latin typeface="Calibri"/>
                <a:ea typeface="Calibri"/>
                <a:cs typeface="B Nazanin" pitchFamily="2" charset="-78"/>
              </a:rPr>
              <a:t>( دانش)</a:t>
            </a:r>
            <a:r>
              <a:rPr lang="en-US" sz="2000" b="1" dirty="0" smtClean="0">
                <a:solidFill>
                  <a:srgbClr val="FFFF00"/>
                </a:solidFill>
                <a:latin typeface="Calibri"/>
                <a:ea typeface="Calibri"/>
                <a:cs typeface="B Nazanin" pitchFamily="2" charset="-78"/>
              </a:rPr>
              <a:t>.</a:t>
            </a:r>
            <a:endParaRPr lang="fa-IR" sz="2000" b="1" dirty="0" smtClean="0">
              <a:solidFill>
                <a:srgbClr val="FFFF00"/>
              </a:solidFill>
              <a:latin typeface="Calibri"/>
              <a:ea typeface="Calibri"/>
              <a:cs typeface="B Nazanin" pitchFamily="2" charset="-78"/>
            </a:endParaRPr>
          </a:p>
          <a:p>
            <a:pPr marL="342900" indent="-342900" algn="r" rtl="1">
              <a:lnSpc>
                <a:spcPct val="150000"/>
              </a:lnSpc>
              <a:spcAft>
                <a:spcPts val="800"/>
              </a:spcAft>
              <a:buFont typeface="Wingdings" pitchFamily="2" charset="2"/>
              <a:buChar char="q"/>
            </a:pPr>
            <a:r>
              <a:rPr lang="fa-IR" sz="2000" b="1" dirty="0" smtClean="0">
                <a:solidFill>
                  <a:srgbClr val="FFFF00"/>
                </a:solidFill>
                <a:latin typeface="Calibri"/>
                <a:ea typeface="Calibri"/>
                <a:cs typeface="B Nazanin" pitchFamily="2" charset="-78"/>
              </a:rPr>
              <a:t>فراگیران درک کنند که جانوران انواع گوناگونی دارند ( درک و فهم )</a:t>
            </a:r>
            <a:r>
              <a:rPr lang="en-US" sz="2000" b="1" dirty="0" smtClean="0">
                <a:solidFill>
                  <a:srgbClr val="FFFF00"/>
                </a:solidFill>
                <a:latin typeface="Calibri"/>
                <a:ea typeface="Calibri"/>
                <a:cs typeface="B Nazanin" pitchFamily="2" charset="-78"/>
              </a:rPr>
              <a:t>.</a:t>
            </a:r>
            <a:endParaRPr lang="fa-IR" sz="2000" b="1" dirty="0" smtClean="0">
              <a:solidFill>
                <a:srgbClr val="FFFF00"/>
              </a:solidFill>
              <a:latin typeface="Calibri"/>
              <a:ea typeface="Calibri"/>
              <a:cs typeface="B Nazanin" pitchFamily="2" charset="-78"/>
            </a:endParaRPr>
          </a:p>
          <a:p>
            <a:pPr marL="342900" indent="-342900" algn="r" rtl="1">
              <a:lnSpc>
                <a:spcPct val="150000"/>
              </a:lnSpc>
              <a:spcAft>
                <a:spcPts val="800"/>
              </a:spcAft>
              <a:buFont typeface="Wingdings" pitchFamily="2" charset="2"/>
              <a:buChar char="q"/>
            </a:pPr>
            <a:r>
              <a:rPr lang="fa-IR" sz="2000" b="1" dirty="0" smtClean="0">
                <a:solidFill>
                  <a:srgbClr val="FFFF00"/>
                </a:solidFill>
                <a:latin typeface="Calibri"/>
                <a:ea typeface="Calibri"/>
                <a:cs typeface="B Nazanin" pitchFamily="2" charset="-78"/>
              </a:rPr>
              <a:t>فراگیران کاربرد گونه های مختلف جانوران را در طبیعت نام ببرند</a:t>
            </a:r>
            <a:r>
              <a:rPr lang="en-US" sz="2000" b="1" dirty="0">
                <a:solidFill>
                  <a:srgbClr val="FFFF00"/>
                </a:solidFill>
                <a:latin typeface="Calibri"/>
                <a:ea typeface="Calibri"/>
                <a:cs typeface="B Nazanin" pitchFamily="2" charset="-78"/>
              </a:rPr>
              <a:t> </a:t>
            </a:r>
            <a:r>
              <a:rPr lang="fa-IR" sz="2000" b="1" dirty="0" smtClean="0">
                <a:solidFill>
                  <a:srgbClr val="FFFF00"/>
                </a:solidFill>
                <a:latin typeface="Calibri"/>
                <a:ea typeface="Calibri"/>
                <a:cs typeface="B Nazanin" pitchFamily="2" charset="-78"/>
              </a:rPr>
              <a:t>(کاربرد )</a:t>
            </a:r>
            <a:r>
              <a:rPr lang="en-US" sz="2000" b="1" dirty="0" smtClean="0">
                <a:solidFill>
                  <a:srgbClr val="FFFF00"/>
                </a:solidFill>
                <a:latin typeface="Calibri"/>
                <a:ea typeface="Calibri"/>
                <a:cs typeface="B Nazanin" pitchFamily="2" charset="-78"/>
              </a:rPr>
              <a:t>.</a:t>
            </a:r>
            <a:endParaRPr lang="en-US" sz="2000" b="1" dirty="0" smtClean="0">
              <a:solidFill>
                <a:srgbClr val="FFFF00"/>
              </a:solidFill>
              <a:effectLst/>
              <a:latin typeface="Calibri"/>
              <a:ea typeface="Calibri"/>
              <a:cs typeface="B Nazanin" pitchFamily="2" charset="-78"/>
            </a:endParaRPr>
          </a:p>
          <a:p>
            <a:pPr marL="342900" indent="-342900" algn="r" rtl="1">
              <a:lnSpc>
                <a:spcPct val="150000"/>
              </a:lnSpc>
              <a:spcAft>
                <a:spcPts val="800"/>
              </a:spcAft>
              <a:buFont typeface="Wingdings" pitchFamily="2" charset="2"/>
              <a:buChar char="q"/>
            </a:pPr>
            <a:r>
              <a:rPr lang="fa-IR" sz="2000" b="1" dirty="0" smtClean="0">
                <a:solidFill>
                  <a:srgbClr val="FFFF00"/>
                </a:solidFill>
                <a:effectLst/>
                <a:latin typeface="Calibri"/>
                <a:ea typeface="Calibri"/>
                <a:cs typeface="B Nazanin" pitchFamily="2" charset="-78"/>
              </a:rPr>
              <a:t>ف</a:t>
            </a:r>
            <a:r>
              <a:rPr lang="fa-IR" sz="2000" b="1" dirty="0" smtClean="0">
                <a:solidFill>
                  <a:srgbClr val="FFFF00"/>
                </a:solidFill>
                <a:latin typeface="Calibri"/>
                <a:ea typeface="Calibri"/>
                <a:cs typeface="B Nazanin" pitchFamily="2" charset="-78"/>
              </a:rPr>
              <a:t>راگیران گونه های مختلف جانوران را باهم مقایسه کرده و شباهت ها و تفاوت های آن ها را بیان کند</a:t>
            </a:r>
            <a:r>
              <a:rPr lang="en-US" sz="2000" b="1" dirty="0" smtClean="0">
                <a:solidFill>
                  <a:srgbClr val="FFFF00"/>
                </a:solidFill>
                <a:latin typeface="Calibri"/>
                <a:ea typeface="Calibri"/>
                <a:cs typeface="B Nazanin" pitchFamily="2" charset="-78"/>
              </a:rPr>
              <a:t> </a:t>
            </a:r>
            <a:r>
              <a:rPr lang="fa-IR" sz="2000" b="1" dirty="0" smtClean="0">
                <a:solidFill>
                  <a:srgbClr val="FFFF00"/>
                </a:solidFill>
                <a:latin typeface="Calibri"/>
                <a:ea typeface="Calibri"/>
                <a:cs typeface="B Nazanin" pitchFamily="2" charset="-78"/>
              </a:rPr>
              <a:t>( تجزیه و تحلیل)</a:t>
            </a:r>
            <a:r>
              <a:rPr lang="en-US" sz="2000" b="1" dirty="0" smtClean="0">
                <a:solidFill>
                  <a:srgbClr val="FFFF00"/>
                </a:solidFill>
                <a:latin typeface="Calibri"/>
                <a:ea typeface="Calibri"/>
                <a:cs typeface="B Nazanin" pitchFamily="2" charset="-78"/>
              </a:rPr>
              <a:t>.</a:t>
            </a:r>
            <a:endParaRPr lang="fa-IR" sz="2000" b="1" dirty="0" smtClean="0">
              <a:solidFill>
                <a:srgbClr val="FFFF00"/>
              </a:solidFill>
              <a:latin typeface="Calibri"/>
              <a:ea typeface="Calibri"/>
              <a:cs typeface="B Nazanin" pitchFamily="2" charset="-78"/>
            </a:endParaRPr>
          </a:p>
          <a:p>
            <a:pPr marL="342900" indent="-342900" algn="r" rtl="1">
              <a:lnSpc>
                <a:spcPct val="150000"/>
              </a:lnSpc>
              <a:spcAft>
                <a:spcPts val="800"/>
              </a:spcAft>
              <a:buFont typeface="Wingdings" pitchFamily="2" charset="2"/>
              <a:buChar char="q"/>
            </a:pPr>
            <a:r>
              <a:rPr lang="fa-IR" sz="2000" b="1" dirty="0" smtClean="0">
                <a:solidFill>
                  <a:srgbClr val="FFFF00"/>
                </a:solidFill>
                <a:latin typeface="Calibri"/>
                <a:ea typeface="Calibri"/>
                <a:cs typeface="B Nazanin" pitchFamily="2" charset="-78"/>
              </a:rPr>
              <a:t>فراگیران بتوانند درمورد اهمیت هر کدام از گونه های جانوران قضاوت و ارزشیابی کنند</a:t>
            </a:r>
            <a:r>
              <a:rPr lang="en-US" sz="2000" b="1" dirty="0">
                <a:solidFill>
                  <a:srgbClr val="FFFF00"/>
                </a:solidFill>
                <a:latin typeface="Calibri"/>
                <a:ea typeface="Calibri"/>
                <a:cs typeface="B Nazanin" pitchFamily="2" charset="-78"/>
              </a:rPr>
              <a:t> </a:t>
            </a:r>
            <a:r>
              <a:rPr lang="fa-IR" sz="2000" b="1" dirty="0" smtClean="0">
                <a:solidFill>
                  <a:srgbClr val="FFFF00"/>
                </a:solidFill>
                <a:latin typeface="Calibri"/>
                <a:ea typeface="Calibri"/>
                <a:cs typeface="B Nazanin" pitchFamily="2" charset="-78"/>
              </a:rPr>
              <a:t>(ارزشیابی)</a:t>
            </a:r>
            <a:r>
              <a:rPr lang="en-US" sz="2000" b="1" dirty="0" smtClean="0">
                <a:solidFill>
                  <a:srgbClr val="FFFF00"/>
                </a:solidFill>
                <a:latin typeface="Calibri"/>
                <a:ea typeface="Calibri"/>
                <a:cs typeface="B Nazanin" pitchFamily="2" charset="-78"/>
              </a:rPr>
              <a:t>.</a:t>
            </a:r>
            <a:endParaRPr lang="en-US" sz="2000" b="1" dirty="0" smtClean="0">
              <a:solidFill>
                <a:srgbClr val="FFFF00"/>
              </a:solidFill>
              <a:effectLst/>
              <a:latin typeface="Calibri"/>
              <a:ea typeface="Calibri"/>
              <a:cs typeface="B Nazanin" pitchFamily="2" charset="-78"/>
            </a:endParaRPr>
          </a:p>
        </p:txBody>
      </p:sp>
    </p:spTree>
    <p:extLst>
      <p:ext uri="{BB962C8B-B14F-4D97-AF65-F5344CB8AC3E}">
        <p14:creationId xmlns:p14="http://schemas.microsoft.com/office/powerpoint/2010/main" val="32411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p:cNvSpPr/>
          <p:nvPr/>
        </p:nvSpPr>
        <p:spPr>
          <a:xfrm>
            <a:off x="1387522" y="152400"/>
            <a:ext cx="5791200" cy="2209800"/>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2">
                    <a:lumMod val="10000"/>
                  </a:schemeClr>
                </a:solidFill>
                <a:effectLst>
                  <a:outerShdw blurRad="38100" dist="38100" dir="2700000" algn="tl">
                    <a:srgbClr val="000000">
                      <a:alpha val="43137"/>
                    </a:srgbClr>
                  </a:outerShdw>
                </a:effectLst>
                <a:cs typeface="B Nazanin" pitchFamily="2" charset="-78"/>
              </a:rPr>
              <a:t>حیطه</a:t>
            </a:r>
          </a:p>
          <a:p>
            <a:pPr algn="ctr"/>
            <a:r>
              <a:rPr lang="fa-IR" sz="2800" b="1" dirty="0" smtClean="0">
                <a:solidFill>
                  <a:schemeClr val="tx2">
                    <a:lumMod val="10000"/>
                  </a:schemeClr>
                </a:solidFill>
                <a:effectLst>
                  <a:outerShdw blurRad="38100" dist="38100" dir="2700000" algn="tl">
                    <a:srgbClr val="000000">
                      <a:alpha val="43137"/>
                    </a:srgbClr>
                  </a:outerShdw>
                </a:effectLst>
                <a:cs typeface="B Nazanin" pitchFamily="2" charset="-78"/>
              </a:rPr>
              <a:t> روانی- حرکتی</a:t>
            </a:r>
            <a:endParaRPr lang="en-US" sz="2800" b="1" dirty="0">
              <a:solidFill>
                <a:schemeClr val="tx2">
                  <a:lumMod val="10000"/>
                </a:schemeClr>
              </a:solidFill>
              <a:effectLst>
                <a:outerShdw blurRad="38100" dist="38100" dir="2700000" algn="tl">
                  <a:srgbClr val="000000">
                    <a:alpha val="43137"/>
                  </a:srgbClr>
                </a:outerShdw>
              </a:effectLst>
              <a:cs typeface="B Nazanin" pitchFamily="2" charset="-78"/>
            </a:endParaRPr>
          </a:p>
        </p:txBody>
      </p:sp>
      <p:sp>
        <p:nvSpPr>
          <p:cNvPr id="3" name="Rectangle 2"/>
          <p:cNvSpPr/>
          <p:nvPr/>
        </p:nvSpPr>
        <p:spPr>
          <a:xfrm>
            <a:off x="257769" y="2743200"/>
            <a:ext cx="8534400" cy="3323987"/>
          </a:xfrm>
          <a:prstGeom prst="rect">
            <a:avLst/>
          </a:prstGeom>
        </p:spPr>
        <p:txBody>
          <a:bodyPr wrap="square">
            <a:spAutoFit/>
          </a:bodyPr>
          <a:lstStyle/>
          <a:p>
            <a:pPr marL="342900" indent="-342900" algn="just" rtl="1">
              <a:lnSpc>
                <a:spcPct val="150000"/>
              </a:lnSpc>
              <a:buFont typeface="Wingdings" pitchFamily="2" charset="2"/>
              <a:buChar char="q"/>
            </a:pPr>
            <a:r>
              <a:rPr lang="fa-IR" sz="2000" b="1" dirty="0" smtClean="0">
                <a:solidFill>
                  <a:srgbClr val="FFFF00"/>
                </a:solidFill>
                <a:cs typeface="B Nazanin" pitchFamily="2" charset="-78"/>
              </a:rPr>
              <a:t>آزمایش کتاب درسی را مطابق معلّم انجام دهند ( مشاهده و تقلید)</a:t>
            </a:r>
            <a:r>
              <a:rPr lang="en-US" sz="2000" b="1" dirty="0" smtClean="0">
                <a:solidFill>
                  <a:srgbClr val="FFFF00"/>
                </a:solidFill>
                <a:cs typeface="B Nazanin" pitchFamily="2" charset="-78"/>
              </a:rPr>
              <a:t>.</a:t>
            </a:r>
            <a:endParaRPr lang="fa-IR" sz="2000" b="1" dirty="0" smtClean="0">
              <a:solidFill>
                <a:srgbClr val="FFFF00"/>
              </a:solidFill>
              <a:cs typeface="B Nazanin" pitchFamily="2" charset="-78"/>
            </a:endParaRPr>
          </a:p>
          <a:p>
            <a:pPr marL="342900" indent="-342900" algn="just" rtl="1">
              <a:lnSpc>
                <a:spcPct val="150000"/>
              </a:lnSpc>
              <a:buFont typeface="Wingdings" pitchFamily="2" charset="2"/>
              <a:buChar char="q"/>
            </a:pPr>
            <a:r>
              <a:rPr lang="fa-IR" sz="2000" b="1" dirty="0" smtClean="0">
                <a:solidFill>
                  <a:srgbClr val="FFFF00"/>
                </a:solidFill>
                <a:cs typeface="B Nazanin" pitchFamily="2" charset="-78"/>
              </a:rPr>
              <a:t>پس از مشاهده نتیجه ی مشاهدات خود را در برگی بنویسند و سپس به سرگروه ارائه نمایند</a:t>
            </a:r>
            <a:r>
              <a:rPr lang="en-US" sz="2000" b="1" dirty="0">
                <a:solidFill>
                  <a:srgbClr val="FFFF00"/>
                </a:solidFill>
                <a:cs typeface="B Nazanin" pitchFamily="2" charset="-78"/>
              </a:rPr>
              <a:t> </a:t>
            </a:r>
            <a:r>
              <a:rPr lang="fa-IR" sz="2000" b="1" dirty="0" smtClean="0">
                <a:solidFill>
                  <a:srgbClr val="FFFF00"/>
                </a:solidFill>
                <a:cs typeface="B Nazanin" pitchFamily="2" charset="-78"/>
              </a:rPr>
              <a:t>( اجرای مستقل)</a:t>
            </a:r>
            <a:r>
              <a:rPr lang="en-US" sz="2000" b="1" dirty="0" smtClean="0">
                <a:solidFill>
                  <a:srgbClr val="FFFF00"/>
                </a:solidFill>
                <a:cs typeface="B Nazanin" pitchFamily="2" charset="-78"/>
              </a:rPr>
              <a:t>.</a:t>
            </a:r>
            <a:endParaRPr lang="fa-IR" sz="2000" b="1" dirty="0" smtClean="0">
              <a:solidFill>
                <a:srgbClr val="FFFF00"/>
              </a:solidFill>
              <a:cs typeface="B Nazanin" pitchFamily="2" charset="-78"/>
            </a:endParaRPr>
          </a:p>
          <a:p>
            <a:pPr marL="342900" indent="-342900" algn="just" rtl="1">
              <a:lnSpc>
                <a:spcPct val="150000"/>
              </a:lnSpc>
              <a:buFont typeface="Wingdings" pitchFamily="2" charset="2"/>
              <a:buChar char="q"/>
            </a:pPr>
            <a:r>
              <a:rPr lang="fa-IR" sz="2000" b="1" dirty="0" smtClean="0">
                <a:solidFill>
                  <a:srgbClr val="FFFF00"/>
                </a:solidFill>
                <a:cs typeface="B Nazanin" pitchFamily="2" charset="-78"/>
              </a:rPr>
              <a:t>گروهها پس از بررسی نظرات خود به جمع بندی رسیده و یک نفر نظر نهایی را پای تخته می نویسد</a:t>
            </a:r>
            <a:r>
              <a:rPr lang="en-US" sz="2000" b="1" dirty="0" smtClean="0">
                <a:solidFill>
                  <a:srgbClr val="FFFF00"/>
                </a:solidFill>
                <a:cs typeface="B Nazanin" pitchFamily="2" charset="-78"/>
              </a:rPr>
              <a:t> </a:t>
            </a:r>
            <a:r>
              <a:rPr lang="fa-IR" sz="2000" b="1" dirty="0" smtClean="0">
                <a:solidFill>
                  <a:srgbClr val="FFFF00"/>
                </a:solidFill>
                <a:cs typeface="B Nazanin" pitchFamily="2" charset="-78"/>
              </a:rPr>
              <a:t>( دقّت)</a:t>
            </a:r>
            <a:r>
              <a:rPr lang="en-US" sz="2000" b="1" dirty="0" smtClean="0">
                <a:solidFill>
                  <a:srgbClr val="FFFF00"/>
                </a:solidFill>
                <a:cs typeface="B Nazanin" pitchFamily="2" charset="-78"/>
              </a:rPr>
              <a:t>.</a:t>
            </a:r>
            <a:endParaRPr lang="fa-IR" sz="2000" b="1" dirty="0" smtClean="0">
              <a:solidFill>
                <a:srgbClr val="FFFF00"/>
              </a:solidFill>
              <a:cs typeface="B Nazanin" pitchFamily="2" charset="-78"/>
            </a:endParaRPr>
          </a:p>
          <a:p>
            <a:pPr marL="342900" indent="-342900" algn="just" rtl="1">
              <a:lnSpc>
                <a:spcPct val="150000"/>
              </a:lnSpc>
              <a:buFont typeface="Wingdings" pitchFamily="2" charset="2"/>
              <a:buChar char="q"/>
            </a:pPr>
            <a:r>
              <a:rPr lang="fa-IR" sz="2000" b="1" dirty="0" smtClean="0">
                <a:solidFill>
                  <a:srgbClr val="FFFF00"/>
                </a:solidFill>
                <a:cs typeface="B Nazanin" pitchFamily="2" charset="-78"/>
              </a:rPr>
              <a:t>گروه ها با مشورت با هم بتوانند جانوران را گروه های مختلفی تقسیم کنند</a:t>
            </a:r>
            <a:r>
              <a:rPr lang="en-US" sz="2000" b="1" dirty="0">
                <a:solidFill>
                  <a:srgbClr val="FFFF00"/>
                </a:solidFill>
                <a:cs typeface="B Nazanin" pitchFamily="2" charset="-78"/>
              </a:rPr>
              <a:t> </a:t>
            </a:r>
            <a:r>
              <a:rPr lang="fa-IR" sz="2000" b="1" dirty="0" smtClean="0">
                <a:solidFill>
                  <a:srgbClr val="FFFF00"/>
                </a:solidFill>
                <a:cs typeface="B Nazanin" pitchFamily="2" charset="-78"/>
              </a:rPr>
              <a:t>( </a:t>
            </a:r>
            <a:r>
              <a:rPr lang="fa-IR" sz="2000" b="1" dirty="0">
                <a:solidFill>
                  <a:srgbClr val="FFFF00"/>
                </a:solidFill>
                <a:cs typeface="B Nazanin" pitchFamily="2" charset="-78"/>
              </a:rPr>
              <a:t>هماهنگی</a:t>
            </a:r>
            <a:r>
              <a:rPr lang="fa-IR" sz="2000" b="1" dirty="0" smtClean="0">
                <a:solidFill>
                  <a:srgbClr val="FFFF00"/>
                </a:solidFill>
                <a:cs typeface="B Nazanin" pitchFamily="2" charset="-78"/>
              </a:rPr>
              <a:t>)</a:t>
            </a:r>
            <a:r>
              <a:rPr lang="en-US" sz="2000" b="1" dirty="0" smtClean="0">
                <a:solidFill>
                  <a:srgbClr val="FFFF00"/>
                </a:solidFill>
                <a:cs typeface="B Nazanin" pitchFamily="2" charset="-78"/>
              </a:rPr>
              <a:t>.</a:t>
            </a:r>
            <a:endParaRPr lang="fa-IR" sz="2000" b="1" dirty="0" smtClean="0">
              <a:solidFill>
                <a:srgbClr val="FFFF00"/>
              </a:solidFill>
              <a:cs typeface="B Nazanin" pitchFamily="2" charset="-78"/>
            </a:endParaRPr>
          </a:p>
          <a:p>
            <a:pPr marL="342900" indent="-342900" algn="just" rtl="1">
              <a:lnSpc>
                <a:spcPct val="150000"/>
              </a:lnSpc>
              <a:buFont typeface="Wingdings" pitchFamily="2" charset="2"/>
              <a:buChar char="q"/>
            </a:pPr>
            <a:r>
              <a:rPr lang="fa-IR" sz="2000" b="1" dirty="0" smtClean="0">
                <a:solidFill>
                  <a:srgbClr val="FFFF00"/>
                </a:solidFill>
                <a:cs typeface="B Nazanin" pitchFamily="2" charset="-78"/>
              </a:rPr>
              <a:t>فراگیران </a:t>
            </a:r>
            <a:r>
              <a:rPr lang="fa-IR" sz="2000" b="1" dirty="0">
                <a:solidFill>
                  <a:srgbClr val="FFFF00"/>
                </a:solidFill>
                <a:cs typeface="B Nazanin" pitchFamily="2" charset="-78"/>
              </a:rPr>
              <a:t>ت</a:t>
            </a:r>
            <a:r>
              <a:rPr lang="fa-IR" sz="2000" b="1" dirty="0" smtClean="0">
                <a:solidFill>
                  <a:srgbClr val="FFFF00"/>
                </a:solidFill>
                <a:cs typeface="B Nazanin" pitchFamily="2" charset="-78"/>
              </a:rPr>
              <a:t>عدادی جانور را به صورت مستقل طبقه بندی کنند( اجرای مستقل)</a:t>
            </a:r>
            <a:r>
              <a:rPr lang="en-US" sz="2000" b="1" dirty="0" smtClean="0">
                <a:solidFill>
                  <a:srgbClr val="FFFF00"/>
                </a:solidFill>
                <a:cs typeface="B Nazanin" pitchFamily="2" charset="-78"/>
              </a:rPr>
              <a:t>.</a:t>
            </a:r>
            <a:endParaRPr lang="fa-IR" sz="2000" b="1" dirty="0" smtClean="0">
              <a:solidFill>
                <a:srgbClr val="FFFF00"/>
              </a:solidFill>
              <a:cs typeface="B Nazanin" pitchFamily="2" charset="-78"/>
            </a:endParaRPr>
          </a:p>
        </p:txBody>
      </p:sp>
    </p:spTree>
    <p:extLst>
      <p:ext uri="{BB962C8B-B14F-4D97-AF65-F5344CB8AC3E}">
        <p14:creationId xmlns:p14="http://schemas.microsoft.com/office/powerpoint/2010/main" val="24260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p:cNvSpPr/>
          <p:nvPr/>
        </p:nvSpPr>
        <p:spPr>
          <a:xfrm>
            <a:off x="1387522" y="152400"/>
            <a:ext cx="5791200" cy="2209800"/>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2">
                    <a:lumMod val="10000"/>
                  </a:schemeClr>
                </a:solidFill>
                <a:effectLst>
                  <a:outerShdw blurRad="38100" dist="38100" dir="2700000" algn="tl">
                    <a:srgbClr val="000000">
                      <a:alpha val="43137"/>
                    </a:srgbClr>
                  </a:outerShdw>
                </a:effectLst>
                <a:cs typeface="B Yas" pitchFamily="2" charset="-78"/>
              </a:rPr>
              <a:t>حیطه عاطفی</a:t>
            </a:r>
            <a:endParaRPr lang="en-US" sz="3200" b="1" dirty="0">
              <a:solidFill>
                <a:schemeClr val="tx2">
                  <a:lumMod val="10000"/>
                </a:schemeClr>
              </a:solidFill>
              <a:effectLst>
                <a:outerShdw blurRad="38100" dist="38100" dir="2700000" algn="tl">
                  <a:srgbClr val="000000">
                    <a:alpha val="43137"/>
                  </a:srgbClr>
                </a:outerShdw>
              </a:effectLst>
              <a:cs typeface="B Yas" pitchFamily="2" charset="-78"/>
            </a:endParaRPr>
          </a:p>
        </p:txBody>
      </p:sp>
      <p:sp>
        <p:nvSpPr>
          <p:cNvPr id="3" name="Rectangle 2"/>
          <p:cNvSpPr/>
          <p:nvPr/>
        </p:nvSpPr>
        <p:spPr>
          <a:xfrm>
            <a:off x="457200" y="2590800"/>
            <a:ext cx="8305800" cy="3734356"/>
          </a:xfrm>
          <a:prstGeom prst="rect">
            <a:avLst/>
          </a:prstGeom>
        </p:spPr>
        <p:txBody>
          <a:bodyPr wrap="square">
            <a:spAutoFit/>
          </a:bodyPr>
          <a:lstStyle/>
          <a:p>
            <a:pPr marL="342900" indent="-342900" algn="just" rtl="1">
              <a:lnSpc>
                <a:spcPct val="150000"/>
              </a:lnSpc>
              <a:spcAft>
                <a:spcPts val="800"/>
              </a:spcAft>
              <a:buFont typeface="Wingdings" pitchFamily="2" charset="2"/>
              <a:buChar char="q"/>
            </a:pPr>
            <a:r>
              <a:rPr lang="en-US" sz="2000" b="1" dirty="0" smtClean="0">
                <a:solidFill>
                  <a:srgbClr val="FFFF00"/>
                </a:solidFill>
                <a:effectLst/>
                <a:latin typeface="Calibri"/>
                <a:ea typeface="Calibri"/>
                <a:cs typeface="B Nazanin" pitchFamily="2" charset="-78"/>
              </a:rPr>
              <a:t> </a:t>
            </a:r>
            <a:r>
              <a:rPr lang="fa-IR" sz="2000" b="1" dirty="0" smtClean="0">
                <a:solidFill>
                  <a:srgbClr val="FFFF00"/>
                </a:solidFill>
                <a:latin typeface="Calibri"/>
                <a:ea typeface="Calibri"/>
                <a:cs typeface="B Nazanin" pitchFamily="2" charset="-78"/>
              </a:rPr>
              <a:t>فراگیران </a:t>
            </a:r>
            <a:r>
              <a:rPr lang="fa-IR" sz="2000" b="1" dirty="0">
                <a:solidFill>
                  <a:srgbClr val="FFFF00"/>
                </a:solidFill>
                <a:latin typeface="Calibri"/>
                <a:ea typeface="Calibri"/>
                <a:cs typeface="B Nazanin" pitchFamily="2" charset="-78"/>
              </a:rPr>
              <a:t>به </a:t>
            </a:r>
            <a:r>
              <a:rPr lang="fa-IR" sz="2000" b="1" dirty="0" smtClean="0">
                <a:solidFill>
                  <a:srgbClr val="FFFF00"/>
                </a:solidFill>
                <a:latin typeface="Calibri"/>
                <a:ea typeface="Calibri"/>
                <a:cs typeface="B Nazanin" pitchFamily="2" charset="-78"/>
              </a:rPr>
              <a:t>سوالات </a:t>
            </a:r>
            <a:r>
              <a:rPr lang="fa-IR" sz="2000" b="1" dirty="0">
                <a:solidFill>
                  <a:srgbClr val="FFFF00"/>
                </a:solidFill>
                <a:latin typeface="Calibri"/>
                <a:ea typeface="Calibri"/>
                <a:cs typeface="B Nazanin" pitchFamily="2" charset="-78"/>
              </a:rPr>
              <a:t>معلّم گوش فرا </a:t>
            </a:r>
            <a:r>
              <a:rPr lang="fa-IR" sz="2000" b="1" dirty="0" smtClean="0">
                <a:solidFill>
                  <a:srgbClr val="FFFF00"/>
                </a:solidFill>
                <a:latin typeface="Calibri"/>
                <a:ea typeface="Calibri"/>
                <a:cs typeface="B Nazanin" pitchFamily="2" charset="-78"/>
              </a:rPr>
              <a:t>دهند </a:t>
            </a:r>
            <a:r>
              <a:rPr lang="fa-IR" sz="2000" b="1" dirty="0">
                <a:solidFill>
                  <a:srgbClr val="FFFF00"/>
                </a:solidFill>
                <a:latin typeface="Calibri"/>
                <a:ea typeface="Calibri"/>
                <a:cs typeface="B Nazanin" pitchFamily="2" charset="-78"/>
              </a:rPr>
              <a:t>. ( </a:t>
            </a:r>
            <a:r>
              <a:rPr lang="fa-IR" sz="2000" b="1" dirty="0" smtClean="0">
                <a:solidFill>
                  <a:srgbClr val="FFFF00"/>
                </a:solidFill>
                <a:latin typeface="Calibri"/>
                <a:ea typeface="Calibri"/>
                <a:cs typeface="B Nazanin" pitchFamily="2" charset="-78"/>
              </a:rPr>
              <a:t>دریاف</a:t>
            </a:r>
            <a:r>
              <a:rPr lang="ar-EG" sz="2000" b="1" dirty="0" smtClean="0">
                <a:solidFill>
                  <a:srgbClr val="FFFF00"/>
                </a:solidFill>
                <a:latin typeface="Calibri"/>
                <a:ea typeface="Calibri"/>
                <a:cs typeface="B Nazanin" pitchFamily="2" charset="-78"/>
              </a:rPr>
              <a:t>ت)</a:t>
            </a:r>
            <a:endParaRPr lang="en-US" sz="2000" b="1" dirty="0" smtClean="0">
              <a:solidFill>
                <a:srgbClr val="FFFF00"/>
              </a:solidFill>
              <a:effectLst/>
              <a:latin typeface="Calibri"/>
              <a:ea typeface="Calibri"/>
              <a:cs typeface="B Nazanin" pitchFamily="2" charset="-78"/>
            </a:endParaRPr>
          </a:p>
          <a:p>
            <a:pPr marL="342900" indent="-342900" algn="just" rtl="1">
              <a:lnSpc>
                <a:spcPct val="150000"/>
              </a:lnSpc>
              <a:spcAft>
                <a:spcPts val="800"/>
              </a:spcAft>
              <a:buFont typeface="Wingdings" pitchFamily="2" charset="2"/>
              <a:buChar char="q"/>
            </a:pPr>
            <a:r>
              <a:rPr lang="fa-IR" sz="2000" b="1" dirty="0" smtClean="0">
                <a:solidFill>
                  <a:srgbClr val="FFFF00"/>
                </a:solidFill>
                <a:latin typeface="Calibri"/>
                <a:ea typeface="Calibri"/>
                <a:cs typeface="B Nazanin" pitchFamily="2" charset="-78"/>
              </a:rPr>
              <a:t> </a:t>
            </a:r>
            <a:r>
              <a:rPr lang="fa-IR" sz="2000" b="1" dirty="0">
                <a:solidFill>
                  <a:srgbClr val="FFFF00"/>
                </a:solidFill>
                <a:latin typeface="Calibri"/>
                <a:ea typeface="Calibri"/>
                <a:cs typeface="B Nazanin" pitchFamily="2" charset="-78"/>
              </a:rPr>
              <a:t>به تدریس معلّم علاقه </a:t>
            </a:r>
            <a:r>
              <a:rPr lang="fa-IR" sz="2000" b="1" dirty="0" smtClean="0">
                <a:solidFill>
                  <a:srgbClr val="FFFF00"/>
                </a:solidFill>
                <a:latin typeface="Calibri"/>
                <a:ea typeface="Calibri"/>
                <a:cs typeface="B Nazanin" pitchFamily="2" charset="-78"/>
              </a:rPr>
              <a:t>نشان دهند</a:t>
            </a:r>
            <a:r>
              <a:rPr lang="fa-IR" sz="2000" b="1" dirty="0">
                <a:solidFill>
                  <a:srgbClr val="FFFF00"/>
                </a:solidFill>
                <a:latin typeface="Calibri"/>
                <a:ea typeface="Calibri"/>
                <a:cs typeface="B Nazanin" pitchFamily="2" charset="-78"/>
              </a:rPr>
              <a:t>. ( </a:t>
            </a:r>
            <a:r>
              <a:rPr lang="fa-IR" sz="2000" b="1" dirty="0" smtClean="0">
                <a:solidFill>
                  <a:srgbClr val="FFFF00"/>
                </a:solidFill>
                <a:latin typeface="Calibri"/>
                <a:ea typeface="Calibri"/>
                <a:cs typeface="B Nazanin" pitchFamily="2" charset="-78"/>
              </a:rPr>
              <a:t>واکنش</a:t>
            </a:r>
            <a:r>
              <a:rPr lang="fa-IR" sz="2000" b="1" dirty="0">
                <a:solidFill>
                  <a:srgbClr val="FFFF00"/>
                </a:solidFill>
                <a:latin typeface="Calibri"/>
                <a:ea typeface="Calibri"/>
                <a:cs typeface="B Nazanin" pitchFamily="2" charset="-78"/>
              </a:rPr>
              <a:t>)</a:t>
            </a:r>
            <a:endParaRPr lang="en-US" sz="2000" b="1" dirty="0" smtClean="0">
              <a:solidFill>
                <a:srgbClr val="FFFF00"/>
              </a:solidFill>
              <a:effectLst/>
              <a:latin typeface="Calibri"/>
              <a:ea typeface="Calibri"/>
              <a:cs typeface="B Nazanin" pitchFamily="2" charset="-78"/>
            </a:endParaRPr>
          </a:p>
          <a:p>
            <a:pPr marL="342900" indent="-342900" algn="just" rtl="1">
              <a:lnSpc>
                <a:spcPct val="150000"/>
              </a:lnSpc>
              <a:spcAft>
                <a:spcPts val="800"/>
              </a:spcAft>
              <a:buFont typeface="Wingdings" pitchFamily="2" charset="2"/>
              <a:buChar char="q"/>
            </a:pPr>
            <a:r>
              <a:rPr lang="en-US" sz="2000" b="1" dirty="0" smtClean="0">
                <a:solidFill>
                  <a:srgbClr val="FFFF00"/>
                </a:solidFill>
                <a:effectLst/>
                <a:latin typeface="Calibri"/>
                <a:ea typeface="Calibri"/>
                <a:cs typeface="B Nazanin" pitchFamily="2" charset="-78"/>
              </a:rPr>
              <a:t> </a:t>
            </a:r>
            <a:r>
              <a:rPr lang="fa-IR" sz="2000" b="1" dirty="0">
                <a:solidFill>
                  <a:srgbClr val="FFFF00"/>
                </a:solidFill>
                <a:latin typeface="Calibri"/>
                <a:ea typeface="Calibri"/>
                <a:cs typeface="B Nazanin" pitchFamily="2" charset="-78"/>
              </a:rPr>
              <a:t>با گروه همکاری </a:t>
            </a:r>
            <a:r>
              <a:rPr lang="fa-IR" sz="2000" b="1" dirty="0" smtClean="0">
                <a:solidFill>
                  <a:srgbClr val="FFFF00"/>
                </a:solidFill>
                <a:latin typeface="Calibri"/>
                <a:ea typeface="Calibri"/>
                <a:cs typeface="B Nazanin" pitchFamily="2" charset="-78"/>
              </a:rPr>
              <a:t>کرده </a:t>
            </a:r>
            <a:r>
              <a:rPr lang="fa-IR" sz="2000" b="1" dirty="0">
                <a:solidFill>
                  <a:srgbClr val="FFFF00"/>
                </a:solidFill>
                <a:latin typeface="Calibri"/>
                <a:ea typeface="Calibri"/>
                <a:cs typeface="B Nazanin" pitchFamily="2" charset="-78"/>
              </a:rPr>
              <a:t>و در فعّالیّت ها شرکت </a:t>
            </a:r>
            <a:r>
              <a:rPr lang="fa-IR" sz="2000" b="1" dirty="0" smtClean="0">
                <a:solidFill>
                  <a:srgbClr val="FFFF00"/>
                </a:solidFill>
                <a:latin typeface="Calibri"/>
                <a:ea typeface="Calibri"/>
                <a:cs typeface="B Nazanin" pitchFamily="2" charset="-78"/>
              </a:rPr>
              <a:t>کنند </a:t>
            </a:r>
            <a:r>
              <a:rPr lang="fa-IR" sz="2000" b="1" dirty="0">
                <a:solidFill>
                  <a:srgbClr val="FFFF00"/>
                </a:solidFill>
                <a:latin typeface="Calibri"/>
                <a:ea typeface="Calibri"/>
                <a:cs typeface="B Nazanin" pitchFamily="2" charset="-78"/>
              </a:rPr>
              <a:t>و کلاس را </a:t>
            </a:r>
            <a:r>
              <a:rPr lang="fa-IR" sz="2000" b="1" dirty="0" smtClean="0">
                <a:solidFill>
                  <a:srgbClr val="FFFF00"/>
                </a:solidFill>
                <a:latin typeface="Calibri"/>
                <a:ea typeface="Calibri"/>
                <a:cs typeface="B Nazanin" pitchFamily="2" charset="-78"/>
              </a:rPr>
              <a:t>جدی بگیرند. </a:t>
            </a:r>
            <a:r>
              <a:rPr lang="fa-IR" sz="2000" b="1" dirty="0">
                <a:solidFill>
                  <a:srgbClr val="FFFF00"/>
                </a:solidFill>
                <a:latin typeface="Calibri"/>
                <a:ea typeface="Calibri"/>
                <a:cs typeface="B Nazanin" pitchFamily="2" charset="-78"/>
              </a:rPr>
              <a:t>(ارزش </a:t>
            </a:r>
            <a:r>
              <a:rPr lang="fa-IR" sz="2000" b="1" dirty="0" smtClean="0">
                <a:solidFill>
                  <a:srgbClr val="FFFF00"/>
                </a:solidFill>
                <a:latin typeface="Calibri"/>
                <a:ea typeface="Calibri"/>
                <a:cs typeface="B Nazanin" pitchFamily="2" charset="-78"/>
              </a:rPr>
              <a:t>گذاری</a:t>
            </a:r>
            <a:r>
              <a:rPr lang="fa-IR" sz="2000" b="1" dirty="0">
                <a:solidFill>
                  <a:srgbClr val="FFFF00"/>
                </a:solidFill>
                <a:latin typeface="Calibri"/>
                <a:ea typeface="Calibri"/>
                <a:cs typeface="B Nazanin" pitchFamily="2" charset="-78"/>
              </a:rPr>
              <a:t>)</a:t>
            </a:r>
            <a:endParaRPr lang="en-US" sz="2000" b="1" dirty="0" smtClean="0">
              <a:solidFill>
                <a:srgbClr val="FFFF00"/>
              </a:solidFill>
              <a:effectLst/>
              <a:latin typeface="Calibri"/>
              <a:ea typeface="Calibri"/>
              <a:cs typeface="B Nazanin" pitchFamily="2" charset="-78"/>
            </a:endParaRPr>
          </a:p>
          <a:p>
            <a:pPr marL="342900" indent="-342900" algn="just" rtl="1">
              <a:lnSpc>
                <a:spcPct val="150000"/>
              </a:lnSpc>
              <a:spcAft>
                <a:spcPts val="800"/>
              </a:spcAft>
              <a:buFont typeface="Wingdings" pitchFamily="2" charset="2"/>
              <a:buChar char="q"/>
            </a:pPr>
            <a:r>
              <a:rPr lang="en-US" sz="2000" b="1" dirty="0" smtClean="0">
                <a:solidFill>
                  <a:srgbClr val="FFFF00"/>
                </a:solidFill>
                <a:effectLst/>
                <a:latin typeface="Calibri"/>
                <a:ea typeface="Calibri"/>
                <a:cs typeface="B Nazanin" pitchFamily="2" charset="-78"/>
              </a:rPr>
              <a:t> </a:t>
            </a:r>
            <a:r>
              <a:rPr lang="fa-IR" sz="2000" b="1" dirty="0">
                <a:solidFill>
                  <a:srgbClr val="FFFF00"/>
                </a:solidFill>
                <a:latin typeface="Calibri"/>
                <a:ea typeface="Calibri"/>
                <a:cs typeface="B Nazanin" pitchFamily="2" charset="-78"/>
              </a:rPr>
              <a:t>با علاقه از </a:t>
            </a:r>
            <a:r>
              <a:rPr lang="fa-IR" sz="2000" b="1" dirty="0" smtClean="0">
                <a:solidFill>
                  <a:srgbClr val="FFFF00"/>
                </a:solidFill>
                <a:latin typeface="Calibri"/>
                <a:ea typeface="Calibri"/>
                <a:cs typeface="B Nazanin" pitchFamily="2" charset="-78"/>
              </a:rPr>
              <a:t>معلم بخواهند </a:t>
            </a:r>
            <a:r>
              <a:rPr lang="fa-IR" sz="2000" b="1" dirty="0">
                <a:solidFill>
                  <a:srgbClr val="FFFF00"/>
                </a:solidFill>
                <a:latin typeface="Calibri"/>
                <a:ea typeface="Calibri"/>
                <a:cs typeface="B Nazanin" pitchFamily="2" charset="-78"/>
              </a:rPr>
              <a:t>که پای تخته آمده تا درباره ی موضوع صحبت </a:t>
            </a:r>
            <a:r>
              <a:rPr lang="fa-IR" sz="2000" b="1" dirty="0" smtClean="0">
                <a:solidFill>
                  <a:srgbClr val="FFFF00"/>
                </a:solidFill>
                <a:latin typeface="Calibri"/>
                <a:ea typeface="Calibri"/>
                <a:cs typeface="B Nazanin" pitchFamily="2" charset="-78"/>
              </a:rPr>
              <a:t>کنند. </a:t>
            </a:r>
            <a:r>
              <a:rPr lang="fa-IR" sz="2000" b="1" dirty="0">
                <a:solidFill>
                  <a:srgbClr val="FFFF00"/>
                </a:solidFill>
                <a:latin typeface="Calibri"/>
                <a:ea typeface="Calibri"/>
                <a:cs typeface="B Nazanin" pitchFamily="2" charset="-78"/>
              </a:rPr>
              <a:t>(سازماندهی ارزش </a:t>
            </a:r>
            <a:r>
              <a:rPr lang="fa-IR" sz="2000" b="1" dirty="0" smtClean="0">
                <a:solidFill>
                  <a:srgbClr val="FFFF00"/>
                </a:solidFill>
                <a:latin typeface="Calibri"/>
                <a:ea typeface="Calibri"/>
                <a:cs typeface="B Nazanin" pitchFamily="2" charset="-78"/>
              </a:rPr>
              <a:t>ها</a:t>
            </a:r>
            <a:r>
              <a:rPr lang="fa-IR" sz="2000" b="1" dirty="0">
                <a:solidFill>
                  <a:srgbClr val="FFFF00"/>
                </a:solidFill>
                <a:latin typeface="Calibri"/>
                <a:ea typeface="Calibri"/>
                <a:cs typeface="B Nazanin" pitchFamily="2" charset="-78"/>
              </a:rPr>
              <a:t>)</a:t>
            </a:r>
            <a:endParaRPr lang="en-US" sz="2000" b="1" dirty="0" smtClean="0">
              <a:solidFill>
                <a:srgbClr val="FFFF00"/>
              </a:solidFill>
              <a:effectLst/>
              <a:latin typeface="Calibri"/>
              <a:ea typeface="Calibri"/>
              <a:cs typeface="B Nazanin" pitchFamily="2" charset="-78"/>
            </a:endParaRPr>
          </a:p>
          <a:p>
            <a:pPr marL="342900" indent="-342900" algn="just" rtl="1">
              <a:lnSpc>
                <a:spcPct val="150000"/>
              </a:lnSpc>
              <a:spcAft>
                <a:spcPts val="800"/>
              </a:spcAft>
              <a:buFont typeface="Wingdings" pitchFamily="2" charset="2"/>
              <a:buChar char="q"/>
            </a:pPr>
            <a:r>
              <a:rPr lang="fa-IR" sz="2000" b="1" dirty="0" smtClean="0">
                <a:solidFill>
                  <a:srgbClr val="FFFF00"/>
                </a:solidFill>
                <a:latin typeface="Calibri"/>
                <a:ea typeface="Calibri"/>
                <a:cs typeface="B Nazanin" pitchFamily="2" charset="-78"/>
              </a:rPr>
              <a:t>نسبت </a:t>
            </a:r>
            <a:r>
              <a:rPr lang="fa-IR" sz="2000" b="1" dirty="0">
                <a:solidFill>
                  <a:srgbClr val="FFFF00"/>
                </a:solidFill>
                <a:latin typeface="Calibri"/>
                <a:ea typeface="Calibri"/>
                <a:cs typeface="B Nazanin" pitchFamily="2" charset="-78"/>
              </a:rPr>
              <a:t>به محیط اطراف کنجکاو شده و مواردیادگیری را در اطراف </a:t>
            </a:r>
            <a:r>
              <a:rPr lang="fa-IR" sz="2000" b="1" dirty="0" smtClean="0">
                <a:solidFill>
                  <a:srgbClr val="FFFF00"/>
                </a:solidFill>
                <a:latin typeface="Calibri"/>
                <a:ea typeface="Calibri"/>
                <a:cs typeface="B Nazanin" pitchFamily="2" charset="-78"/>
              </a:rPr>
              <a:t>نشان دهند. (</a:t>
            </a:r>
            <a:r>
              <a:rPr lang="fa-IR" sz="2000" b="1" dirty="0">
                <a:solidFill>
                  <a:srgbClr val="FFFF00"/>
                </a:solidFill>
                <a:latin typeface="Calibri"/>
                <a:ea typeface="Calibri"/>
                <a:cs typeface="B Nazanin" pitchFamily="2" charset="-78"/>
              </a:rPr>
              <a:t>درونی شدن ارزش </a:t>
            </a:r>
            <a:r>
              <a:rPr lang="fa-IR" sz="2000" b="1" dirty="0" smtClean="0">
                <a:solidFill>
                  <a:srgbClr val="FFFF00"/>
                </a:solidFill>
                <a:latin typeface="Calibri"/>
                <a:ea typeface="Calibri"/>
                <a:cs typeface="B Nazanin" pitchFamily="2" charset="-78"/>
              </a:rPr>
              <a:t>ها)</a:t>
            </a:r>
            <a:endParaRPr lang="en-US" sz="2000" b="1" dirty="0">
              <a:solidFill>
                <a:srgbClr val="FFFF00"/>
              </a:solidFill>
              <a:effectLst/>
              <a:latin typeface="Calibri"/>
              <a:ea typeface="Calibri"/>
              <a:cs typeface="B Nazanin" pitchFamily="2" charset="-78"/>
            </a:endParaRPr>
          </a:p>
        </p:txBody>
      </p:sp>
    </p:spTree>
    <p:extLst>
      <p:ext uri="{BB962C8B-B14F-4D97-AF65-F5344CB8AC3E}">
        <p14:creationId xmlns:p14="http://schemas.microsoft.com/office/powerpoint/2010/main" val="17650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ln/>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200" b="1" cap="none" dirty="0">
                <a:ln w="11430">
                  <a:solidFill>
                    <a:srgbClr val="FF0000"/>
                  </a:solidFill>
                </a:ln>
                <a:solidFill>
                  <a:srgbClr val="C00000"/>
                </a:solidFill>
                <a:effectLst>
                  <a:outerShdw blurRad="50800" dist="39000" dir="5460000" algn="tl">
                    <a:srgbClr val="000000">
                      <a:alpha val="38000"/>
                    </a:srgbClr>
                  </a:outerShdw>
                </a:effectLst>
                <a:cs typeface="B Nazanin" pitchFamily="2" charset="-78"/>
              </a:rPr>
              <a:t>4- انتخاب محتوای مناسب </a:t>
            </a:r>
            <a:r>
              <a:rPr lang="fa-IR" sz="3200" b="1" cap="none" dirty="0" smtClean="0">
                <a:ln w="11430">
                  <a:solidFill>
                    <a:srgbClr val="FF0000"/>
                  </a:solidFill>
                </a:ln>
                <a:solidFill>
                  <a:srgbClr val="C00000"/>
                </a:solidFill>
                <a:effectLst>
                  <a:outerShdw blurRad="50800" dist="39000" dir="5460000" algn="tl">
                    <a:srgbClr val="000000">
                      <a:alpha val="38000"/>
                    </a:srgbClr>
                  </a:outerShdw>
                </a:effectLst>
                <a:cs typeface="B Nazanin" pitchFamily="2" charset="-78"/>
              </a:rPr>
              <a:t>آموزشی (مفاهیم و  </a:t>
            </a:r>
            <a:r>
              <a:rPr lang="fa-IR" sz="3200" b="1" cap="none" dirty="0">
                <a:ln w="11430">
                  <a:solidFill>
                    <a:srgbClr val="FF0000"/>
                  </a:solidFill>
                </a:ln>
                <a:solidFill>
                  <a:srgbClr val="C00000"/>
                </a:solidFill>
                <a:effectLst>
                  <a:outerShdw blurRad="50800" dist="39000" dir="5460000" algn="tl">
                    <a:srgbClr val="000000">
                      <a:alpha val="38000"/>
                    </a:srgbClr>
                  </a:outerShdw>
                </a:effectLst>
                <a:cs typeface="B Nazanin" pitchFamily="2" charset="-78"/>
              </a:rPr>
              <a:t>مهارت اساسی) </a:t>
            </a:r>
            <a:r>
              <a:rPr lang="fa-IR" sz="3200" b="1" cap="none" dirty="0" smtClean="0">
                <a:ln w="11430">
                  <a:solidFill>
                    <a:srgbClr val="FF0000"/>
                  </a:solidFill>
                </a:ln>
                <a:solidFill>
                  <a:srgbClr val="C00000"/>
                </a:solidFill>
                <a:effectLst>
                  <a:outerShdw blurRad="50800" dist="39000" dir="5460000" algn="tl">
                    <a:srgbClr val="000000">
                      <a:alpha val="38000"/>
                    </a:srgbClr>
                  </a:outerShdw>
                </a:effectLst>
                <a:cs typeface="B Nazanin" pitchFamily="2" charset="-78"/>
              </a:rPr>
              <a:t/>
            </a:r>
            <a:br>
              <a:rPr lang="fa-IR" sz="3200" b="1" cap="none" dirty="0" smtClean="0">
                <a:ln w="11430">
                  <a:solidFill>
                    <a:srgbClr val="FF0000"/>
                  </a:solidFill>
                </a:ln>
                <a:solidFill>
                  <a:srgbClr val="C00000"/>
                </a:solidFill>
                <a:effectLst>
                  <a:outerShdw blurRad="50800" dist="39000" dir="5460000" algn="tl">
                    <a:srgbClr val="000000">
                      <a:alpha val="38000"/>
                    </a:srgbClr>
                  </a:outerShdw>
                </a:effectLst>
                <a:cs typeface="B Nazanin" pitchFamily="2" charset="-78"/>
              </a:rPr>
            </a:br>
            <a:endParaRPr lang="en-US" sz="3200" b="1" cap="none" dirty="0">
              <a:ln w="11430">
                <a:solidFill>
                  <a:srgbClr val="FF0000"/>
                </a:solidFill>
              </a:ln>
              <a:solidFill>
                <a:srgbClr val="C00000"/>
              </a:solidFill>
              <a:effectLst>
                <a:outerShdw blurRad="50800" dist="39000" dir="5460000" algn="tl">
                  <a:srgbClr val="000000">
                    <a:alpha val="38000"/>
                  </a:srgbClr>
                </a:outerShdw>
              </a:effectLst>
              <a:cs typeface="B Nazanin" pitchFamily="2" charset="-78"/>
            </a:endParaRPr>
          </a:p>
        </p:txBody>
      </p:sp>
      <p:sp>
        <p:nvSpPr>
          <p:cNvPr id="5" name="Content Placeholder 4"/>
          <p:cNvSpPr>
            <a:spLocks noGrp="1"/>
          </p:cNvSpPr>
          <p:nvPr>
            <p:ph idx="1"/>
          </p:nvPr>
        </p:nvSpPr>
        <p:spPr/>
        <p:txBody>
          <a:bodyPr/>
          <a:lstStyle/>
          <a:p>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7310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8153400" cy="3924151"/>
          </a:xfrm>
          <a:prstGeom prst="rect">
            <a:avLst/>
          </a:prstGeom>
        </p:spPr>
        <p:txBody>
          <a:bodyPr wrap="square">
            <a:spAutoFit/>
          </a:bodyPr>
          <a:lstStyle/>
          <a:p>
            <a:pPr algn="r" rtl="1">
              <a:lnSpc>
                <a:spcPct val="150000"/>
              </a:lnSpc>
            </a:pPr>
            <a:r>
              <a:rPr lang="fa-IR" b="1" dirty="0">
                <a:cs typeface="B Nazanin" pitchFamily="2" charset="-78"/>
              </a:rPr>
              <a:t>با توجه به ملاک های تعیین شده، تکالیف عملکردی نیز با مشورت در گروه انتخاب گردید. درانتخاب تکالیف عملکردی سعی بر این بود که تکالیف نشان دهنده نیل به شایستگی ها و در ارتباط با زندگی واقعی دانش آموز باشند. لذا پس از بحث و مشورت زیاد در </a:t>
            </a:r>
            <a:r>
              <a:rPr lang="fa-IR" b="1" dirty="0" smtClean="0">
                <a:cs typeface="B Nazanin" pitchFamily="2" charset="-78"/>
              </a:rPr>
              <a:t>گروه، </a:t>
            </a:r>
            <a:r>
              <a:rPr lang="fa-IR" b="1" dirty="0">
                <a:cs typeface="B Nazanin" pitchFamily="2" charset="-78"/>
              </a:rPr>
              <a:t>تکالیف روبه رو انتخاب گردید. </a:t>
            </a:r>
          </a:p>
          <a:p>
            <a:pPr algn="r" rtl="1">
              <a:lnSpc>
                <a:spcPct val="150000"/>
              </a:lnSpc>
            </a:pPr>
            <a:r>
              <a:rPr lang="fa-IR" b="1" dirty="0">
                <a:cs typeface="B Nazanin" pitchFamily="2" charset="-78"/>
              </a:rPr>
              <a:t>در طرح پرسش های اساسی سعی بر این بود، پرسش ها به گونه ای باشند که موجب تفکر عمیق در دانش آموزان شود و نیز با ایجاد چالش در آن ها تجربه های پشین را به تجربه های جدید متصل و به خلاقیت و نوآوری آنها منجر گردد.</a:t>
            </a:r>
          </a:p>
          <a:p>
            <a:pPr algn="r" rtl="1">
              <a:lnSpc>
                <a:spcPct val="150000"/>
              </a:lnSpc>
            </a:pPr>
            <a:r>
              <a:rPr lang="fa-IR" b="1" dirty="0">
                <a:cs typeface="B Nazanin" pitchFamily="2" charset="-78"/>
              </a:rPr>
              <a:t>سوال اساسی:</a:t>
            </a:r>
          </a:p>
          <a:p>
            <a:pPr algn="r" rtl="1">
              <a:lnSpc>
                <a:spcPct val="150000"/>
              </a:lnSpc>
            </a:pPr>
            <a:r>
              <a:rPr lang="fa-IR" sz="2000" b="1" dirty="0" smtClean="0">
                <a:solidFill>
                  <a:srgbClr val="FFFF00"/>
                </a:solidFill>
                <a:cs typeface="B Nazanin" pitchFamily="2" charset="-78"/>
              </a:rPr>
              <a:t>جانوران به چند گروه طبقه بندی میشوند؟ ملاک طبقه بندی جانوران چیست؟ اهمیت گونه های مختلف جانوران در زیست بوم ها چیست؟</a:t>
            </a:r>
            <a:endParaRPr lang="fa-IR" sz="2000" b="1" dirty="0">
              <a:solidFill>
                <a:srgbClr val="FFFF00"/>
              </a:solidFill>
              <a:cs typeface="B Nazanin" pitchFamily="2" charset="-78"/>
            </a:endParaRPr>
          </a:p>
          <a:p>
            <a:pPr algn="r" rtl="1">
              <a:lnSpc>
                <a:spcPct val="150000"/>
              </a:lnSpc>
            </a:pPr>
            <a:endParaRPr lang="fa-IR" b="1" dirty="0">
              <a:cs typeface="B Nazanin" pitchFamily="2" charset="-78"/>
            </a:endParaRPr>
          </a:p>
        </p:txBody>
      </p:sp>
      <p:pic>
        <p:nvPicPr>
          <p:cNvPr id="1026" name="Picture 2" descr="C:\Users\Khazra\Desktop\20120506115651444_untitl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88" y="4267200"/>
            <a:ext cx="4286786" cy="23577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hazra\Desktop\36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267200"/>
            <a:ext cx="4070873" cy="238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6522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موضوع این جلسه </a:t>
            </a:r>
            <a:endParaRPr lang="en-US" dirty="0"/>
          </a:p>
        </p:txBody>
      </p:sp>
      <p:sp>
        <p:nvSpPr>
          <p:cNvPr id="3" name="Content Placeholder 2"/>
          <p:cNvSpPr>
            <a:spLocks noGrp="1"/>
          </p:cNvSpPr>
          <p:nvPr>
            <p:ph idx="1"/>
          </p:nvPr>
        </p:nvSpPr>
        <p:spPr/>
        <p:txBody>
          <a:bodyPr/>
          <a:lstStyle/>
          <a:p>
            <a:pPr algn="ctr"/>
            <a:endParaRPr lang="fa-IR" dirty="0" smtClean="0"/>
          </a:p>
          <a:p>
            <a:pPr algn="ctr"/>
            <a:endParaRPr lang="fa-IR" dirty="0"/>
          </a:p>
          <a:p>
            <a:pPr marL="68580" indent="0" algn="ctr">
              <a:buNone/>
            </a:pPr>
            <a:r>
              <a:rPr lang="fa-IR" sz="3600" dirty="0" smtClean="0">
                <a:solidFill>
                  <a:srgbClr val="FF0000"/>
                </a:solidFill>
                <a:cs typeface="B Titr" panose="00000700000000000000" pitchFamily="2" charset="-78"/>
              </a:rPr>
              <a:t>طراحی واحد یادگیری </a:t>
            </a:r>
          </a:p>
          <a:p>
            <a:pPr algn="ctr"/>
            <a:endParaRPr lang="fa-IR" dirty="0"/>
          </a:p>
          <a:p>
            <a:pPr algn="ctr"/>
            <a:endParaRPr lang="fa-IR" dirty="0" smtClean="0"/>
          </a:p>
          <a:p>
            <a:pPr algn="ctr"/>
            <a:endParaRPr lang="en-US" dirty="0"/>
          </a:p>
        </p:txBody>
      </p:sp>
    </p:spTree>
    <p:extLst>
      <p:ext uri="{BB962C8B-B14F-4D97-AF65-F5344CB8AC3E}">
        <p14:creationId xmlns:p14="http://schemas.microsoft.com/office/powerpoint/2010/main" val="1170414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6957510" cy="914400"/>
          </a:xfrm>
        </p:spPr>
        <p:txBody>
          <a:bodyPr/>
          <a:lstStyle/>
          <a:p>
            <a:pPr algn="r" rtl="1"/>
            <a:r>
              <a:rPr lang="fa-IR" dirty="0" smtClean="0">
                <a:cs typeface="B Nazanin" pitchFamily="2" charset="-78"/>
              </a:rPr>
              <a:t>نقشه ذهنی</a:t>
            </a:r>
            <a:endParaRPr lang="en-US" dirty="0">
              <a:cs typeface="B Nazanin" pitchFamily="2" charset="-78"/>
            </a:endParaRPr>
          </a:p>
        </p:txBody>
      </p:sp>
      <p:sp>
        <p:nvSpPr>
          <p:cNvPr id="3" name="Content Placeholder 2"/>
          <p:cNvSpPr>
            <a:spLocks noGrp="1"/>
          </p:cNvSpPr>
          <p:nvPr>
            <p:ph idx="1"/>
          </p:nvPr>
        </p:nvSpPr>
        <p:spPr>
          <a:xfrm>
            <a:off x="1066800" y="1905000"/>
            <a:ext cx="6777317" cy="3508977"/>
          </a:xfrm>
        </p:spPr>
        <p:txBody>
          <a:bodyPr/>
          <a:lstStyle/>
          <a:p>
            <a:pPr algn="r" rtl="1"/>
            <a:r>
              <a:rPr lang="fa-IR" dirty="0">
                <a:cs typeface="B Nazanin" pitchFamily="2" charset="-78"/>
              </a:rPr>
              <a:t>پس از استخراج مفاهیم براساس نظرات اعضای گروه نقشه ذهنی </a:t>
            </a:r>
            <a:endParaRPr lang="fa-IR" dirty="0" smtClean="0">
              <a:cs typeface="B Nazanin" pitchFamily="2" charset="-78"/>
            </a:endParaRPr>
          </a:p>
          <a:p>
            <a:pPr marL="68580" indent="0" algn="r" rtl="1">
              <a:buNone/>
            </a:pPr>
            <a:r>
              <a:rPr lang="fa-IR" dirty="0" smtClean="0">
                <a:cs typeface="B Nazanin" pitchFamily="2" charset="-78"/>
              </a:rPr>
              <a:t>به </a:t>
            </a:r>
            <a:r>
              <a:rPr lang="fa-IR" dirty="0">
                <a:cs typeface="B Nazanin" pitchFamily="2" charset="-78"/>
              </a:rPr>
              <a:t>صورت </a:t>
            </a:r>
            <a:r>
              <a:rPr lang="fa-IR" dirty="0" smtClean="0">
                <a:cs typeface="B Nazanin" pitchFamily="2" charset="-78"/>
              </a:rPr>
              <a:t>زیرطراحی </a:t>
            </a:r>
            <a:r>
              <a:rPr lang="fa-IR" dirty="0">
                <a:cs typeface="B Nazanin" pitchFamily="2" charset="-78"/>
              </a:rPr>
              <a:t>گردید</a:t>
            </a:r>
            <a:r>
              <a:rPr lang="fa-IR" dirty="0" smtClean="0">
                <a:cs typeface="B Nazanin" pitchFamily="2" charset="-78"/>
              </a:rPr>
              <a:t>.</a:t>
            </a:r>
            <a:endParaRPr lang="en-US" dirty="0">
              <a:cs typeface="B Nazanin"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34235"/>
            <a:ext cx="4614863" cy="3590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9866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wipe(down)">
                                      <p:cBhvr>
                                        <p:cTn id="24" dur="580">
                                          <p:stCondLst>
                                            <p:cond delay="0"/>
                                          </p:stCondLst>
                                        </p:cTn>
                                        <p:tgtEl>
                                          <p:spTgt spid="9218"/>
                                        </p:tgtEl>
                                      </p:cBhvr>
                                    </p:animEffect>
                                    <p:anim calcmode="lin" valueType="num">
                                      <p:cBhvr>
                                        <p:cTn id="25"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30" dur="26">
                                          <p:stCondLst>
                                            <p:cond delay="650"/>
                                          </p:stCondLst>
                                        </p:cTn>
                                        <p:tgtEl>
                                          <p:spTgt spid="9218"/>
                                        </p:tgtEl>
                                      </p:cBhvr>
                                      <p:to x="100000" y="60000"/>
                                    </p:animScale>
                                    <p:animScale>
                                      <p:cBhvr>
                                        <p:cTn id="31" dur="166" decel="50000">
                                          <p:stCondLst>
                                            <p:cond delay="676"/>
                                          </p:stCondLst>
                                        </p:cTn>
                                        <p:tgtEl>
                                          <p:spTgt spid="9218"/>
                                        </p:tgtEl>
                                      </p:cBhvr>
                                      <p:to x="100000" y="100000"/>
                                    </p:animScale>
                                    <p:animScale>
                                      <p:cBhvr>
                                        <p:cTn id="32" dur="26">
                                          <p:stCondLst>
                                            <p:cond delay="1312"/>
                                          </p:stCondLst>
                                        </p:cTn>
                                        <p:tgtEl>
                                          <p:spTgt spid="9218"/>
                                        </p:tgtEl>
                                      </p:cBhvr>
                                      <p:to x="100000" y="80000"/>
                                    </p:animScale>
                                    <p:animScale>
                                      <p:cBhvr>
                                        <p:cTn id="33" dur="166" decel="50000">
                                          <p:stCondLst>
                                            <p:cond delay="1338"/>
                                          </p:stCondLst>
                                        </p:cTn>
                                        <p:tgtEl>
                                          <p:spTgt spid="9218"/>
                                        </p:tgtEl>
                                      </p:cBhvr>
                                      <p:to x="100000" y="100000"/>
                                    </p:animScale>
                                    <p:animScale>
                                      <p:cBhvr>
                                        <p:cTn id="34" dur="26">
                                          <p:stCondLst>
                                            <p:cond delay="1642"/>
                                          </p:stCondLst>
                                        </p:cTn>
                                        <p:tgtEl>
                                          <p:spTgt spid="9218"/>
                                        </p:tgtEl>
                                      </p:cBhvr>
                                      <p:to x="100000" y="90000"/>
                                    </p:animScale>
                                    <p:animScale>
                                      <p:cBhvr>
                                        <p:cTn id="35" dur="166" decel="50000">
                                          <p:stCondLst>
                                            <p:cond delay="1668"/>
                                          </p:stCondLst>
                                        </p:cTn>
                                        <p:tgtEl>
                                          <p:spTgt spid="9218"/>
                                        </p:tgtEl>
                                      </p:cBhvr>
                                      <p:to x="100000" y="100000"/>
                                    </p:animScale>
                                    <p:animScale>
                                      <p:cBhvr>
                                        <p:cTn id="36" dur="26">
                                          <p:stCondLst>
                                            <p:cond delay="1808"/>
                                          </p:stCondLst>
                                        </p:cTn>
                                        <p:tgtEl>
                                          <p:spTgt spid="9218"/>
                                        </p:tgtEl>
                                      </p:cBhvr>
                                      <p:to x="100000" y="95000"/>
                                    </p:animScale>
                                    <p:animScale>
                                      <p:cBhvr>
                                        <p:cTn id="37" dur="166" decel="50000">
                                          <p:stCondLst>
                                            <p:cond delay="1834"/>
                                          </p:stCondLst>
                                        </p:cTn>
                                        <p:tgtEl>
                                          <p:spTgt spid="92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rPr>
              <a:t>نقشه ذهنی</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endParaRPr>
          </a:p>
        </p:txBody>
      </p:sp>
      <p:pic>
        <p:nvPicPr>
          <p:cNvPr id="5122" name="Picture 2" descr="C:\Users\Khazra\Desktop\631507-Bw4xA0UQ.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0880"/>
            <a:ext cx="8153400" cy="495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4869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randombar(horizontal)">
                                      <p:cBhvr>
                                        <p:cTn id="2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lnSpc>
                <a:spcPct val="150000"/>
              </a:lnSpc>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5- سازماندهی فعالیت های یادگیری و ایجاد فرصت های یادگیری با به کار گیری راهبردها و رسانه مناسب آموزشی</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6324600"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1801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endParaRPr lang="en-US" sz="2000" dirty="0"/>
          </a:p>
        </p:txBody>
      </p:sp>
      <p:sp>
        <p:nvSpPr>
          <p:cNvPr id="2" name="Rectangle 1"/>
          <p:cNvSpPr/>
          <p:nvPr/>
        </p:nvSpPr>
        <p:spPr>
          <a:xfrm>
            <a:off x="0" y="0"/>
            <a:ext cx="9067800" cy="1815882"/>
          </a:xfrm>
          <a:prstGeom prst="rect">
            <a:avLst/>
          </a:prstGeom>
        </p:spPr>
        <p:txBody>
          <a:bodyPr wrap="square">
            <a:spAutoFit/>
          </a:bodyPr>
          <a:lstStyle/>
          <a:p>
            <a:pPr algn="r" rtl="1"/>
            <a:r>
              <a:rPr lang="fa-IR" sz="1400" b="1" dirty="0">
                <a:cs typeface="B Nazanin" pitchFamily="2" charset="-78"/>
              </a:rPr>
              <a:t>تعدادی عکس یا اسلاید در کلاس نمایش داده می شود. از دانش آموزان خواسته می شود با دقت به تصاویر نگاه کنند. سپس معلم سوالاتی در رابطه با ویژگی ها، شباهت ها و تفاوت های این جانوران از دانش آموزان میپرسد و آن ها را با ارائه اینگونه سوالات به چالش می کشد.</a:t>
            </a:r>
          </a:p>
          <a:p>
            <a:pPr algn="r" rtl="1"/>
            <a:r>
              <a:rPr lang="fa-IR" sz="1400" b="1" dirty="0">
                <a:cs typeface="B Nazanin" pitchFamily="2" charset="-78"/>
              </a:rPr>
              <a:t>دانش آموزان به صورت گروهی باهم مشورت کرده و به سوالات معلم در برگه تی پاسخ میدهند.</a:t>
            </a:r>
          </a:p>
          <a:p>
            <a:pPr algn="r" rtl="1"/>
            <a:r>
              <a:rPr lang="fa-IR" sz="1400" b="1" dirty="0">
                <a:cs typeface="B Nazanin" pitchFamily="2" charset="-78"/>
              </a:rPr>
              <a:t>سرگروه هر گروه پاسخ ها را با سایر گروه ها مبادله کرده و به نوبت هر گروهی پاسخ خود را برای کل کلاس ارائه میدهد.</a:t>
            </a:r>
          </a:p>
          <a:p>
            <a:pPr algn="r" rtl="1"/>
            <a:r>
              <a:rPr lang="fa-IR" sz="1400" b="1" dirty="0">
                <a:cs typeface="B Nazanin" pitchFamily="2" charset="-78"/>
              </a:rPr>
              <a:t>سپس معلم از گروه ها می خواهد سعی کنند این جانوران را در دو گروه مجزا بر اساس مهمترین ویژگی شان تقسیم کرده و به نظر آن ها هر جانوری که در عکس میبینند متعلق به کدام گروه خواهد بود؟</a:t>
            </a:r>
          </a:p>
          <a:p>
            <a:pPr algn="r" rtl="1"/>
            <a:r>
              <a:rPr lang="fa-IR" sz="1400" b="1" dirty="0">
                <a:cs typeface="B Nazanin" pitchFamily="2" charset="-78"/>
              </a:rPr>
              <a:t>پرسش و پاسخ ها به همین روال ادامه می یابد و هر بار دانش آموزان با جملاتی مانند دانشمندان کوچک، اندیشمندان باهوش و ... تشویق می شوند.</a:t>
            </a:r>
          </a:p>
          <a:p>
            <a:pPr algn="r" rtl="1"/>
            <a:endParaRPr lang="fa-IR" sz="1400" b="1" dirty="0">
              <a:cs typeface="B Nazanin" pitchFamily="2" charset="-78"/>
            </a:endParaRPr>
          </a:p>
        </p:txBody>
      </p:sp>
      <p:pic>
        <p:nvPicPr>
          <p:cNvPr id="2059" name="Picture 11" descr="C:\Users\Khazra\Desktop\spider_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450" y="1839552"/>
            <a:ext cx="2438399" cy="131075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Khazra\Desktop\SeuBkYCtC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44" y="1778981"/>
            <a:ext cx="2105737" cy="1431901"/>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Khazra\Desktop\lion-photos-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8450" y="3263365"/>
            <a:ext cx="2438399" cy="152574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Khazra\Desktop\images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8136" y="3262124"/>
            <a:ext cx="2407354" cy="1375131"/>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Khazra\Desktop\goldfish-aquariu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4844714"/>
            <a:ext cx="2473290" cy="185496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Khazra\Desktop\baby-elephant-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901" y="4968586"/>
            <a:ext cx="2857500" cy="1795462"/>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Khazra\Desktop\277484_2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513" y="3298496"/>
            <a:ext cx="1933574" cy="149061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Khazra\Desktop\بارگیری.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4933950"/>
            <a:ext cx="22098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C:\Users\Khazra\Desktop\white_snak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200" y="1878199"/>
            <a:ext cx="2209800" cy="123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0810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smtClean="0"/>
          </a:p>
          <a:p>
            <a:endParaRPr lang="fa-IR" dirty="0"/>
          </a:p>
          <a:p>
            <a:endParaRPr lang="en-US" dirty="0"/>
          </a:p>
        </p:txBody>
      </p:sp>
      <p:sp>
        <p:nvSpPr>
          <p:cNvPr id="2" name="Title 1"/>
          <p:cNvSpPr>
            <a:spLocks noGrp="1"/>
          </p:cNvSpPr>
          <p:nvPr>
            <p:ph type="title"/>
          </p:nvPr>
        </p:nvSpPr>
        <p:spPr>
          <a:xfrm>
            <a:off x="228600" y="355847"/>
            <a:ext cx="8533660" cy="1054394"/>
          </a:xfrm>
        </p:spPr>
        <p:style>
          <a:lnRef idx="2">
            <a:schemeClr val="accent2"/>
          </a:lnRef>
          <a:fillRef idx="1">
            <a:schemeClr val="lt1"/>
          </a:fillRef>
          <a:effectRef idx="0">
            <a:schemeClr val="accent2"/>
          </a:effectRef>
          <a:fontRef idx="minor">
            <a:schemeClr val="dk1"/>
          </a:fontRef>
        </p:style>
        <p:txBody>
          <a:bodyPr/>
          <a:lstStyle/>
          <a:p>
            <a:pPr algn="r" rtl="1"/>
            <a:r>
              <a:rPr lang="fa-IR" sz="2800" b="1" dirty="0">
                <a:solidFill>
                  <a:srgbClr val="FF0000"/>
                </a:solidFill>
                <a:cs typeface="B Nazanin" pitchFamily="2" charset="-78"/>
              </a:rPr>
              <a:t>6- تعیین ملاک های سنجش و سطوح عملکرد دانش آموزان</a:t>
            </a:r>
            <a:endParaRPr lang="en-US" sz="2800" b="1" dirty="0">
              <a:solidFill>
                <a:srgbClr val="FF0000"/>
              </a:solidFill>
              <a:cs typeface="B Nazanin" pitchFamily="2" charset="-78"/>
            </a:endParaRPr>
          </a:p>
        </p:txBody>
      </p:sp>
      <p:pic>
        <p:nvPicPr>
          <p:cNvPr id="2050" name="Picture 2" descr="C:\Users\Khazra\Desktop\How-to-find-your-targ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81200"/>
            <a:ext cx="4343400" cy="429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904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a:xfrm>
            <a:off x="502920" y="914400"/>
            <a:ext cx="8183880" cy="3803904"/>
          </a:xfrm>
        </p:spPr>
        <p:txBody>
          <a:bodyPr>
            <a:normAutofit/>
          </a:bodyPr>
          <a:lstStyle/>
          <a:p>
            <a:pPr algn="r" rtl="1">
              <a:lnSpc>
                <a:spcPct val="200000"/>
              </a:lnSpc>
            </a:pPr>
            <a:r>
              <a:rPr lang="fa-IR" sz="2000" b="1" dirty="0">
                <a:cs typeface="B Nazanin" pitchFamily="2" charset="-78"/>
              </a:rPr>
              <a:t>با توجه به شایستگی های تعیین شده، </a:t>
            </a:r>
            <a:r>
              <a:rPr lang="fa-IR" sz="2000" b="1" dirty="0" smtClean="0">
                <a:cs typeface="B Nazanin" pitchFamily="2" charset="-78"/>
              </a:rPr>
              <a:t>چهار ملاک </a:t>
            </a:r>
            <a:r>
              <a:rPr lang="fa-IR" sz="2000" b="1" dirty="0">
                <a:cs typeface="B Nazanin" pitchFamily="2" charset="-78"/>
              </a:rPr>
              <a:t>انتخاب گردید که برای هریک از آن ها سه سطح تعیین شد که در زیر آورده شده است. همکاری اعضای گروه در طراحی ملاک ها باعث شد که بتوانیم بهترین ملاک ها را انتخاب کنیم. ملاک هایی که هم منطبق </a:t>
            </a:r>
            <a:r>
              <a:rPr lang="fa-IR" sz="2000" b="1" dirty="0" smtClean="0">
                <a:cs typeface="B Nazanin" pitchFamily="2" charset="-78"/>
              </a:rPr>
              <a:t>بر شایستگی </a:t>
            </a:r>
            <a:r>
              <a:rPr lang="fa-IR" sz="2000" b="1" dirty="0">
                <a:cs typeface="B Nazanin" pitchFamily="2" charset="-78"/>
              </a:rPr>
              <a:t>ها باشد و هم قابل سنجش و اندازه گیری. بحث و گفتگوهایی که در این باره در </a:t>
            </a:r>
            <a:r>
              <a:rPr lang="fa-IR" sz="2000" b="1" dirty="0" smtClean="0">
                <a:cs typeface="B Nazanin" pitchFamily="2" charset="-78"/>
              </a:rPr>
              <a:t>گروه </a:t>
            </a:r>
            <a:r>
              <a:rPr lang="fa-IR" sz="2000" b="1" dirty="0">
                <a:cs typeface="B Nazanin" pitchFamily="2" charset="-78"/>
              </a:rPr>
              <a:t>شکل گرفت ما را نسبت به تعیین ملاک برای هر محتوایی توانمند ساخت.</a:t>
            </a:r>
          </a:p>
          <a:p>
            <a:pPr algn="r" rtl="1">
              <a:lnSpc>
                <a:spcPct val="200000"/>
              </a:lnSpc>
            </a:pPr>
            <a:endParaRPr lang="en-US" sz="2000" b="1" dirty="0">
              <a:cs typeface="B Nazanin" pitchFamily="2" charset="-78"/>
            </a:endParaRPr>
          </a:p>
        </p:txBody>
      </p:sp>
    </p:spTree>
    <p:extLst>
      <p:ext uri="{BB962C8B-B14F-4D97-AF65-F5344CB8AC3E}">
        <p14:creationId xmlns:p14="http://schemas.microsoft.com/office/powerpoint/2010/main" val="34386587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1426729"/>
              </p:ext>
            </p:extLst>
          </p:nvPr>
        </p:nvGraphicFramePr>
        <p:xfrm>
          <a:off x="457200" y="533401"/>
          <a:ext cx="7239000" cy="5806439"/>
        </p:xfrm>
        <a:graphic>
          <a:graphicData uri="http://schemas.openxmlformats.org/drawingml/2006/table">
            <a:tbl>
              <a:tblPr firstRow="1" bandRow="1">
                <a:tableStyleId>{5C22544A-7EE6-4342-B048-85BDC9FD1C3A}</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533399">
                <a:tc>
                  <a:txBody>
                    <a:bodyPr/>
                    <a:lstStyle/>
                    <a:p>
                      <a:pPr algn="ctr"/>
                      <a:r>
                        <a:rPr lang="fa-IR" sz="1800" b="1" dirty="0" smtClean="0">
                          <a:cs typeface="B Nazanin" pitchFamily="2" charset="-78"/>
                        </a:rPr>
                        <a:t>سطح 3</a:t>
                      </a:r>
                      <a:endParaRPr lang="en-US" sz="1800" b="1" dirty="0">
                        <a:cs typeface="B Nazanin" pitchFamily="2" charset="-78"/>
                      </a:endParaRPr>
                    </a:p>
                  </a:txBody>
                  <a:tcPr marL="80886" marR="80886"/>
                </a:tc>
                <a:tc>
                  <a:txBody>
                    <a:bodyPr/>
                    <a:lstStyle/>
                    <a:p>
                      <a:pPr algn="ctr"/>
                      <a:r>
                        <a:rPr lang="fa-IR" sz="1800" b="1" dirty="0" smtClean="0">
                          <a:cs typeface="B Nazanin" pitchFamily="2" charset="-78"/>
                        </a:rPr>
                        <a:t>سطح 2</a:t>
                      </a:r>
                      <a:endParaRPr lang="en-US" sz="1800" b="1" dirty="0">
                        <a:cs typeface="B Nazanin" pitchFamily="2" charset="-78"/>
                      </a:endParaRPr>
                    </a:p>
                  </a:txBody>
                  <a:tcPr marL="80886" marR="80886"/>
                </a:tc>
                <a:tc>
                  <a:txBody>
                    <a:bodyPr/>
                    <a:lstStyle/>
                    <a:p>
                      <a:pPr algn="ctr"/>
                      <a:r>
                        <a:rPr lang="fa-IR" sz="1800" b="1" dirty="0" smtClean="0">
                          <a:cs typeface="B Nazanin" pitchFamily="2" charset="-78"/>
                        </a:rPr>
                        <a:t>سطح 1</a:t>
                      </a:r>
                      <a:endParaRPr lang="en-US" sz="1800" b="1" dirty="0">
                        <a:cs typeface="B Nazanin" pitchFamily="2" charset="-78"/>
                      </a:endParaRPr>
                    </a:p>
                  </a:txBody>
                  <a:tcPr marL="80886" marR="80886"/>
                </a:tc>
                <a:tc>
                  <a:txBody>
                    <a:bodyPr/>
                    <a:lstStyle/>
                    <a:p>
                      <a:pPr algn="ctr" rtl="1"/>
                      <a:r>
                        <a:rPr lang="fa-IR" sz="1800" b="1" dirty="0" smtClean="0">
                          <a:cs typeface="B Nazanin" pitchFamily="2" charset="-78"/>
                        </a:rPr>
                        <a:t>ملاک ها</a:t>
                      </a:r>
                      <a:endParaRPr lang="en-US" sz="1800" b="1" dirty="0">
                        <a:cs typeface="B Nazanin" pitchFamily="2" charset="-78"/>
                      </a:endParaRPr>
                    </a:p>
                  </a:txBody>
                  <a:tcPr marL="80886" marR="80886"/>
                </a:tc>
                <a:extLst>
                  <a:ext uri="{0D108BD9-81ED-4DB2-BD59-A6C34878D82A}">
                    <a16:rowId xmlns:a16="http://schemas.microsoft.com/office/drawing/2014/main" val="10000"/>
                  </a:ext>
                </a:extLst>
              </a:tr>
              <a:tr h="370840">
                <a:tc>
                  <a:txBody>
                    <a:bodyPr/>
                    <a:lstStyle/>
                    <a:p>
                      <a:pPr algn="ctr"/>
                      <a:r>
                        <a:rPr lang="fa-IR" sz="1400" b="1" dirty="0" smtClean="0">
                          <a:cs typeface="B Nazanin" pitchFamily="2" charset="-78"/>
                        </a:rPr>
                        <a:t>بدون راهنمایی جانوران بی مهره و مهره دار را براساس معیارهای علمی  آموخته شده بیان کنند.</a:t>
                      </a:r>
                    </a:p>
                    <a:p>
                      <a:pPr algn="ctr"/>
                      <a:endParaRPr lang="en-US" sz="1400" b="1" dirty="0">
                        <a:cs typeface="B Nazanin" pitchFamily="2" charset="-78"/>
                      </a:endParaRPr>
                    </a:p>
                  </a:txBody>
                  <a:tcPr marL="80886" marR="80886"/>
                </a:tc>
                <a:tc>
                  <a:txBody>
                    <a:bodyPr/>
                    <a:lstStyle/>
                    <a:p>
                      <a:pPr algn="ctr"/>
                      <a:r>
                        <a:rPr lang="fa-IR" sz="1400" b="1" dirty="0" smtClean="0">
                          <a:cs typeface="B Nazanin" pitchFamily="2" charset="-78"/>
                        </a:rPr>
                        <a:t>باکمک معلم خود ویژگی جانورانی</a:t>
                      </a:r>
                      <a:r>
                        <a:rPr lang="fa-IR" sz="1400" b="1" baseline="0" dirty="0" smtClean="0">
                          <a:cs typeface="B Nazanin" pitchFamily="2" charset="-78"/>
                        </a:rPr>
                        <a:t> که استخوان دارند با جانورانی که استخوان و ستون فقرات ندارند </a:t>
                      </a:r>
                      <a:r>
                        <a:rPr lang="fa-IR" sz="1400" b="1" dirty="0" smtClean="0">
                          <a:cs typeface="B Nazanin" pitchFamily="2" charset="-78"/>
                        </a:rPr>
                        <a:t>را براساس معیارهای آموخته شده بگویند. </a:t>
                      </a:r>
                    </a:p>
                    <a:p>
                      <a:pPr algn="ctr"/>
                      <a:endParaRPr lang="en-US" sz="1400" b="1" dirty="0">
                        <a:cs typeface="B Nazanin" pitchFamily="2" charset="-78"/>
                      </a:endParaRPr>
                    </a:p>
                  </a:txBody>
                  <a:tcPr marL="80886" marR="80886"/>
                </a:tc>
                <a:tc>
                  <a:txBody>
                    <a:bodyPr/>
                    <a:lstStyle/>
                    <a:p>
                      <a:pPr algn="ctr"/>
                      <a:r>
                        <a:rPr lang="fa-IR" sz="1400" b="1" dirty="0" smtClean="0">
                          <a:cs typeface="B Nazanin" pitchFamily="2" charset="-78"/>
                        </a:rPr>
                        <a:t>5 مورد از جانورانی که مهره</a:t>
                      </a:r>
                      <a:r>
                        <a:rPr lang="fa-IR" sz="1400" b="1" baseline="0" dirty="0" smtClean="0">
                          <a:cs typeface="B Nazanin" pitchFamily="2" charset="-78"/>
                        </a:rPr>
                        <a:t> دارند با جانورانی که بی مهره هستند،نام ببرید. </a:t>
                      </a:r>
                      <a:endParaRPr lang="en-US" sz="1400" b="1" dirty="0">
                        <a:cs typeface="B Nazanin" pitchFamily="2" charset="-78"/>
                      </a:endParaRPr>
                    </a:p>
                  </a:txBody>
                  <a:tcPr marL="80886" marR="80886"/>
                </a:tc>
                <a:tc>
                  <a:txBody>
                    <a:bodyPr/>
                    <a:lstStyle/>
                    <a:p>
                      <a:pPr algn="ctr"/>
                      <a:r>
                        <a:rPr lang="fa-IR" sz="1400" b="1" dirty="0" smtClean="0">
                          <a:cs typeface="B Nazanin" pitchFamily="2" charset="-78"/>
                        </a:rPr>
                        <a:t>طبقه بندی</a:t>
                      </a:r>
                      <a:endParaRPr lang="en-US" sz="1400" b="1" dirty="0">
                        <a:cs typeface="B Nazanin" pitchFamily="2" charset="-78"/>
                      </a:endParaRPr>
                    </a:p>
                  </a:txBody>
                  <a:tcPr marL="80886" marR="80886"/>
                </a:tc>
                <a:extLst>
                  <a:ext uri="{0D108BD9-81ED-4DB2-BD59-A6C34878D82A}">
                    <a16:rowId xmlns:a16="http://schemas.microsoft.com/office/drawing/2014/main" val="10001"/>
                  </a:ext>
                </a:extLst>
              </a:tr>
              <a:tr h="370840">
                <a:tc>
                  <a:txBody>
                    <a:bodyPr/>
                    <a:lstStyle/>
                    <a:p>
                      <a:pPr algn="ctr" rtl="1"/>
                      <a:r>
                        <a:rPr lang="fa-IR" sz="1400" b="1" dirty="0" smtClean="0">
                          <a:cs typeface="B Nazanin" pitchFamily="2" charset="-78"/>
                        </a:rPr>
                        <a:t>هر</a:t>
                      </a:r>
                      <a:r>
                        <a:rPr lang="fa-IR" sz="1400" b="1" baseline="0" dirty="0" smtClean="0">
                          <a:cs typeface="B Nazanin" pitchFamily="2" charset="-78"/>
                        </a:rPr>
                        <a:t> یک از جانورانی که نشان داده می شود با یکدیگر مقایسه کرده و در طبقه بی مهره یا مهره داران قرار دهد.</a:t>
                      </a:r>
                      <a:endParaRPr lang="en-US" sz="1400" b="1" dirty="0">
                        <a:cs typeface="B Nazanin" pitchFamily="2" charset="-78"/>
                      </a:endParaRPr>
                    </a:p>
                  </a:txBody>
                  <a:tcPr marL="80886" marR="80886"/>
                </a:tc>
                <a:tc>
                  <a:txBody>
                    <a:bodyPr/>
                    <a:lstStyle/>
                    <a:p>
                      <a:pPr algn="ctr" rtl="1"/>
                      <a:r>
                        <a:rPr lang="fa-IR" sz="1400" b="1" dirty="0" smtClean="0">
                          <a:cs typeface="B Nazanin" pitchFamily="2" charset="-78"/>
                        </a:rPr>
                        <a:t>شباهت ها و تفاوت های جانوران بی مهره و مهره دار را توضیح</a:t>
                      </a:r>
                      <a:r>
                        <a:rPr lang="fa-IR" sz="1400" b="1" baseline="0" dirty="0" smtClean="0">
                          <a:cs typeface="B Nazanin" pitchFamily="2" charset="-78"/>
                        </a:rPr>
                        <a:t> دهد.</a:t>
                      </a:r>
                      <a:endParaRPr lang="en-US" sz="1400" b="1" dirty="0">
                        <a:cs typeface="B Nazanin" pitchFamily="2" charset="-78"/>
                      </a:endParaRPr>
                    </a:p>
                  </a:txBody>
                  <a:tcPr marL="80886" marR="80886"/>
                </a:tc>
                <a:tc>
                  <a:txBody>
                    <a:bodyPr/>
                    <a:lstStyle/>
                    <a:p>
                      <a:pPr algn="ctr" rtl="1"/>
                      <a:r>
                        <a:rPr lang="fa-IR" sz="1400" b="1" dirty="0" smtClean="0">
                          <a:cs typeface="B Nazanin" pitchFamily="2" charset="-78"/>
                        </a:rPr>
                        <a:t>ساختار بدن جانوران</a:t>
                      </a:r>
                      <a:r>
                        <a:rPr lang="fa-IR" sz="1400" b="1" baseline="0" dirty="0" smtClean="0">
                          <a:cs typeface="B Nazanin" pitchFamily="2" charset="-78"/>
                        </a:rPr>
                        <a:t> مهره دار با بی مهره را بگوید.</a:t>
                      </a:r>
                      <a:endParaRPr lang="en-US" sz="1400" b="1" dirty="0">
                        <a:cs typeface="B Nazanin" pitchFamily="2" charset="-78"/>
                      </a:endParaRPr>
                    </a:p>
                  </a:txBody>
                  <a:tcPr marL="80886" marR="80886"/>
                </a:tc>
                <a:tc>
                  <a:txBody>
                    <a:bodyPr/>
                    <a:lstStyle/>
                    <a:p>
                      <a:pPr algn="ctr" rtl="1"/>
                      <a:r>
                        <a:rPr lang="fa-IR" sz="1400" b="1" dirty="0" smtClean="0">
                          <a:cs typeface="B Nazanin" pitchFamily="2" charset="-78"/>
                        </a:rPr>
                        <a:t>مقایسه</a:t>
                      </a:r>
                      <a:endParaRPr lang="en-US" sz="1400" b="1" dirty="0">
                        <a:cs typeface="B Nazanin" pitchFamily="2" charset="-78"/>
                      </a:endParaRPr>
                    </a:p>
                  </a:txBody>
                  <a:tcPr marL="80886" marR="80886"/>
                </a:tc>
                <a:extLst>
                  <a:ext uri="{0D108BD9-81ED-4DB2-BD59-A6C34878D82A}">
                    <a16:rowId xmlns:a16="http://schemas.microsoft.com/office/drawing/2014/main" val="10002"/>
                  </a:ext>
                </a:extLst>
              </a:tr>
              <a:tr h="370840">
                <a:tc>
                  <a:txBody>
                    <a:bodyPr/>
                    <a:lstStyle/>
                    <a:p>
                      <a:pPr algn="ctr" rtl="1"/>
                      <a:r>
                        <a:rPr lang="fa-IR" sz="1400" b="1" dirty="0" smtClean="0">
                          <a:cs typeface="B Nazanin" pitchFamily="2" charset="-78"/>
                        </a:rPr>
                        <a:t>مراحل تکامل جانوران بی مهره و مهره دار را به</a:t>
                      </a:r>
                      <a:r>
                        <a:rPr lang="fa-IR" sz="1400" b="1" baseline="0" dirty="0" smtClean="0">
                          <a:cs typeface="B Nazanin" pitchFamily="2" charset="-78"/>
                        </a:rPr>
                        <a:t> درستی و با جزئیات کامل ترسیم کند.</a:t>
                      </a:r>
                      <a:r>
                        <a:rPr lang="fa-IR" sz="1400" b="1" dirty="0" smtClean="0">
                          <a:cs typeface="B Nazanin" pitchFamily="2" charset="-78"/>
                        </a:rPr>
                        <a:t> </a:t>
                      </a:r>
                      <a:endParaRPr lang="en-US" sz="1400" b="1" dirty="0">
                        <a:cs typeface="B Nazanin" pitchFamily="2" charset="-78"/>
                      </a:endParaRPr>
                    </a:p>
                  </a:txBody>
                  <a:tcPr marL="80886" marR="80886"/>
                </a:tc>
                <a:tc>
                  <a:txBody>
                    <a:bodyPr/>
                    <a:lstStyle/>
                    <a:p>
                      <a:pPr algn="ctr" rtl="1"/>
                      <a:r>
                        <a:rPr lang="fa-IR" sz="1400" b="1" dirty="0" smtClean="0">
                          <a:cs typeface="B Nazanin" pitchFamily="2" charset="-78"/>
                        </a:rPr>
                        <a:t>مراحل تکامل جانوران مهره دار و بی مهره را ترسیم کند.</a:t>
                      </a:r>
                      <a:endParaRPr lang="en-US" sz="1400" b="1" dirty="0">
                        <a:cs typeface="B Nazanin" pitchFamily="2" charset="-78"/>
                      </a:endParaRPr>
                    </a:p>
                  </a:txBody>
                  <a:tcPr marL="80886" marR="80886"/>
                </a:tc>
                <a:tc>
                  <a:txBody>
                    <a:bodyPr/>
                    <a:lstStyle/>
                    <a:p>
                      <a:pPr algn="ctr" rtl="1"/>
                      <a:r>
                        <a:rPr lang="fa-IR" sz="1400" b="1" dirty="0" smtClean="0">
                          <a:cs typeface="B Nazanin" pitchFamily="2" charset="-78"/>
                        </a:rPr>
                        <a:t>مراحل تکامل جانوران مهره دار و بی مهره را از روی شکل توضیح دهد.</a:t>
                      </a:r>
                      <a:endParaRPr lang="en-US" sz="1400" b="1" dirty="0">
                        <a:cs typeface="B Nazanin" pitchFamily="2" charset="-78"/>
                      </a:endParaRPr>
                    </a:p>
                  </a:txBody>
                  <a:tcPr marL="80886" marR="80886"/>
                </a:tc>
                <a:tc>
                  <a:txBody>
                    <a:bodyPr/>
                    <a:lstStyle/>
                    <a:p>
                      <a:pPr algn="ctr" rtl="1"/>
                      <a:r>
                        <a:rPr lang="fa-IR" sz="1400" b="1" dirty="0" smtClean="0">
                          <a:cs typeface="B Nazanin" pitchFamily="2" charset="-78"/>
                        </a:rPr>
                        <a:t>ترسیم مراحل زندگی</a:t>
                      </a:r>
                      <a:endParaRPr lang="en-US" sz="1400" b="1" dirty="0">
                        <a:cs typeface="B Nazanin" pitchFamily="2" charset="-78"/>
                      </a:endParaRPr>
                    </a:p>
                  </a:txBody>
                  <a:tcPr marL="80886" marR="80886"/>
                </a:tc>
                <a:extLst>
                  <a:ext uri="{0D108BD9-81ED-4DB2-BD59-A6C34878D82A}">
                    <a16:rowId xmlns:a16="http://schemas.microsoft.com/office/drawing/2014/main" val="10003"/>
                  </a:ext>
                </a:extLst>
              </a:tr>
              <a:tr h="370840">
                <a:tc>
                  <a:txBody>
                    <a:bodyPr/>
                    <a:lstStyle/>
                    <a:p>
                      <a:pPr algn="ctr" rtl="1"/>
                      <a:r>
                        <a:rPr lang="fa-IR" sz="1400" b="1" dirty="0" smtClean="0">
                          <a:cs typeface="B Nazanin" pitchFamily="2" charset="-78"/>
                        </a:rPr>
                        <a:t>درمورد نحوه طبقه بندی جانوران به دو گروه مهره داران و بی مهره ها اطلاعات منسجم و موثق به همراه ارجاعات جمع آوری کرده و در کلاس کنفرانس دهد.</a:t>
                      </a:r>
                      <a:endParaRPr lang="en-US" sz="1400" b="1" dirty="0">
                        <a:cs typeface="B Nazanin" pitchFamily="2" charset="-78"/>
                      </a:endParaRPr>
                    </a:p>
                  </a:txBody>
                  <a:tcPr marL="80886" marR="80886"/>
                </a:tc>
                <a:tc>
                  <a:txBody>
                    <a:bodyPr/>
                    <a:lstStyle/>
                    <a:p>
                      <a:pPr algn="ctr" rtl="1"/>
                      <a:r>
                        <a:rPr lang="fa-IR" sz="1400" b="1" dirty="0" smtClean="0">
                          <a:cs typeface="B Nazanin" pitchFamily="2" charset="-78"/>
                        </a:rPr>
                        <a:t>درمورد ویژگی</a:t>
                      </a:r>
                      <a:r>
                        <a:rPr lang="fa-IR" sz="1400" b="1" baseline="0" dirty="0" smtClean="0">
                          <a:cs typeface="B Nazanin" pitchFamily="2" charset="-78"/>
                        </a:rPr>
                        <a:t> ها و مقایسه </a:t>
                      </a:r>
                      <a:r>
                        <a:rPr lang="fa-IR" sz="1400" b="1" dirty="0" smtClean="0">
                          <a:cs typeface="B Nazanin" pitchFamily="2" charset="-78"/>
                        </a:rPr>
                        <a:t>مهره داران و بی مهره ها از</a:t>
                      </a:r>
                      <a:r>
                        <a:rPr lang="fa-IR" sz="1400" b="1" baseline="0" dirty="0" smtClean="0">
                          <a:cs typeface="B Nazanin" pitchFamily="2" charset="-78"/>
                        </a:rPr>
                        <a:t> منابع معتبر اطلاعات جمع آوری کرده و به کلاس ارائه دهد.</a:t>
                      </a:r>
                      <a:r>
                        <a:rPr lang="fa-IR" sz="1400" b="1" dirty="0" smtClean="0">
                          <a:cs typeface="B Nazanin" pitchFamily="2" charset="-78"/>
                        </a:rPr>
                        <a:t> </a:t>
                      </a:r>
                      <a:endParaRPr lang="en-US" sz="1400" b="1" dirty="0">
                        <a:cs typeface="B Nazanin" pitchFamily="2" charset="-78"/>
                      </a:endParaRPr>
                    </a:p>
                  </a:txBody>
                  <a:tcPr marL="80886" marR="80886"/>
                </a:tc>
                <a:tc>
                  <a:txBody>
                    <a:bodyPr/>
                    <a:lstStyle/>
                    <a:p>
                      <a:pPr algn="ctr" rtl="1"/>
                      <a:r>
                        <a:rPr lang="fa-IR" sz="1400" b="1" dirty="0" smtClean="0">
                          <a:cs typeface="B Nazanin" pitchFamily="2" charset="-78"/>
                        </a:rPr>
                        <a:t>با کمک بزرگترها درمورد نحوه و علت طبقه بندی جانوران</a:t>
                      </a:r>
                      <a:r>
                        <a:rPr lang="fa-IR" sz="1400" b="1" baseline="0" dirty="0" smtClean="0">
                          <a:cs typeface="B Nazanin" pitchFamily="2" charset="-78"/>
                        </a:rPr>
                        <a:t> به دو گروه بی مهره ها و مهره داران اطالاعات جمع آوری کرده و به کلاس ارائه دهد.</a:t>
                      </a:r>
                      <a:endParaRPr lang="en-US" sz="1400" b="1" dirty="0">
                        <a:cs typeface="B Nazanin" pitchFamily="2" charset="-78"/>
                      </a:endParaRPr>
                    </a:p>
                  </a:txBody>
                  <a:tcPr marL="80886" marR="80886"/>
                </a:tc>
                <a:tc>
                  <a:txBody>
                    <a:bodyPr/>
                    <a:lstStyle/>
                    <a:p>
                      <a:pPr algn="ctr" rtl="1"/>
                      <a:r>
                        <a:rPr lang="fa-IR" sz="1400" b="1" dirty="0" smtClean="0">
                          <a:cs typeface="B Nazanin" pitchFamily="2" charset="-78"/>
                        </a:rPr>
                        <a:t>جمع آوری اطلاعات</a:t>
                      </a:r>
                      <a:endParaRPr lang="en-US" sz="1400" b="1" dirty="0">
                        <a:cs typeface="B Nazanin" pitchFamily="2" charset="-78"/>
                      </a:endParaRPr>
                    </a:p>
                  </a:txBody>
                  <a:tcPr marL="80886" marR="80886"/>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17345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7391400" cy="1143000"/>
          </a:xfrm>
        </p:spPr>
        <p:txBody>
          <a:bodyPr>
            <a:normAutofit fontScale="90000"/>
          </a:bodyPr>
          <a:lstStyle/>
          <a:p>
            <a:pPr algn="r"/>
            <a:r>
              <a:rPr lang="fa-IR" b="1" cap="none" dirty="0" smtClean="0">
                <a:latin typeface="Calibri"/>
                <a:cs typeface="B Nazanin" pitchFamily="2" charset="-78"/>
              </a:rPr>
              <a:t/>
            </a:r>
            <a:br>
              <a:rPr lang="fa-IR" b="1" cap="none" dirty="0" smtClean="0">
                <a:latin typeface="Calibri"/>
                <a:cs typeface="B Nazanin" pitchFamily="2" charset="-78"/>
              </a:rPr>
            </a:br>
            <a:r>
              <a:rPr lang="fa-IR" b="1" dirty="0">
                <a:latin typeface="Calibri"/>
                <a:cs typeface="B Nazanin" pitchFamily="2" charset="-78"/>
              </a:rPr>
              <a:t/>
            </a:r>
            <a:br>
              <a:rPr lang="fa-IR" b="1" dirty="0">
                <a:latin typeface="Calibri"/>
                <a:cs typeface="B Nazanin" pitchFamily="2" charset="-78"/>
              </a:rPr>
            </a:br>
            <a:r>
              <a:rPr lang="fa-IR" b="1" cap="none" dirty="0" smtClean="0">
                <a:latin typeface="Calibri"/>
                <a:cs typeface="B Nazanin" pitchFamily="2" charset="-78"/>
              </a:rPr>
              <a:t>7- </a:t>
            </a:r>
            <a:r>
              <a:rPr lang="fa-IR" b="1" cap="none" dirty="0">
                <a:latin typeface="Calibri"/>
                <a:cs typeface="B Nazanin" pitchFamily="2" charset="-78"/>
              </a:rPr>
              <a:t>تعیین تکلیف جبرانی، مکمل و فوق </a:t>
            </a:r>
            <a:r>
              <a:rPr lang="fa-IR" b="1" cap="none" dirty="0" smtClean="0">
                <a:latin typeface="Calibri"/>
                <a:cs typeface="B Nazanin" pitchFamily="2" charset="-78"/>
              </a:rPr>
              <a:t>برنامه</a:t>
            </a:r>
            <a:br>
              <a:rPr lang="fa-IR" b="1" cap="none" dirty="0" smtClean="0">
                <a:latin typeface="Calibri"/>
                <a:cs typeface="B Nazanin" pitchFamily="2" charset="-78"/>
              </a:rPr>
            </a:b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6400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3164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838200"/>
            <a:ext cx="7543800" cy="3508977"/>
          </a:xfrm>
        </p:spPr>
        <p:txBody>
          <a:bodyPr>
            <a:noAutofit/>
          </a:bodyPr>
          <a:lstStyle/>
          <a:p>
            <a:pPr marL="0" indent="0" algn="just" rtl="1">
              <a:buNone/>
            </a:pPr>
            <a:r>
              <a:rPr lang="en-US" sz="1400" b="1" dirty="0" smtClean="0">
                <a:cs typeface="B Nazanin" pitchFamily="2" charset="-78"/>
              </a:rPr>
              <a:t> </a:t>
            </a:r>
          </a:p>
          <a:p>
            <a:pPr marL="0" indent="0" algn="just" rtl="1">
              <a:lnSpc>
                <a:spcPct val="160000"/>
              </a:lnSpc>
              <a:buNone/>
            </a:pPr>
            <a:r>
              <a:rPr lang="fa-IR" sz="1800" b="1" dirty="0" smtClean="0">
                <a:cs typeface="B Nazanin" pitchFamily="2" charset="-78"/>
              </a:rPr>
              <a:t>با توجه به ملاکهای تعیین شده، تکالیف عملکردی نیز با مشورت در گروه انتخاب گردید. درانتخاب تکالیف عملکردی سعی براین بود که تکالیف نشان دهنده نیل به شایستگی ها و در ارتباط با زندگی واقعی دانش آموز باشند. لذا پس از بحث و مشورت زیاد در گروه تکالیف زیر انتخاب گردید: </a:t>
            </a:r>
          </a:p>
          <a:p>
            <a:pPr marL="0" indent="0" algn="just" rtl="1">
              <a:lnSpc>
                <a:spcPct val="160000"/>
              </a:lnSpc>
              <a:buNone/>
            </a:pPr>
            <a:r>
              <a:rPr lang="fa-IR" sz="1800" b="1" dirty="0" smtClean="0">
                <a:solidFill>
                  <a:srgbClr val="FF0000"/>
                </a:solidFill>
                <a:cs typeface="B Nazanin" pitchFamily="2" charset="-78"/>
              </a:rPr>
              <a:t>از دانش آموزان می خواهیم:</a:t>
            </a:r>
          </a:p>
          <a:p>
            <a:pPr marL="0" indent="0" algn="just" rtl="1">
              <a:lnSpc>
                <a:spcPct val="160000"/>
              </a:lnSpc>
              <a:buNone/>
            </a:pPr>
            <a:r>
              <a:rPr lang="fa-IR" sz="1800" b="1" dirty="0" smtClean="0">
                <a:cs typeface="B Nazanin" pitchFamily="2" charset="-78"/>
              </a:rPr>
              <a:t>1- آیاتی از قرآن کریم که در مورد جانوران و ارزش و اهمیت آن ها وجود دارد را پیدا کنند و با خطی زیبا آن ها را بر روی مقوا بنویسند و به کلاس بیاورند.</a:t>
            </a:r>
          </a:p>
          <a:p>
            <a:pPr marL="0" indent="0" algn="just" rtl="1">
              <a:lnSpc>
                <a:spcPct val="160000"/>
              </a:lnSpc>
              <a:buNone/>
            </a:pPr>
            <a:r>
              <a:rPr lang="fa-IR" sz="1800" b="1" dirty="0" smtClean="0">
                <a:solidFill>
                  <a:srgbClr val="FF0000"/>
                </a:solidFill>
                <a:cs typeface="B Nazanin" pitchFamily="2" charset="-78"/>
              </a:rPr>
              <a:t>و به سوالات زیر پاسخ دهند:</a:t>
            </a:r>
            <a:endParaRPr lang="en-US" sz="1800" b="1" dirty="0" smtClean="0">
              <a:solidFill>
                <a:srgbClr val="FF0000"/>
              </a:solidFill>
              <a:cs typeface="B Nazanin" pitchFamily="2" charset="-78"/>
            </a:endParaRPr>
          </a:p>
          <a:p>
            <a:pPr marL="0" indent="0" algn="just" rtl="1">
              <a:lnSpc>
                <a:spcPct val="160000"/>
              </a:lnSpc>
              <a:buNone/>
            </a:pPr>
            <a:r>
              <a:rPr lang="fa-IR" sz="1800" b="1" dirty="0" smtClean="0">
                <a:cs typeface="B Nazanin" pitchFamily="2" charset="-78"/>
              </a:rPr>
              <a:t>2- اگر روزی جانوران روی کره زمین نابود شود برای ما انسان ها چه مشکلاتی پیش می آید؟</a:t>
            </a:r>
            <a:endParaRPr lang="en-US" sz="1800" b="1" dirty="0" smtClean="0">
              <a:cs typeface="B Nazanin" pitchFamily="2" charset="-78"/>
            </a:endParaRPr>
          </a:p>
          <a:p>
            <a:pPr marL="0" indent="0" algn="just" rtl="1">
              <a:lnSpc>
                <a:spcPct val="160000"/>
              </a:lnSpc>
              <a:buNone/>
            </a:pPr>
            <a:r>
              <a:rPr lang="fa-IR" sz="1800" b="1" dirty="0" smtClean="0">
                <a:cs typeface="B Nazanin" pitchFamily="2" charset="-78"/>
              </a:rPr>
              <a:t>3- وظیفه ما در مقابل محافظت از گونه های مختلف گیاهان و جانوران چیست؟</a:t>
            </a:r>
            <a:endParaRPr lang="en-US" sz="1800" b="1" dirty="0" smtClean="0">
              <a:cs typeface="B Nazanin" pitchFamily="2" charset="-78"/>
            </a:endParaRPr>
          </a:p>
          <a:p>
            <a:pPr algn="just" rtl="1"/>
            <a:endParaRPr lang="fa-IR" sz="1400" b="1" dirty="0">
              <a:cs typeface="B Nazanin" pitchFamily="2" charset="-78"/>
            </a:endParaRPr>
          </a:p>
        </p:txBody>
      </p:sp>
    </p:spTree>
    <p:extLst>
      <p:ext uri="{BB962C8B-B14F-4D97-AF65-F5344CB8AC3E}">
        <p14:creationId xmlns:p14="http://schemas.microsoft.com/office/powerpoint/2010/main" val="39121499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wipe(down)">
                                      <p:cBhvr>
                                        <p:cTn id="79" dur="580">
                                          <p:stCondLst>
                                            <p:cond delay="0"/>
                                          </p:stCondLst>
                                        </p:cTn>
                                        <p:tgtEl>
                                          <p:spTgt spid="4">
                                            <p:txEl>
                                              <p:pRg st="4" end="4"/>
                                            </p:txEl>
                                          </p:spTgt>
                                        </p:tgtEl>
                                      </p:cBhvr>
                                    </p:animEffect>
                                    <p:anim calcmode="lin" valueType="num">
                                      <p:cBhvr>
                                        <p:cTn id="8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4" end="4"/>
                                            </p:txEl>
                                          </p:spTgt>
                                        </p:tgtEl>
                                      </p:cBhvr>
                                      <p:to x="100000" y="60000"/>
                                    </p:animScale>
                                    <p:animScale>
                                      <p:cBhvr>
                                        <p:cTn id="86" dur="166" decel="50000">
                                          <p:stCondLst>
                                            <p:cond delay="676"/>
                                          </p:stCondLst>
                                        </p:cTn>
                                        <p:tgtEl>
                                          <p:spTgt spid="4">
                                            <p:txEl>
                                              <p:pRg st="4" end="4"/>
                                            </p:txEl>
                                          </p:spTgt>
                                        </p:tgtEl>
                                      </p:cBhvr>
                                      <p:to x="100000" y="100000"/>
                                    </p:animScale>
                                    <p:animScale>
                                      <p:cBhvr>
                                        <p:cTn id="87" dur="26">
                                          <p:stCondLst>
                                            <p:cond delay="1312"/>
                                          </p:stCondLst>
                                        </p:cTn>
                                        <p:tgtEl>
                                          <p:spTgt spid="4">
                                            <p:txEl>
                                              <p:pRg st="4" end="4"/>
                                            </p:txEl>
                                          </p:spTgt>
                                        </p:tgtEl>
                                      </p:cBhvr>
                                      <p:to x="100000" y="80000"/>
                                    </p:animScale>
                                    <p:animScale>
                                      <p:cBhvr>
                                        <p:cTn id="88" dur="166" decel="50000">
                                          <p:stCondLst>
                                            <p:cond delay="1338"/>
                                          </p:stCondLst>
                                        </p:cTn>
                                        <p:tgtEl>
                                          <p:spTgt spid="4">
                                            <p:txEl>
                                              <p:pRg st="4" end="4"/>
                                            </p:txEl>
                                          </p:spTgt>
                                        </p:tgtEl>
                                      </p:cBhvr>
                                      <p:to x="100000" y="100000"/>
                                    </p:animScale>
                                    <p:animScale>
                                      <p:cBhvr>
                                        <p:cTn id="89" dur="26">
                                          <p:stCondLst>
                                            <p:cond delay="1642"/>
                                          </p:stCondLst>
                                        </p:cTn>
                                        <p:tgtEl>
                                          <p:spTgt spid="4">
                                            <p:txEl>
                                              <p:pRg st="4" end="4"/>
                                            </p:txEl>
                                          </p:spTgt>
                                        </p:tgtEl>
                                      </p:cBhvr>
                                      <p:to x="100000" y="90000"/>
                                    </p:animScale>
                                    <p:animScale>
                                      <p:cBhvr>
                                        <p:cTn id="90" dur="166" decel="50000">
                                          <p:stCondLst>
                                            <p:cond delay="1668"/>
                                          </p:stCondLst>
                                        </p:cTn>
                                        <p:tgtEl>
                                          <p:spTgt spid="4">
                                            <p:txEl>
                                              <p:pRg st="4" end="4"/>
                                            </p:txEl>
                                          </p:spTgt>
                                        </p:tgtEl>
                                      </p:cBhvr>
                                      <p:to x="100000" y="100000"/>
                                    </p:animScale>
                                    <p:animScale>
                                      <p:cBhvr>
                                        <p:cTn id="91" dur="26">
                                          <p:stCondLst>
                                            <p:cond delay="1808"/>
                                          </p:stCondLst>
                                        </p:cTn>
                                        <p:tgtEl>
                                          <p:spTgt spid="4">
                                            <p:txEl>
                                              <p:pRg st="4" end="4"/>
                                            </p:txEl>
                                          </p:spTgt>
                                        </p:tgtEl>
                                      </p:cBhvr>
                                      <p:to x="100000" y="95000"/>
                                    </p:animScale>
                                    <p:animScale>
                                      <p:cBhvr>
                                        <p:cTn id="92" dur="166" decel="50000">
                                          <p:stCondLst>
                                            <p:cond delay="1834"/>
                                          </p:stCondLst>
                                        </p:cTn>
                                        <p:tgtEl>
                                          <p:spTgt spid="4">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Effect transition="in" filter="wipe(down)">
                                      <p:cBhvr>
                                        <p:cTn id="97" dur="580">
                                          <p:stCondLst>
                                            <p:cond delay="0"/>
                                          </p:stCondLst>
                                        </p:cTn>
                                        <p:tgtEl>
                                          <p:spTgt spid="4">
                                            <p:txEl>
                                              <p:pRg st="5" end="5"/>
                                            </p:txEl>
                                          </p:spTgt>
                                        </p:tgtEl>
                                      </p:cBhvr>
                                    </p:animEffect>
                                    <p:anim calcmode="lin" valueType="num">
                                      <p:cBhvr>
                                        <p:cTn id="9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5" end="5"/>
                                            </p:txEl>
                                          </p:spTgt>
                                        </p:tgtEl>
                                      </p:cBhvr>
                                      <p:to x="100000" y="60000"/>
                                    </p:animScale>
                                    <p:animScale>
                                      <p:cBhvr>
                                        <p:cTn id="104" dur="166" decel="50000">
                                          <p:stCondLst>
                                            <p:cond delay="676"/>
                                          </p:stCondLst>
                                        </p:cTn>
                                        <p:tgtEl>
                                          <p:spTgt spid="4">
                                            <p:txEl>
                                              <p:pRg st="5" end="5"/>
                                            </p:txEl>
                                          </p:spTgt>
                                        </p:tgtEl>
                                      </p:cBhvr>
                                      <p:to x="100000" y="100000"/>
                                    </p:animScale>
                                    <p:animScale>
                                      <p:cBhvr>
                                        <p:cTn id="105" dur="26">
                                          <p:stCondLst>
                                            <p:cond delay="1312"/>
                                          </p:stCondLst>
                                        </p:cTn>
                                        <p:tgtEl>
                                          <p:spTgt spid="4">
                                            <p:txEl>
                                              <p:pRg st="5" end="5"/>
                                            </p:txEl>
                                          </p:spTgt>
                                        </p:tgtEl>
                                      </p:cBhvr>
                                      <p:to x="100000" y="80000"/>
                                    </p:animScale>
                                    <p:animScale>
                                      <p:cBhvr>
                                        <p:cTn id="106" dur="166" decel="50000">
                                          <p:stCondLst>
                                            <p:cond delay="1338"/>
                                          </p:stCondLst>
                                        </p:cTn>
                                        <p:tgtEl>
                                          <p:spTgt spid="4">
                                            <p:txEl>
                                              <p:pRg st="5" end="5"/>
                                            </p:txEl>
                                          </p:spTgt>
                                        </p:tgtEl>
                                      </p:cBhvr>
                                      <p:to x="100000" y="100000"/>
                                    </p:animScale>
                                    <p:animScale>
                                      <p:cBhvr>
                                        <p:cTn id="107" dur="26">
                                          <p:stCondLst>
                                            <p:cond delay="1642"/>
                                          </p:stCondLst>
                                        </p:cTn>
                                        <p:tgtEl>
                                          <p:spTgt spid="4">
                                            <p:txEl>
                                              <p:pRg st="5" end="5"/>
                                            </p:txEl>
                                          </p:spTgt>
                                        </p:tgtEl>
                                      </p:cBhvr>
                                      <p:to x="100000" y="90000"/>
                                    </p:animScale>
                                    <p:animScale>
                                      <p:cBhvr>
                                        <p:cTn id="108" dur="166" decel="50000">
                                          <p:stCondLst>
                                            <p:cond delay="1668"/>
                                          </p:stCondLst>
                                        </p:cTn>
                                        <p:tgtEl>
                                          <p:spTgt spid="4">
                                            <p:txEl>
                                              <p:pRg st="5" end="5"/>
                                            </p:txEl>
                                          </p:spTgt>
                                        </p:tgtEl>
                                      </p:cBhvr>
                                      <p:to x="100000" y="100000"/>
                                    </p:animScale>
                                    <p:animScale>
                                      <p:cBhvr>
                                        <p:cTn id="109" dur="26">
                                          <p:stCondLst>
                                            <p:cond delay="1808"/>
                                          </p:stCondLst>
                                        </p:cTn>
                                        <p:tgtEl>
                                          <p:spTgt spid="4">
                                            <p:txEl>
                                              <p:pRg st="5" end="5"/>
                                            </p:txEl>
                                          </p:spTgt>
                                        </p:tgtEl>
                                      </p:cBhvr>
                                      <p:to x="100000" y="95000"/>
                                    </p:animScale>
                                    <p:animScale>
                                      <p:cBhvr>
                                        <p:cTn id="110" dur="166" decel="50000">
                                          <p:stCondLst>
                                            <p:cond delay="1834"/>
                                          </p:stCondLst>
                                        </p:cTn>
                                        <p:tgtEl>
                                          <p:spTgt spid="4">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4">
                                            <p:txEl>
                                              <p:pRg st="6" end="6"/>
                                            </p:txEl>
                                          </p:spTgt>
                                        </p:tgtEl>
                                        <p:attrNameLst>
                                          <p:attrName>style.visibility</p:attrName>
                                        </p:attrNameLst>
                                      </p:cBhvr>
                                      <p:to>
                                        <p:strVal val="visible"/>
                                      </p:to>
                                    </p:set>
                                    <p:animEffect transition="in" filter="wipe(down)">
                                      <p:cBhvr>
                                        <p:cTn id="115" dur="580">
                                          <p:stCondLst>
                                            <p:cond delay="0"/>
                                          </p:stCondLst>
                                        </p:cTn>
                                        <p:tgtEl>
                                          <p:spTgt spid="4">
                                            <p:txEl>
                                              <p:pRg st="6" end="6"/>
                                            </p:txEl>
                                          </p:spTgt>
                                        </p:tgtEl>
                                      </p:cBhvr>
                                    </p:animEffect>
                                    <p:anim calcmode="lin" valueType="num">
                                      <p:cBhvr>
                                        <p:cTn id="116"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6" end="6"/>
                                            </p:txEl>
                                          </p:spTgt>
                                        </p:tgtEl>
                                      </p:cBhvr>
                                      <p:to x="100000" y="60000"/>
                                    </p:animScale>
                                    <p:animScale>
                                      <p:cBhvr>
                                        <p:cTn id="122" dur="166" decel="50000">
                                          <p:stCondLst>
                                            <p:cond delay="676"/>
                                          </p:stCondLst>
                                        </p:cTn>
                                        <p:tgtEl>
                                          <p:spTgt spid="4">
                                            <p:txEl>
                                              <p:pRg st="6" end="6"/>
                                            </p:txEl>
                                          </p:spTgt>
                                        </p:tgtEl>
                                      </p:cBhvr>
                                      <p:to x="100000" y="100000"/>
                                    </p:animScale>
                                    <p:animScale>
                                      <p:cBhvr>
                                        <p:cTn id="123" dur="26">
                                          <p:stCondLst>
                                            <p:cond delay="1312"/>
                                          </p:stCondLst>
                                        </p:cTn>
                                        <p:tgtEl>
                                          <p:spTgt spid="4">
                                            <p:txEl>
                                              <p:pRg st="6" end="6"/>
                                            </p:txEl>
                                          </p:spTgt>
                                        </p:tgtEl>
                                      </p:cBhvr>
                                      <p:to x="100000" y="80000"/>
                                    </p:animScale>
                                    <p:animScale>
                                      <p:cBhvr>
                                        <p:cTn id="124" dur="166" decel="50000">
                                          <p:stCondLst>
                                            <p:cond delay="1338"/>
                                          </p:stCondLst>
                                        </p:cTn>
                                        <p:tgtEl>
                                          <p:spTgt spid="4">
                                            <p:txEl>
                                              <p:pRg st="6" end="6"/>
                                            </p:txEl>
                                          </p:spTgt>
                                        </p:tgtEl>
                                      </p:cBhvr>
                                      <p:to x="100000" y="100000"/>
                                    </p:animScale>
                                    <p:animScale>
                                      <p:cBhvr>
                                        <p:cTn id="125" dur="26">
                                          <p:stCondLst>
                                            <p:cond delay="1642"/>
                                          </p:stCondLst>
                                        </p:cTn>
                                        <p:tgtEl>
                                          <p:spTgt spid="4">
                                            <p:txEl>
                                              <p:pRg st="6" end="6"/>
                                            </p:txEl>
                                          </p:spTgt>
                                        </p:tgtEl>
                                      </p:cBhvr>
                                      <p:to x="100000" y="90000"/>
                                    </p:animScale>
                                    <p:animScale>
                                      <p:cBhvr>
                                        <p:cTn id="126" dur="166" decel="50000">
                                          <p:stCondLst>
                                            <p:cond delay="1668"/>
                                          </p:stCondLst>
                                        </p:cTn>
                                        <p:tgtEl>
                                          <p:spTgt spid="4">
                                            <p:txEl>
                                              <p:pRg st="6" end="6"/>
                                            </p:txEl>
                                          </p:spTgt>
                                        </p:tgtEl>
                                      </p:cBhvr>
                                      <p:to x="100000" y="100000"/>
                                    </p:animScale>
                                    <p:animScale>
                                      <p:cBhvr>
                                        <p:cTn id="127" dur="26">
                                          <p:stCondLst>
                                            <p:cond delay="1808"/>
                                          </p:stCondLst>
                                        </p:cTn>
                                        <p:tgtEl>
                                          <p:spTgt spid="4">
                                            <p:txEl>
                                              <p:pRg st="6" end="6"/>
                                            </p:txEl>
                                          </p:spTgt>
                                        </p:tgtEl>
                                      </p:cBhvr>
                                      <p:to x="100000" y="95000"/>
                                    </p:animScale>
                                    <p:animScale>
                                      <p:cBhvr>
                                        <p:cTn id="128" dur="166" decel="50000">
                                          <p:stCondLst>
                                            <p:cond delay="1834"/>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fa-IR" sz="3200" b="1" cap="none" dirty="0" smtClean="0">
                <a:ln/>
                <a:solidFill>
                  <a:schemeClr val="accent3"/>
                </a:solidFill>
                <a:cs typeface="B Nazanin" pitchFamily="2" charset="-78"/>
              </a:rPr>
              <a:t>نمونه ای از آیات قرآن کریم</a:t>
            </a:r>
            <a:endParaRPr lang="en-US" sz="3200" b="1" cap="none" dirty="0">
              <a:ln/>
              <a:solidFill>
                <a:schemeClr val="accent3"/>
              </a:solidFill>
              <a:cs typeface="B Nazanin" pitchFamily="2" charset="-78"/>
            </a:endParaRP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3825875"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9600" y="1219200"/>
            <a:ext cx="4062412" cy="350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221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طراحی</a:t>
            </a:r>
            <a:endParaRPr lang="en-US" dirty="0"/>
          </a:p>
        </p:txBody>
      </p:sp>
      <p:sp>
        <p:nvSpPr>
          <p:cNvPr id="3" name="Content Placeholder 2"/>
          <p:cNvSpPr>
            <a:spLocks noGrp="1"/>
          </p:cNvSpPr>
          <p:nvPr>
            <p:ph idx="1"/>
          </p:nvPr>
        </p:nvSpPr>
        <p:spPr>
          <a:xfrm>
            <a:off x="1043492" y="2510823"/>
            <a:ext cx="6777317" cy="3508977"/>
          </a:xfrm>
        </p:spPr>
        <p:txBody>
          <a:bodyPr/>
          <a:lstStyle/>
          <a:p>
            <a:pPr algn="r" rtl="1"/>
            <a:r>
              <a:rPr lang="fa-IR" dirty="0" smtClean="0">
                <a:cs typeface="B Nazanin" panose="00000400000000000000" pitchFamily="2" charset="-78"/>
              </a:rPr>
              <a:t>قبل از طراحی به فرق واحد یادگیری با طرح درس پرداخته میشود</a:t>
            </a:r>
          </a:p>
          <a:p>
            <a:pPr algn="r" rtl="1"/>
            <a:r>
              <a:rPr lang="fa-IR" dirty="0" smtClean="0">
                <a:cs typeface="B Nazanin" panose="00000400000000000000" pitchFamily="2" charset="-78"/>
              </a:rPr>
              <a:t> </a:t>
            </a:r>
            <a:r>
              <a:rPr lang="ar-SA" dirty="0">
                <a:solidFill>
                  <a:srgbClr val="333333"/>
                </a:solidFill>
                <a:latin typeface="Arial" panose="020B0604020202020204" pitchFamily="34" charset="0"/>
                <a:ea typeface="Times New Roman" panose="02020603050405020304" pitchFamily="18" charset="0"/>
                <a:cs typeface="B Nazanin" panose="00000400000000000000" pitchFamily="2" charset="-78"/>
              </a:rPr>
              <a:t>یک طرح واحد یادگیری، منطقه­ ی وسیعتر از محتوا و روش ها را پوشش می دهد؛ یک واحد یادگیری می تواند شامل بسیاری از درس ها باشد. در مقابل، طرح درس اساسا بر اهداف یک درس خاص و نحوه تدریس برای رسیدن به این اهداف برنامه ریزی شده </a:t>
            </a:r>
            <a:r>
              <a:rPr lang="ar-SA" dirty="0" smtClean="0">
                <a:solidFill>
                  <a:srgbClr val="333333"/>
                </a:solidFill>
                <a:latin typeface="Arial" panose="020B0604020202020204" pitchFamily="34" charset="0"/>
                <a:ea typeface="Times New Roman" panose="02020603050405020304" pitchFamily="18" charset="0"/>
                <a:cs typeface="B Nazanin" panose="00000400000000000000" pitchFamily="2" charset="-78"/>
              </a:rPr>
              <a:t>است</a:t>
            </a:r>
            <a:endParaRPr lang="fa-IR" dirty="0" smtClean="0">
              <a:solidFill>
                <a:srgbClr val="333333"/>
              </a:solidFill>
              <a:latin typeface="Arial" panose="020B0604020202020204" pitchFamily="34" charset="0"/>
              <a:ea typeface="Times New Roman" panose="02020603050405020304" pitchFamily="18" charset="0"/>
              <a:cs typeface="B Nazanin" panose="00000400000000000000" pitchFamily="2" charset="-78"/>
            </a:endParaRPr>
          </a:p>
          <a:p>
            <a:pPr algn="r" rtl="1"/>
            <a:r>
              <a:rPr lang="fa-IR" dirty="0" smtClean="0">
                <a:solidFill>
                  <a:srgbClr val="333333"/>
                </a:solidFill>
                <a:latin typeface="Arial" panose="020B0604020202020204" pitchFamily="34" charset="0"/>
                <a:cs typeface="B Nazanin" panose="00000400000000000000" pitchFamily="2" charset="-78"/>
              </a:rPr>
              <a:t>به بیان ساده طرح درس برای یک درس ولی واحد یادگیری برای یک موضوع که ممکن است در چند درس کتاب یا چند پایه تنظیم شود</a:t>
            </a:r>
            <a:endParaRPr lang="en-US" dirty="0"/>
          </a:p>
        </p:txBody>
      </p:sp>
    </p:spTree>
    <p:extLst>
      <p:ext uri="{BB962C8B-B14F-4D97-AF65-F5344CB8AC3E}">
        <p14:creationId xmlns:p14="http://schemas.microsoft.com/office/powerpoint/2010/main" val="440929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rgbClr val="FF0000"/>
                </a:solidFill>
                <a:cs typeface="B Nazanin" pitchFamily="2" charset="-78"/>
              </a:rPr>
              <a:t>8- </a:t>
            </a:r>
            <a:r>
              <a:rPr lang="fa-IR" dirty="0">
                <a:solidFill>
                  <a:srgbClr val="FF0000"/>
                </a:solidFill>
                <a:cs typeface="B Nazanin" pitchFamily="2" charset="-78"/>
              </a:rPr>
              <a:t>ارزشیابی و اصلاح واحد یادگیری</a:t>
            </a:r>
            <a:endParaRPr lang="en-US" dirty="0">
              <a:solidFill>
                <a:srgbClr val="FF0000"/>
              </a:solidFill>
              <a:cs typeface="B Nazanin" pitchFamily="2" charset="-78"/>
            </a:endParaRP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57438"/>
            <a:ext cx="5867400" cy="419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376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784412"/>
            <a:ext cx="7620000" cy="5139869"/>
          </a:xfrm>
          <a:prstGeom prst="rect">
            <a:avLst/>
          </a:prstGeom>
        </p:spPr>
        <p:txBody>
          <a:bodyPr wrap="square">
            <a:spAutoFit/>
          </a:bodyPr>
          <a:lstStyle/>
          <a:p>
            <a:pPr marL="342900" lvl="0" indent="-342900" algn="r" rtl="1">
              <a:lnSpc>
                <a:spcPct val="150000"/>
              </a:lnSpc>
              <a:spcBef>
                <a:spcPct val="20000"/>
              </a:spcBef>
              <a:buFont typeface="Wingdings" pitchFamily="2" charset="2"/>
              <a:buChar char="§"/>
            </a:pPr>
            <a:r>
              <a:rPr lang="fa-IR" sz="2000" dirty="0">
                <a:solidFill>
                  <a:prstClr val="black"/>
                </a:solidFill>
                <a:latin typeface="Calibri"/>
                <a:cs typeface="B Nazanin" pitchFamily="2" charset="-78"/>
              </a:rPr>
              <a:t>آیا نیاز سنجی به درستی انجام گرفته است</a:t>
            </a:r>
            <a:r>
              <a:rPr lang="fa-IR" sz="2000" dirty="0" smtClean="0">
                <a:solidFill>
                  <a:prstClr val="black"/>
                </a:solidFill>
                <a:latin typeface="Calibri"/>
                <a:cs typeface="B Nazanin" pitchFamily="2" charset="-78"/>
              </a:rPr>
              <a:t>؟</a:t>
            </a:r>
            <a:r>
              <a:rPr lang="ar-EG" sz="2000" dirty="0" smtClean="0">
                <a:solidFill>
                  <a:prstClr val="black"/>
                </a:solidFill>
                <a:latin typeface="Calibri"/>
                <a:cs typeface="B Nazanin" pitchFamily="2" charset="-78"/>
              </a:rPr>
              <a:t> بله</a:t>
            </a:r>
            <a:r>
              <a:rPr lang="fa-IR" sz="2000" dirty="0" smtClean="0">
                <a:solidFill>
                  <a:prstClr val="black"/>
                </a:solidFill>
                <a:latin typeface="Calibri"/>
                <a:cs typeface="B Nazanin" pitchFamily="2" charset="-78"/>
              </a:rPr>
              <a:t>.</a:t>
            </a:r>
            <a:endParaRPr lang="fa-IR" sz="2000" dirty="0">
              <a:solidFill>
                <a:prstClr val="black"/>
              </a:solidFill>
              <a:latin typeface="Calibri"/>
              <a:cs typeface="B Nazanin" pitchFamily="2" charset="-78"/>
            </a:endParaRPr>
          </a:p>
          <a:p>
            <a:pPr marL="342900" lvl="0" indent="-342900" algn="r" rtl="1">
              <a:lnSpc>
                <a:spcPct val="150000"/>
              </a:lnSpc>
              <a:spcBef>
                <a:spcPct val="20000"/>
              </a:spcBef>
              <a:buFont typeface="Wingdings" pitchFamily="2" charset="2"/>
              <a:buChar char="§"/>
            </a:pPr>
            <a:r>
              <a:rPr lang="fa-IR" sz="2000" dirty="0">
                <a:solidFill>
                  <a:prstClr val="black"/>
                </a:solidFill>
                <a:latin typeface="Calibri"/>
                <a:cs typeface="B Nazanin" pitchFamily="2" charset="-78"/>
              </a:rPr>
              <a:t>آیا ایده کلیدی جامع و مانع بوده است</a:t>
            </a:r>
            <a:r>
              <a:rPr lang="fa-IR" sz="2000" dirty="0" smtClean="0">
                <a:solidFill>
                  <a:prstClr val="black"/>
                </a:solidFill>
                <a:latin typeface="Calibri"/>
                <a:cs typeface="B Nazanin" pitchFamily="2" charset="-78"/>
              </a:rPr>
              <a:t>؟</a:t>
            </a:r>
            <a:r>
              <a:rPr lang="ar-EG" sz="2000" dirty="0" smtClean="0">
                <a:solidFill>
                  <a:prstClr val="black"/>
                </a:solidFill>
                <a:latin typeface="Calibri"/>
                <a:cs typeface="B Nazanin" pitchFamily="2" charset="-78"/>
              </a:rPr>
              <a:t> بله</a:t>
            </a:r>
            <a:r>
              <a:rPr lang="fa-IR" sz="2000" dirty="0" smtClean="0">
                <a:solidFill>
                  <a:prstClr val="black"/>
                </a:solidFill>
                <a:latin typeface="Calibri"/>
                <a:cs typeface="B Nazanin" pitchFamily="2" charset="-78"/>
              </a:rPr>
              <a:t>.</a:t>
            </a:r>
            <a:endParaRPr lang="fa-IR" sz="2000" dirty="0">
              <a:solidFill>
                <a:prstClr val="black"/>
              </a:solidFill>
              <a:latin typeface="Calibri"/>
              <a:cs typeface="B Nazanin" pitchFamily="2" charset="-78"/>
            </a:endParaRPr>
          </a:p>
          <a:p>
            <a:pPr marL="342900" lvl="0" indent="-342900" algn="r" rtl="1">
              <a:lnSpc>
                <a:spcPct val="150000"/>
              </a:lnSpc>
              <a:spcBef>
                <a:spcPct val="20000"/>
              </a:spcBef>
              <a:buFont typeface="Wingdings" pitchFamily="2" charset="2"/>
              <a:buChar char="§"/>
            </a:pPr>
            <a:r>
              <a:rPr lang="fa-IR" sz="2000" dirty="0">
                <a:solidFill>
                  <a:prstClr val="black"/>
                </a:solidFill>
                <a:latin typeface="Calibri"/>
                <a:cs typeface="B Nazanin" pitchFamily="2" charset="-78"/>
              </a:rPr>
              <a:t>آیا اهداف و شاستگی های مورد انتظار واقع بینانه و در حد فراگیران بوده است</a:t>
            </a:r>
            <a:r>
              <a:rPr lang="fa-IR" sz="2000" dirty="0" smtClean="0">
                <a:solidFill>
                  <a:prstClr val="black"/>
                </a:solidFill>
                <a:latin typeface="Calibri"/>
                <a:cs typeface="B Nazanin" pitchFamily="2" charset="-78"/>
              </a:rPr>
              <a:t>؟ بله.</a:t>
            </a:r>
            <a:endParaRPr lang="fa-IR" sz="2000" dirty="0">
              <a:solidFill>
                <a:prstClr val="black"/>
              </a:solidFill>
              <a:latin typeface="Calibri"/>
              <a:cs typeface="B Nazanin" pitchFamily="2" charset="-78"/>
            </a:endParaRPr>
          </a:p>
          <a:p>
            <a:pPr marL="342900" lvl="0" indent="-342900" algn="r" rtl="1">
              <a:lnSpc>
                <a:spcPct val="150000"/>
              </a:lnSpc>
              <a:spcBef>
                <a:spcPct val="20000"/>
              </a:spcBef>
              <a:buFont typeface="Wingdings" pitchFamily="2" charset="2"/>
              <a:buChar char="§"/>
            </a:pPr>
            <a:r>
              <a:rPr lang="fa-IR" sz="2000" dirty="0">
                <a:solidFill>
                  <a:prstClr val="black"/>
                </a:solidFill>
                <a:latin typeface="Calibri"/>
                <a:cs typeface="B Nazanin" pitchFamily="2" charset="-78"/>
              </a:rPr>
              <a:t>آیاا محتواای انتخاب شده مناسب واصول سازماندهی محتوا به صورت منطقی در نظر گفته شده است</a:t>
            </a:r>
            <a:r>
              <a:rPr lang="fa-IR" sz="2000" dirty="0" smtClean="0">
                <a:solidFill>
                  <a:prstClr val="black"/>
                </a:solidFill>
                <a:latin typeface="Calibri"/>
                <a:cs typeface="B Nazanin" pitchFamily="2" charset="-78"/>
              </a:rPr>
              <a:t>؟ بله.</a:t>
            </a:r>
            <a:endParaRPr lang="fa-IR" sz="2000" dirty="0">
              <a:solidFill>
                <a:prstClr val="black"/>
              </a:solidFill>
              <a:latin typeface="Calibri"/>
              <a:cs typeface="B Nazanin" pitchFamily="2" charset="-78"/>
            </a:endParaRPr>
          </a:p>
          <a:p>
            <a:pPr marL="342900" lvl="0" indent="-342900" algn="r" rtl="1">
              <a:lnSpc>
                <a:spcPct val="150000"/>
              </a:lnSpc>
              <a:spcBef>
                <a:spcPct val="20000"/>
              </a:spcBef>
              <a:buFont typeface="Wingdings" pitchFamily="2" charset="2"/>
              <a:buChar char="§"/>
            </a:pPr>
            <a:r>
              <a:rPr lang="fa-IR" sz="2000" dirty="0">
                <a:solidFill>
                  <a:prstClr val="black"/>
                </a:solidFill>
                <a:latin typeface="Calibri"/>
                <a:cs typeface="B Nazanin" pitchFamily="2" charset="-78"/>
              </a:rPr>
              <a:t>آیا راهبردهای یاددهی – یادگیری و همچنین رسانه مناسب آموزشی انتخاب شده است</a:t>
            </a:r>
            <a:r>
              <a:rPr lang="fa-IR" sz="2000" dirty="0" smtClean="0">
                <a:solidFill>
                  <a:prstClr val="black"/>
                </a:solidFill>
                <a:latin typeface="Calibri"/>
                <a:cs typeface="B Nazanin" pitchFamily="2" charset="-78"/>
              </a:rPr>
              <a:t>؟ بله.</a:t>
            </a:r>
            <a:endParaRPr lang="fa-IR" sz="2000" dirty="0">
              <a:solidFill>
                <a:prstClr val="black"/>
              </a:solidFill>
              <a:latin typeface="Calibri"/>
              <a:cs typeface="B Nazanin" pitchFamily="2" charset="-78"/>
            </a:endParaRPr>
          </a:p>
          <a:p>
            <a:pPr marL="342900" lvl="0" indent="-342900" algn="r" rtl="1">
              <a:lnSpc>
                <a:spcPct val="150000"/>
              </a:lnSpc>
              <a:spcBef>
                <a:spcPct val="20000"/>
              </a:spcBef>
              <a:buFont typeface="Wingdings" pitchFamily="2" charset="2"/>
              <a:buChar char="§"/>
            </a:pPr>
            <a:r>
              <a:rPr lang="fa-IR" sz="2000" dirty="0">
                <a:solidFill>
                  <a:prstClr val="black"/>
                </a:solidFill>
                <a:latin typeface="Calibri"/>
                <a:cs typeface="B Nazanin" pitchFamily="2" charset="-78"/>
              </a:rPr>
              <a:t>آیا ملاکهای سنجش به درستی انتخاب شده است</a:t>
            </a:r>
            <a:r>
              <a:rPr lang="fa-IR" sz="2000" dirty="0" smtClean="0">
                <a:solidFill>
                  <a:prstClr val="black"/>
                </a:solidFill>
                <a:latin typeface="Calibri"/>
                <a:cs typeface="B Nazanin" pitchFamily="2" charset="-78"/>
              </a:rPr>
              <a:t>؟ بله.</a:t>
            </a:r>
            <a:endParaRPr lang="fa-IR" sz="2000" dirty="0">
              <a:solidFill>
                <a:prstClr val="black"/>
              </a:solidFill>
              <a:latin typeface="Calibri"/>
              <a:cs typeface="B Nazanin" pitchFamily="2" charset="-78"/>
            </a:endParaRPr>
          </a:p>
          <a:p>
            <a:pPr marL="342900" lvl="0" indent="-342900" algn="r" rtl="1">
              <a:lnSpc>
                <a:spcPct val="150000"/>
              </a:lnSpc>
              <a:spcBef>
                <a:spcPct val="20000"/>
              </a:spcBef>
              <a:buFont typeface="Wingdings" pitchFamily="2" charset="2"/>
              <a:buChar char="§"/>
            </a:pPr>
            <a:r>
              <a:rPr lang="fa-IR" sz="2000" dirty="0">
                <a:solidFill>
                  <a:prstClr val="black"/>
                </a:solidFill>
                <a:latin typeface="Calibri"/>
                <a:cs typeface="B Nazanin" pitchFamily="2" charset="-78"/>
              </a:rPr>
              <a:t>آیا تکالیف ارائه شده  مناسب بوده و تفوتهای فردی را نیز در نظر گرفته است</a:t>
            </a:r>
            <a:r>
              <a:rPr lang="fa-IR" sz="2000" dirty="0" smtClean="0">
                <a:solidFill>
                  <a:prstClr val="black"/>
                </a:solidFill>
                <a:latin typeface="Calibri"/>
                <a:cs typeface="B Nazanin" pitchFamily="2" charset="-78"/>
              </a:rPr>
              <a:t>؟ بله. </a:t>
            </a:r>
            <a:endParaRPr lang="fa-IR" sz="2000" dirty="0">
              <a:solidFill>
                <a:prstClr val="black"/>
              </a:solidFill>
              <a:latin typeface="Calibri"/>
              <a:cs typeface="B Nazanin" pitchFamily="2" charset="-78"/>
            </a:endParaRPr>
          </a:p>
          <a:p>
            <a:pPr marL="342900" lvl="0" indent="-342900" algn="r" rtl="1">
              <a:lnSpc>
                <a:spcPct val="150000"/>
              </a:lnSpc>
              <a:spcBef>
                <a:spcPct val="20000"/>
              </a:spcBef>
              <a:buFont typeface="Wingdings" pitchFamily="2" charset="2"/>
              <a:buChar char="§"/>
            </a:pPr>
            <a:r>
              <a:rPr lang="fa-IR" sz="2000" dirty="0">
                <a:solidFill>
                  <a:prstClr val="black"/>
                </a:solidFill>
                <a:latin typeface="Calibri"/>
                <a:cs typeface="B Nazanin" pitchFamily="2" charset="-78"/>
              </a:rPr>
              <a:t>برای افزایش مهارت مورد نظر و رسیدن به هدفهای واحد یادگیری، آیا محتوای مناسب و روش مناسب دیگری وجود دارد</a:t>
            </a:r>
            <a:r>
              <a:rPr lang="fa-IR" sz="2000" dirty="0" smtClean="0">
                <a:solidFill>
                  <a:prstClr val="black"/>
                </a:solidFill>
                <a:latin typeface="Calibri"/>
                <a:cs typeface="B Nazanin" pitchFamily="2" charset="-78"/>
              </a:rPr>
              <a:t>؟ بله.</a:t>
            </a:r>
            <a:endParaRPr lang="fa-IR" sz="2000" dirty="0">
              <a:solidFill>
                <a:prstClr val="black"/>
              </a:solidFill>
              <a:latin typeface="Calibri"/>
              <a:cs typeface="B Nazanin" pitchFamily="2" charset="-78"/>
            </a:endParaRPr>
          </a:p>
        </p:txBody>
      </p:sp>
    </p:spTree>
    <p:extLst>
      <p:ext uri="{BB962C8B-B14F-4D97-AF65-F5344CB8AC3E}">
        <p14:creationId xmlns:p14="http://schemas.microsoft.com/office/powerpoint/2010/main" val="1563789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flipH="1">
            <a:off x="914400" y="228600"/>
            <a:ext cx="7543800" cy="6172200"/>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200000"/>
              </a:lnSpc>
            </a:pPr>
            <a:r>
              <a:rPr lang="fa-IR" b="1" dirty="0">
                <a:cs typeface="B Nazanin" pitchFamily="2" charset="-78"/>
              </a:rPr>
              <a:t>بر اساس نیاز سنجی در مدرسه به روش </a:t>
            </a:r>
            <a:r>
              <a:rPr lang="fa-IR" b="1" dirty="0" smtClean="0">
                <a:cs typeface="B Nazanin" pitchFamily="2" charset="-78"/>
              </a:rPr>
              <a:t>تجزیه و تحلیل خطا</a:t>
            </a:r>
            <a:r>
              <a:rPr lang="fa-IR" b="1" dirty="0">
                <a:cs typeface="B Nazanin" pitchFamily="2" charset="-78"/>
              </a:rPr>
              <a:t>، موضوع </a:t>
            </a:r>
            <a:r>
              <a:rPr lang="fa-IR" b="1" dirty="0" smtClean="0">
                <a:cs typeface="B Nazanin" pitchFamily="2" charset="-78"/>
              </a:rPr>
              <a:t>طبقه بندی جانوران برای </a:t>
            </a:r>
            <a:r>
              <a:rPr lang="fa-IR" b="1" dirty="0">
                <a:cs typeface="B Nazanin" pitchFamily="2" charset="-78"/>
              </a:rPr>
              <a:t>طراحی واحد یادگیری، توسط اعضا انتخاب گردید. که با توجه به بحران جهانی </a:t>
            </a:r>
            <a:r>
              <a:rPr lang="fa-IR" b="1" dirty="0" smtClean="0">
                <a:cs typeface="B Nazanin" pitchFamily="2" charset="-78"/>
              </a:rPr>
              <a:t>انقراض جانوران و از بین رفتن اکو سیستم ها موضوع </a:t>
            </a:r>
            <a:r>
              <a:rPr lang="fa-IR" b="1" dirty="0">
                <a:cs typeface="B Nazanin" pitchFamily="2" charset="-78"/>
              </a:rPr>
              <a:t>دارای اهمیت می باشد. </a:t>
            </a:r>
            <a:r>
              <a:rPr lang="fa-IR" b="1" dirty="0" smtClean="0">
                <a:cs typeface="B Nazanin" pitchFamily="2" charset="-78"/>
              </a:rPr>
              <a:t>سپس </a:t>
            </a:r>
            <a:r>
              <a:rPr lang="fa-IR" b="1" dirty="0">
                <a:cs typeface="B Nazanin" pitchFamily="2" charset="-78"/>
              </a:rPr>
              <a:t>با توجه به موضوع، اهدافی را در سه حیطه شناختی و عاطفی و روانی – حرکتی با توجه به میزان سطح دانش آموزان و تفاوت فردی آن ها تعیین گردید. برای رسیدن به این شایستگی ها، محتوایی مناسب در رابطه با موضوع مورد نظر انتخاب گردید و با روش </a:t>
            </a:r>
            <a:r>
              <a:rPr lang="fa-IR" b="1" dirty="0" smtClean="0">
                <a:cs typeface="B Nazanin" pitchFamily="2" charset="-78"/>
              </a:rPr>
              <a:t>فیلم </a:t>
            </a:r>
            <a:r>
              <a:rPr lang="fa-IR" b="1" dirty="0">
                <a:cs typeface="B Nazanin" pitchFamily="2" charset="-78"/>
              </a:rPr>
              <a:t>و </a:t>
            </a:r>
            <a:r>
              <a:rPr lang="fa-IR" b="1" dirty="0" smtClean="0">
                <a:cs typeface="B Nazanin" pitchFamily="2" charset="-78"/>
              </a:rPr>
              <a:t>انیمیشن و پرسش و پاسخ در </a:t>
            </a:r>
            <a:r>
              <a:rPr lang="fa-IR" b="1" dirty="0">
                <a:cs typeface="B Nazanin" pitchFamily="2" charset="-78"/>
              </a:rPr>
              <a:t>کلاس </a:t>
            </a:r>
            <a:r>
              <a:rPr lang="fa-IR" b="1" dirty="0" smtClean="0">
                <a:cs typeface="B Nazanin" pitchFamily="2" charset="-78"/>
              </a:rPr>
              <a:t>اجرا شد. در نهایت نظرات </a:t>
            </a:r>
            <a:r>
              <a:rPr lang="fa-IR" b="1" dirty="0">
                <a:cs typeface="B Nazanin" pitchFamily="2" charset="-78"/>
              </a:rPr>
              <a:t>دانش آموزان را </a:t>
            </a:r>
            <a:r>
              <a:rPr lang="fa-IR" b="1" dirty="0" smtClean="0">
                <a:cs typeface="B Nazanin" pitchFamily="2" charset="-78"/>
              </a:rPr>
              <a:t>پرسیده شد و </a:t>
            </a:r>
            <a:r>
              <a:rPr lang="fa-IR" b="1" dirty="0">
                <a:cs typeface="B Nazanin" pitchFamily="2" charset="-78"/>
              </a:rPr>
              <a:t>با آوردن مثال هایی </a:t>
            </a:r>
            <a:r>
              <a:rPr lang="fa-IR" b="1" dirty="0" smtClean="0">
                <a:cs typeface="B Nazanin" pitchFamily="2" charset="-78"/>
              </a:rPr>
              <a:t>به </a:t>
            </a:r>
            <a:r>
              <a:rPr lang="fa-IR" b="1" dirty="0">
                <a:cs typeface="B Nazanin" pitchFamily="2" charset="-78"/>
              </a:rPr>
              <a:t>ادامه تدریس </a:t>
            </a:r>
            <a:r>
              <a:rPr lang="fa-IR" b="1" dirty="0" smtClean="0">
                <a:cs typeface="B Nazanin" pitchFamily="2" charset="-78"/>
              </a:rPr>
              <a:t>پرداخته شد.</a:t>
            </a:r>
            <a:endParaRPr lang="fa-IR" b="1" dirty="0">
              <a:cs typeface="B Nazanin" pitchFamily="2" charset="-78"/>
            </a:endParaRPr>
          </a:p>
        </p:txBody>
      </p:sp>
      <p:sp>
        <p:nvSpPr>
          <p:cNvPr id="2" name="Frame 1"/>
          <p:cNvSpPr/>
          <p:nvPr/>
        </p:nvSpPr>
        <p:spPr>
          <a:xfrm>
            <a:off x="2895600" y="381000"/>
            <a:ext cx="2057400" cy="533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cs typeface="B Nazanin" pitchFamily="2" charset="-78"/>
              </a:rPr>
              <a:t>نتیجه گیری</a:t>
            </a:r>
            <a:endParaRPr lang="en-US" sz="2800" dirty="0">
              <a:solidFill>
                <a:schemeClr val="tx1"/>
              </a:solidFill>
              <a:cs typeface="B Nazanin" pitchFamily="2" charset="-78"/>
            </a:endParaRPr>
          </a:p>
        </p:txBody>
      </p:sp>
    </p:spTree>
    <p:extLst>
      <p:ext uri="{BB962C8B-B14F-4D97-AF65-F5344CB8AC3E}">
        <p14:creationId xmlns:p14="http://schemas.microsoft.com/office/powerpoint/2010/main" val="1011825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p:txBody>
          <a:bodyPr>
            <a:normAutofit fontScale="92500" lnSpcReduction="20000"/>
          </a:bodyPr>
          <a:lstStyle/>
          <a:p>
            <a:pPr algn="r"/>
            <a:r>
              <a:rPr lang="fa-IR" dirty="0" smtClean="0"/>
              <a:t>فهرست منابع</a:t>
            </a:r>
          </a:p>
          <a:p>
            <a:pPr marL="45720" indent="0" algn="r">
              <a:buNone/>
            </a:pPr>
            <a:r>
              <a:rPr lang="fa-IR" dirty="0" smtClean="0"/>
              <a:t>کتاب علوم تجربی سوم دبستان(1394): جمعی از مولفان،تهران: اداره کل چاپ و توزیع کتاب های درسی.</a:t>
            </a:r>
          </a:p>
          <a:p>
            <a:pPr marL="45720" indent="0" algn="r">
              <a:buNone/>
            </a:pPr>
            <a:r>
              <a:rPr lang="fa-IR" dirty="0" smtClean="0"/>
              <a:t>کتاب علوم تجربی پنجم دبستان(1393): جمعی از مولفان، تهران: اداره کل نظارت بر نشر و توزیع مواد آموزشی.</a:t>
            </a:r>
          </a:p>
          <a:p>
            <a:pPr marL="45720" indent="0" algn="r">
              <a:buNone/>
            </a:pPr>
            <a:r>
              <a:rPr lang="fa-IR" dirty="0" smtClean="0"/>
              <a:t> ویکی پدیا</a:t>
            </a:r>
          </a:p>
          <a:p>
            <a:pPr marL="45720" indent="0" algn="r">
              <a:buNone/>
            </a:pPr>
            <a:r>
              <a:rPr lang="fa-IR" dirty="0" smtClean="0"/>
              <a:t>مهران(1387): « جانوران مهره دار»، </a:t>
            </a:r>
            <a:endParaRPr lang="fa-IR" dirty="0"/>
          </a:p>
          <a:p>
            <a:pPr marL="45720" indent="0" algn="r">
              <a:buNone/>
            </a:pPr>
            <a:r>
              <a:rPr lang="en-US" dirty="0" smtClean="0"/>
              <a:t>Mehran1376.biogsky.com</a:t>
            </a:r>
          </a:p>
          <a:p>
            <a:pPr marL="45720" indent="0" algn="r">
              <a:buNone/>
            </a:pPr>
            <a:r>
              <a:rPr lang="fa-IR" dirty="0" smtClean="0"/>
              <a:t>گوهری(1394): « جانوران بی مهره»، </a:t>
            </a:r>
          </a:p>
          <a:p>
            <a:pPr marL="45720" indent="0" algn="r">
              <a:buNone/>
            </a:pPr>
            <a:r>
              <a:rPr lang="en-US" dirty="0" smtClean="0"/>
              <a:t>Article.tebyan.net</a:t>
            </a:r>
            <a:endParaRPr lang="en-US" dirty="0"/>
          </a:p>
          <a:p>
            <a:pPr marL="45720" indent="0" algn="r">
              <a:buNone/>
            </a:pPr>
            <a:endParaRPr lang="en-US" dirty="0" smtClean="0"/>
          </a:p>
          <a:p>
            <a:pPr marL="45720" indent="0" algn="ctr">
              <a:buNone/>
            </a:pPr>
            <a:endParaRPr lang="en-US" dirty="0"/>
          </a:p>
          <a:p>
            <a:pPr marL="45720" indent="0" algn="ctr">
              <a:buNone/>
            </a:pPr>
            <a:endParaRPr lang="en-US" dirty="0" smtClean="0"/>
          </a:p>
          <a:p>
            <a:pPr marL="45720" indent="0" algn="ctr">
              <a:buNone/>
            </a:pPr>
            <a:endParaRPr lang="en-US" dirty="0"/>
          </a:p>
          <a:p>
            <a:pPr marL="45720" indent="0" algn="ctr">
              <a:buNone/>
            </a:pPr>
            <a:endParaRPr lang="en-US" dirty="0" smtClean="0"/>
          </a:p>
          <a:p>
            <a:pPr marL="45720" indent="0" algn="ctr">
              <a:buNone/>
            </a:pPr>
            <a:endParaRPr lang="en-US" dirty="0"/>
          </a:p>
          <a:p>
            <a:pPr marL="45720" indent="0" algn="ctr">
              <a:buNone/>
            </a:pPr>
            <a:endParaRPr lang="en-US" dirty="0"/>
          </a:p>
        </p:txBody>
      </p:sp>
    </p:spTree>
    <p:extLst>
      <p:ext uri="{BB962C8B-B14F-4D97-AF65-F5344CB8AC3E}">
        <p14:creationId xmlns:p14="http://schemas.microsoft.com/office/powerpoint/2010/main" val="585065246"/>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0" y="0"/>
            <a:ext cx="91901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08172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gn="just" rtl="1">
              <a:lnSpc>
                <a:spcPct val="150000"/>
              </a:lnSpc>
              <a:spcBef>
                <a:spcPts val="0"/>
              </a:spcBef>
              <a:spcAft>
                <a:spcPts val="750"/>
              </a:spcAft>
            </a:pPr>
            <a:r>
              <a:rPr lang="ar-SA" b="1" dirty="0">
                <a:solidFill>
                  <a:srgbClr val="008000"/>
                </a:solidFill>
                <a:latin typeface="Tahoma" panose="020B0604030504040204" pitchFamily="34" charset="0"/>
                <a:ea typeface="Times New Roman" panose="02020603050405020304" pitchFamily="18" charset="0"/>
                <a:cs typeface="B Nazanin" panose="00000400000000000000" pitchFamily="2" charset="-78"/>
              </a:rPr>
              <a:t>ساختار و بخش های واحد </a:t>
            </a:r>
            <a:r>
              <a:rPr lang="ar-SA" b="1" dirty="0" smtClean="0">
                <a:solidFill>
                  <a:srgbClr val="008000"/>
                </a:solidFill>
                <a:latin typeface="Tahoma" panose="020B0604030504040204" pitchFamily="34" charset="0"/>
                <a:ea typeface="Times New Roman" panose="02020603050405020304" pitchFamily="18" charset="0"/>
                <a:cs typeface="B Nazanin" panose="00000400000000000000" pitchFamily="2" charset="-78"/>
              </a:rPr>
              <a:t>یادگیری</a:t>
            </a:r>
            <a:r>
              <a:rPr lang="ar-SA" dirty="0" smtClean="0">
                <a:solidFill>
                  <a:srgbClr val="1D1D1D"/>
                </a:solidFill>
                <a:latin typeface="Tahoma" panose="020B0604030504040204" pitchFamily="34" charset="0"/>
                <a:ea typeface="Times New Roman" panose="02020603050405020304" pitchFamily="18" charset="0"/>
                <a:cs typeface="B Nazanin" panose="00000400000000000000" pitchFamily="2" charset="-78"/>
              </a:rPr>
              <a:t>:</a:t>
            </a:r>
            <a:endParaRPr lang="en-US" sz="3600" dirty="0">
              <a:effectLst/>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p:txBody>
          <a:bodyPr/>
          <a:lstStyle/>
          <a:p>
            <a:pPr marL="0" marR="0" algn="just" rtl="1">
              <a:lnSpc>
                <a:spcPct val="150000"/>
              </a:lnSpc>
              <a:spcBef>
                <a:spcPts val="0"/>
              </a:spcBef>
              <a:spcAft>
                <a:spcPts val="750"/>
              </a:spcAft>
            </a:pPr>
            <a:r>
              <a:rPr lang="ar-SA" b="1" dirty="0">
                <a:solidFill>
                  <a:srgbClr val="008000"/>
                </a:solidFill>
                <a:latin typeface="Tahoma" panose="020B0604030504040204" pitchFamily="34" charset="0"/>
                <a:ea typeface="Times New Roman" panose="02020603050405020304" pitchFamily="18" charset="0"/>
                <a:cs typeface="B Nazanin" panose="00000400000000000000" pitchFamily="2" charset="-78"/>
              </a:rPr>
              <a:t>ساختار و بخش های واحد یادگیری</a:t>
            </a:r>
            <a:r>
              <a:rPr lang="ar-SA" dirty="0">
                <a:solidFill>
                  <a:srgbClr val="1D1D1D"/>
                </a:solidFill>
                <a:latin typeface="Tahoma" panose="020B0604030504040204" pitchFamily="34" charset="0"/>
                <a:ea typeface="Times New Roman" panose="02020603050405020304" pitchFamily="18" charset="0"/>
                <a:cs typeface="B Nazanin" panose="00000400000000000000" pitchFamily="2" charset="-78"/>
              </a:rPr>
              <a:t>:</a:t>
            </a:r>
            <a:endParaRPr lang="en-US" sz="2000" dirty="0">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750"/>
              </a:spcAft>
            </a:pPr>
            <a:r>
              <a:rPr lang="ar-SA" dirty="0">
                <a:solidFill>
                  <a:srgbClr val="1D1D1D"/>
                </a:solidFill>
                <a:latin typeface="Tahoma" panose="020B0604030504040204" pitchFamily="34" charset="0"/>
                <a:ea typeface="Times New Roman" panose="02020603050405020304" pitchFamily="18" charset="0"/>
                <a:cs typeface="B Nazanin" panose="00000400000000000000" pitchFamily="2" charset="-78"/>
              </a:rPr>
              <a:t>1- بخش مقدماتی ( ورودی)2- بخش اصلی3- بخش پایانی</a:t>
            </a:r>
            <a:endParaRPr lang="en-US" sz="20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25066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بخش ها</a:t>
            </a:r>
            <a:endParaRPr lang="en-US" dirty="0"/>
          </a:p>
        </p:txBody>
      </p:sp>
      <p:sp>
        <p:nvSpPr>
          <p:cNvPr id="3" name="Content Placeholder 2"/>
          <p:cNvSpPr>
            <a:spLocks noGrp="1"/>
          </p:cNvSpPr>
          <p:nvPr>
            <p:ph idx="1"/>
          </p:nvPr>
        </p:nvSpPr>
        <p:spPr/>
        <p:txBody>
          <a:bodyPr>
            <a:normAutofit fontScale="92500"/>
          </a:bodyPr>
          <a:lstStyle/>
          <a:p>
            <a:pPr marL="0" marR="0" algn="just" rtl="1">
              <a:lnSpc>
                <a:spcPct val="150000"/>
              </a:lnSpc>
              <a:spcBef>
                <a:spcPts val="0"/>
              </a:spcBef>
              <a:spcAft>
                <a:spcPts val="750"/>
              </a:spcAft>
            </a:pPr>
            <a:r>
              <a:rPr lang="ar-SA" dirty="0">
                <a:solidFill>
                  <a:srgbClr val="1D1D1D"/>
                </a:solidFill>
                <a:latin typeface="Tahoma" panose="020B0604030504040204" pitchFamily="34" charset="0"/>
                <a:ea typeface="Times New Roman" panose="02020603050405020304" pitchFamily="18" charset="0"/>
                <a:cs typeface="B Nazanin" panose="00000400000000000000" pitchFamily="2" charset="-78"/>
              </a:rPr>
              <a:t>هدف بخش ورودی و مقدماتی: ایجاد انگیزه در یادگیرنده،</a:t>
            </a:r>
            <a:r>
              <a:rPr lang="ar-SA" dirty="0">
                <a:solidFill>
                  <a:srgbClr val="1D1D1D"/>
                </a:solidFill>
                <a:latin typeface="Times New Roman" panose="02020603050405020304" pitchFamily="18" charset="0"/>
                <a:ea typeface="Times New Roman" panose="02020603050405020304" pitchFamily="18" charset="0"/>
                <a:cs typeface="Cambria" panose="02040503050406030204" pitchFamily="18" charset="0"/>
              </a:rPr>
              <a:t> </a:t>
            </a:r>
            <a:r>
              <a:rPr lang="ar-SA" dirty="0">
                <a:solidFill>
                  <a:srgbClr val="1D1D1D"/>
                </a:solidFill>
                <a:latin typeface="Tahoma" panose="020B0604030504040204" pitchFamily="34" charset="0"/>
                <a:ea typeface="Times New Roman" panose="02020603050405020304" pitchFamily="18" charset="0"/>
                <a:cs typeface="B Nazanin" panose="00000400000000000000" pitchFamily="2" charset="-78"/>
              </a:rPr>
              <a:t>مشخص كردن حوزه و موضوع یادگیری، ایجاد ارتباط بین موضوع یادگیری و كاربردهای آن در زندگی فراگیر.</a:t>
            </a:r>
            <a:endParaRPr lang="en-US" sz="2000" dirty="0">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750"/>
              </a:spcAft>
            </a:pPr>
            <a:r>
              <a:rPr lang="ar-SA" dirty="0">
                <a:solidFill>
                  <a:srgbClr val="1D1D1D"/>
                </a:solidFill>
                <a:latin typeface="Tahoma" panose="020B0604030504040204" pitchFamily="34" charset="0"/>
                <a:ea typeface="Times New Roman" panose="02020603050405020304" pitchFamily="18" charset="0"/>
                <a:cs typeface="B Nazanin" panose="00000400000000000000" pitchFamily="2" charset="-78"/>
              </a:rPr>
              <a:t>بخش اصلی شامل: هدف ها مفاهیم روش ها گرایش ها و مهارت های است که به نیازهای اساسی دانش آموزان پاسخ می دهد.</a:t>
            </a:r>
            <a:endParaRPr lang="en-US" sz="2000" dirty="0">
              <a:latin typeface="Times New Roman" panose="02020603050405020304" pitchFamily="18" charset="0"/>
              <a:ea typeface="Times New Roman" panose="02020603050405020304" pitchFamily="18" charset="0"/>
            </a:endParaRPr>
          </a:p>
          <a:p>
            <a:r>
              <a:rPr lang="ar-SA" dirty="0">
                <a:solidFill>
                  <a:srgbClr val="1D1D1D"/>
                </a:solidFill>
                <a:latin typeface="Tahoma" panose="020B0604030504040204" pitchFamily="34" charset="0"/>
                <a:ea typeface="Calibri" panose="020F0502020204030204" pitchFamily="34" charset="0"/>
                <a:cs typeface="B Nazanin" panose="00000400000000000000" pitchFamily="2" charset="-78"/>
              </a:rPr>
              <a:t>بخش پایانی شامل: الف) جمع بندی و مرور آموخته های واحد یادگیری</a:t>
            </a:r>
            <a:endParaRPr lang="en-US" dirty="0"/>
          </a:p>
        </p:txBody>
      </p:sp>
    </p:spTree>
    <p:extLst>
      <p:ext uri="{BB962C8B-B14F-4D97-AF65-F5344CB8AC3E}">
        <p14:creationId xmlns:p14="http://schemas.microsoft.com/office/powerpoint/2010/main" val="1906140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مراحل (8مرحله)</a:t>
            </a:r>
            <a:endParaRPr lang="en-US" dirty="0"/>
          </a:p>
        </p:txBody>
      </p:sp>
      <p:sp>
        <p:nvSpPr>
          <p:cNvPr id="3" name="Content Placeholder 2"/>
          <p:cNvSpPr>
            <a:spLocks noGrp="1"/>
          </p:cNvSpPr>
          <p:nvPr>
            <p:ph idx="1"/>
          </p:nvPr>
        </p:nvSpPr>
        <p:spPr/>
        <p:txBody>
          <a:bodyPr>
            <a:normAutofit fontScale="92500" lnSpcReduction="10000"/>
          </a:bodyPr>
          <a:lstStyle/>
          <a:p>
            <a:pPr marL="0" marR="0" algn="just" rtl="1">
              <a:lnSpc>
                <a:spcPct val="150000"/>
              </a:lnSpc>
              <a:spcBef>
                <a:spcPts val="0"/>
              </a:spcBef>
              <a:spcAft>
                <a:spcPts val="750"/>
              </a:spcAft>
            </a:pPr>
            <a:r>
              <a:rPr lang="ar-SA" dirty="0">
                <a:solidFill>
                  <a:srgbClr val="1D1D1D"/>
                </a:solidFill>
                <a:latin typeface="Tahoma" panose="020B0604030504040204" pitchFamily="34" charset="0"/>
                <a:ea typeface="Times New Roman" panose="02020603050405020304" pitchFamily="18" charset="0"/>
                <a:cs typeface="B Nazanin" panose="00000400000000000000" pitchFamily="2" charset="-78"/>
              </a:rPr>
              <a:t>مرحله اول: بررسی و تشخیص نیازها نیاز سنجی مرحله دوم: انتخاب ایده کلیدی</a:t>
            </a:r>
            <a:r>
              <a:rPr lang="ar-SA" dirty="0">
                <a:solidFill>
                  <a:srgbClr val="1D1D1D"/>
                </a:solidFill>
                <a:latin typeface="Times New Roman" panose="02020603050405020304" pitchFamily="18" charset="0"/>
                <a:ea typeface="Times New Roman" panose="02020603050405020304" pitchFamily="18" charset="0"/>
                <a:cs typeface="Cambria" panose="02040503050406030204" pitchFamily="18" charset="0"/>
              </a:rPr>
              <a:t> </a:t>
            </a:r>
            <a:r>
              <a:rPr lang="ar-SA" dirty="0">
                <a:solidFill>
                  <a:srgbClr val="1D1D1D"/>
                </a:solidFill>
                <a:latin typeface="Tahoma" panose="020B0604030504040204" pitchFamily="34" charset="0"/>
                <a:ea typeface="Times New Roman" panose="02020603050405020304" pitchFamily="18" charset="0"/>
                <a:cs typeface="B Nazanin" panose="00000400000000000000" pitchFamily="2" charset="-78"/>
              </a:rPr>
              <a:t>مرحله سوم: تعیین اهداف و شایستگی های مورد انتظار مرحله چهارم: انتخاب محتوای مناسب آموزشی (مفاهیم ومهارت اساسی) مرحله پنجم: سازماندهی فعالیت های یادگیری و ایجاد فرصت های</a:t>
            </a:r>
            <a:r>
              <a:rPr lang="ar-SA" dirty="0">
                <a:solidFill>
                  <a:srgbClr val="1D1D1D"/>
                </a:solidFill>
                <a:latin typeface="Times New Roman" panose="02020603050405020304" pitchFamily="18" charset="0"/>
                <a:ea typeface="Times New Roman" panose="02020603050405020304" pitchFamily="18" charset="0"/>
                <a:cs typeface="Cambria" panose="02040503050406030204" pitchFamily="18" charset="0"/>
              </a:rPr>
              <a:t> </a:t>
            </a:r>
            <a:r>
              <a:rPr lang="ar-SA" dirty="0">
                <a:solidFill>
                  <a:srgbClr val="1D1D1D"/>
                </a:solidFill>
                <a:latin typeface="Tahoma" panose="020B0604030504040204" pitchFamily="34" charset="0"/>
                <a:ea typeface="Times New Roman" panose="02020603050405020304" pitchFamily="18" charset="0"/>
                <a:cs typeface="B Nazanin" panose="00000400000000000000" pitchFamily="2" charset="-78"/>
              </a:rPr>
              <a:t> یادگیری با به کار گیری راهبردها و رسانه مناسب آموزشی مرحله ششم: تعیین ملاک های سنجش و سطوح عملکرد دانش آموزان مرحله هفتم: تعیین تکلیف جبرانی، مکمل و فوق برنامه مرحله هشتم: ارزشیابی و اصلاح واحد یادگیری.</a:t>
            </a:r>
            <a:endParaRPr lang="en-US" sz="2000" dirty="0">
              <a:latin typeface="Times New Roman" panose="02020603050405020304" pitchFamily="18" charset="0"/>
              <a:ea typeface="Times New Roman" panose="02020603050405020304" pitchFamily="18" charset="0"/>
            </a:endParaRPr>
          </a:p>
          <a:p>
            <a:pPr algn="r" rtl="1"/>
            <a:endParaRPr lang="en-US" dirty="0"/>
          </a:p>
        </p:txBody>
      </p:sp>
    </p:spTree>
    <p:extLst>
      <p:ext uri="{BB962C8B-B14F-4D97-AF65-F5344CB8AC3E}">
        <p14:creationId xmlns:p14="http://schemas.microsoft.com/office/powerpoint/2010/main" val="2808466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نمونه طراحی</a:t>
            </a:r>
            <a:endParaRPr lang="en-US" dirty="0"/>
          </a:p>
        </p:txBody>
      </p:sp>
      <p:sp>
        <p:nvSpPr>
          <p:cNvPr id="3" name="Content Placeholder 2"/>
          <p:cNvSpPr>
            <a:spLocks noGrp="1"/>
          </p:cNvSpPr>
          <p:nvPr>
            <p:ph idx="1"/>
          </p:nvPr>
        </p:nvSpPr>
        <p:spPr/>
        <p:txBody>
          <a:bodyPr/>
          <a:lstStyle/>
          <a:p>
            <a:pPr marL="0" lvl="0" indent="0" algn="r">
              <a:spcBef>
                <a:spcPts val="0"/>
              </a:spcBef>
              <a:buClrTx/>
              <a:buSzTx/>
              <a:buNone/>
            </a:pPr>
            <a:r>
              <a:rPr lang="fa-IR" sz="3600" b="1"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cs typeface="B Nazanin" pitchFamily="2" charset="-78"/>
              </a:rPr>
              <a:t>طراحی </a:t>
            </a:r>
          </a:p>
          <a:p>
            <a:pPr marL="0" lvl="0" indent="0" algn="r">
              <a:spcBef>
                <a:spcPts val="0"/>
              </a:spcBef>
              <a:buClrTx/>
              <a:buSzTx/>
              <a:buNone/>
            </a:pPr>
            <a:r>
              <a:rPr lang="fa-IR" sz="3600" b="1"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cs typeface="B Nazanin" pitchFamily="2" charset="-78"/>
              </a:rPr>
              <a:t>واحد </a:t>
            </a:r>
            <a:r>
              <a:rPr lang="fa-IR" sz="3600" b="1"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cs typeface="B Nazanin" pitchFamily="2" charset="-78"/>
              </a:rPr>
              <a:t>یادگیری</a:t>
            </a:r>
            <a:endParaRPr lang="fa-IR" sz="3600" b="1"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cs typeface="B Nazanin" pitchFamily="2" charset="-78"/>
            </a:endParaRPr>
          </a:p>
          <a:p>
            <a:pPr marL="0" lvl="0" indent="0" algn="r">
              <a:spcBef>
                <a:spcPts val="0"/>
              </a:spcBef>
              <a:buClrTx/>
              <a:buSzTx/>
              <a:buNone/>
            </a:pPr>
            <a:r>
              <a:rPr lang="fa-IR" sz="3600" b="1"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cs typeface="B Nazanin" pitchFamily="2" charset="-78"/>
              </a:rPr>
              <a:t> در </a:t>
            </a:r>
            <a:r>
              <a:rPr lang="fa-IR" sz="3600" b="1"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cs typeface="B Nazanin" pitchFamily="2" charset="-78"/>
              </a:rPr>
              <a:t>  </a:t>
            </a:r>
            <a:endParaRPr lang="fa-IR" sz="3600" b="1"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cs typeface="B Nazanin" pitchFamily="2" charset="-78"/>
            </a:endParaRPr>
          </a:p>
          <a:p>
            <a:pPr marL="0" lvl="0" indent="0" algn="r">
              <a:spcBef>
                <a:spcPts val="0"/>
              </a:spcBef>
              <a:buClrTx/>
              <a:buSzTx/>
              <a:buNone/>
            </a:pPr>
            <a:r>
              <a:rPr lang="fa-IR" sz="3600" b="1"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cs typeface="B Nazanin" pitchFamily="2" charset="-78"/>
              </a:rPr>
              <a:t>دوره ابتدایی</a:t>
            </a:r>
            <a:endParaRPr lang="en-US" sz="3600" b="1"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cs typeface="B Nazanin" pitchFamily="2" charset="-78"/>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09797"/>
            <a:ext cx="3505200" cy="302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61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2967335"/>
            <a:ext cx="17080004" cy="310854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fa-IR" sz="2400" b="1" dirty="0" smtClean="0">
                <a:ln/>
                <a:solidFill>
                  <a:schemeClr val="bg2">
                    <a:lumMod val="50000"/>
                  </a:schemeClr>
                </a:solidFill>
                <a:latin typeface="Arial" panose="020B0604020202020204" pitchFamily="34" charset="0"/>
                <a:cs typeface="B Nazanin" pitchFamily="2" charset="-78"/>
              </a:rPr>
              <a:t>عنوان: </a:t>
            </a:r>
            <a:endParaRPr lang="en-US" sz="2400" b="1" dirty="0" smtClean="0">
              <a:ln/>
              <a:solidFill>
                <a:schemeClr val="bg2">
                  <a:lumMod val="50000"/>
                </a:schemeClr>
              </a:solidFill>
              <a:latin typeface="Arial" panose="020B0604020202020204" pitchFamily="34" charset="0"/>
              <a:cs typeface="B Nazanin" pitchFamily="2" charset="-78"/>
            </a:endParaRPr>
          </a:p>
          <a:p>
            <a:pPr algn="ctr" rtl="1"/>
            <a:r>
              <a:rPr lang="fa-IR" sz="3200" b="1" dirty="0" smtClean="0">
                <a:ln/>
                <a:solidFill>
                  <a:schemeClr val="accent3"/>
                </a:solidFill>
                <a:latin typeface="Arial" panose="020B0604020202020204" pitchFamily="34" charset="0"/>
                <a:cs typeface="B Nazanin" pitchFamily="2" charset="-78"/>
              </a:rPr>
              <a:t>طراحی واحد یادگیری درس طبقه بندی جانوران</a:t>
            </a:r>
          </a:p>
          <a:p>
            <a:pPr algn="ctr" rtl="1"/>
            <a:endParaRPr lang="fa-IR" sz="4000" b="1" cap="none" spc="0" dirty="0">
              <a:ln/>
              <a:solidFill>
                <a:schemeClr val="accent3"/>
              </a:solidFill>
              <a:effectLst/>
              <a:latin typeface="Arial" panose="020B0604020202020204" pitchFamily="34" charset="0"/>
              <a:cs typeface="B Nazanin" pitchFamily="2" charset="-78"/>
            </a:endParaRPr>
          </a:p>
          <a:p>
            <a:pPr algn="ctr" rtl="1"/>
            <a:r>
              <a:rPr lang="fa-IR" sz="2400" b="1" dirty="0" smtClean="0">
                <a:ln/>
                <a:solidFill>
                  <a:schemeClr val="bg2">
                    <a:lumMod val="50000"/>
                  </a:schemeClr>
                </a:solidFill>
                <a:latin typeface="Arial" panose="020B0604020202020204" pitchFamily="34" charset="0"/>
                <a:cs typeface="B Nazanin" pitchFamily="2" charset="-78"/>
              </a:rPr>
              <a:t>استاد:</a:t>
            </a:r>
            <a:endParaRPr lang="fa-IR" sz="2800" b="1" dirty="0" smtClean="0">
              <a:ln/>
              <a:solidFill>
                <a:schemeClr val="accent3"/>
              </a:solidFill>
              <a:latin typeface="Arial" panose="020B0604020202020204" pitchFamily="34" charset="0"/>
              <a:cs typeface="B Nazanin" pitchFamily="2" charset="-78"/>
            </a:endParaRPr>
          </a:p>
          <a:p>
            <a:pPr algn="ctr" rtl="1"/>
            <a:endParaRPr lang="fa-IR" sz="2800" b="1" cap="none" spc="0" dirty="0">
              <a:ln/>
              <a:solidFill>
                <a:schemeClr val="accent3"/>
              </a:solidFill>
              <a:effectLst/>
              <a:latin typeface="Arial" panose="020B0604020202020204" pitchFamily="34" charset="0"/>
              <a:cs typeface="B Nazanin" pitchFamily="2" charset="-78"/>
            </a:endParaRPr>
          </a:p>
          <a:p>
            <a:pPr algn="ctr" rtl="1"/>
            <a:r>
              <a:rPr lang="fa-IR" sz="2400" b="1" dirty="0" smtClean="0">
                <a:ln/>
                <a:solidFill>
                  <a:schemeClr val="bg2">
                    <a:lumMod val="50000"/>
                  </a:schemeClr>
                </a:solidFill>
                <a:latin typeface="Arial" panose="020B0604020202020204" pitchFamily="34" charset="0"/>
                <a:cs typeface="B Nazanin" pitchFamily="2" charset="-78"/>
              </a:rPr>
              <a:t>دانشجویان: </a:t>
            </a:r>
            <a:endParaRPr lang="en-US" sz="2400" b="1" dirty="0" smtClean="0">
              <a:ln/>
              <a:solidFill>
                <a:schemeClr val="bg2">
                  <a:lumMod val="50000"/>
                </a:schemeClr>
              </a:solidFill>
              <a:latin typeface="Arial" panose="020B0604020202020204" pitchFamily="34" charset="0"/>
              <a:cs typeface="B Nazanin" pitchFamily="2" charset="-78"/>
            </a:endParaRPr>
          </a:p>
          <a:p>
            <a:pPr algn="ctr"/>
            <a:endParaRPr lang="en-US" sz="2400" b="1" dirty="0">
              <a:ln/>
              <a:solidFill>
                <a:schemeClr val="bg2">
                  <a:lumMod val="50000"/>
                </a:schemeClr>
              </a:solidFill>
              <a:latin typeface="Arial" panose="020B0604020202020204" pitchFamily="34" charset="0"/>
              <a:cs typeface="B Nazanin" pitchFamily="2" charset="-78"/>
            </a:endParaRPr>
          </a:p>
        </p:txBody>
      </p:sp>
    </p:spTree>
    <p:extLst>
      <p:ext uri="{BB962C8B-B14F-4D97-AF65-F5344CB8AC3E}">
        <p14:creationId xmlns:p14="http://schemas.microsoft.com/office/powerpoint/2010/main" val="3590653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914400"/>
            <a:ext cx="7696200" cy="6001643"/>
          </a:xfrm>
          <a:prstGeom prst="rect">
            <a:avLst/>
          </a:prstGeom>
          <a:noFill/>
        </p:spPr>
        <p:txBody>
          <a:bodyPr wrap="square" lIns="91440" tIns="45720" rIns="91440" bIns="45720">
            <a:spAutoFit/>
          </a:bodyPr>
          <a:lstStyle/>
          <a:p>
            <a:pPr algn="r" rtl="1"/>
            <a:endParaRPr lang="fa-IR"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endParaRPr>
          </a:p>
          <a:p>
            <a:pPr algn="r" rtl="1"/>
            <a:r>
              <a:rPr lang="fa-IR"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rPr>
              <a:t>*  بررسی و تشخیص نیازها</a:t>
            </a:r>
          </a:p>
          <a:p>
            <a:pPr algn="r" rtl="1"/>
            <a:r>
              <a:rPr lang="fa-IR"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rPr>
              <a:t>*  انتخاب ایده کلیدی</a:t>
            </a:r>
          </a:p>
          <a:p>
            <a:pPr algn="r" rtl="1"/>
            <a:r>
              <a:rPr lang="fa-IR"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rPr>
              <a:t>*  تعیین اهداف و شایستگی های مورد انتظار</a:t>
            </a:r>
          </a:p>
          <a:p>
            <a:pPr algn="r" rtl="1"/>
            <a:r>
              <a:rPr lang="fa-IR"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rPr>
              <a:t>*  انتخاب محتوای مناسب آموزشی</a:t>
            </a:r>
            <a:endParaRPr lang="en-US"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endParaRPr>
          </a:p>
          <a:p>
            <a:pPr algn="r" rtl="1"/>
            <a:r>
              <a:rPr lang="fa-IR"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rPr>
              <a:t>*  نقشه ی ذهنی</a:t>
            </a:r>
            <a:endParaRPr lang="en-US"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endParaRPr>
          </a:p>
          <a:p>
            <a:pPr algn="r" rtl="1"/>
            <a:r>
              <a:rPr lang="fa-IR"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rPr>
              <a:t>*  سازماندهی فعالیت های یادگیری و ابعاد فرصت های یادگیری با به کارگیری                راهبردها و رسانه مناسب آموزشی</a:t>
            </a:r>
          </a:p>
          <a:p>
            <a:pPr algn="r" rtl="1"/>
            <a:r>
              <a:rPr lang="fa-IR"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rPr>
              <a:t>*  تعیین ملاک های سنجش و سطوح عملکرد دانش آموز</a:t>
            </a:r>
          </a:p>
          <a:p>
            <a:pPr algn="r" rtl="1"/>
            <a:r>
              <a:rPr lang="fa-IR"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rPr>
              <a:t>*  تعیین تکلیف جبرانی، مکمل و فوق العاده</a:t>
            </a:r>
          </a:p>
          <a:p>
            <a:pPr algn="r" rtl="1"/>
            <a:r>
              <a:rPr lang="fa-IR"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rPr>
              <a:t>*  ارزشیابی و اصلاح واحد یادگیری</a:t>
            </a:r>
          </a:p>
          <a:p>
            <a:pPr algn="r" rtl="1"/>
            <a:r>
              <a:rPr lang="fa-IR"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rPr>
              <a:t>*  نتیجه گیری</a:t>
            </a:r>
          </a:p>
          <a:p>
            <a:pPr algn="r" rtl="1"/>
            <a:r>
              <a:rPr lang="fa-IR"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rPr>
              <a:t>*  منابع</a:t>
            </a:r>
          </a:p>
          <a:p>
            <a:pPr algn="r" rtl="1"/>
            <a:endParaRPr lang="fa-IR"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endParaRPr>
          </a:p>
          <a:p>
            <a:pPr algn="r" rtl="1"/>
            <a:endParaRPr lang="fa-IR"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endParaRPr>
          </a:p>
          <a:p>
            <a:pPr algn="r" rtl="1"/>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B Nazanin" pitchFamily="2" charset="-78"/>
            </a:endParaRPr>
          </a:p>
        </p:txBody>
      </p:sp>
      <p:sp>
        <p:nvSpPr>
          <p:cNvPr id="3" name="Frame 2"/>
          <p:cNvSpPr/>
          <p:nvPr/>
        </p:nvSpPr>
        <p:spPr>
          <a:xfrm>
            <a:off x="5257800" y="49308"/>
            <a:ext cx="2362200"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bg1"/>
                </a:solidFill>
                <a:effectLst>
                  <a:outerShdw blurRad="38100" dist="38100" dir="2700000" algn="tl">
                    <a:srgbClr val="000000">
                      <a:alpha val="43137"/>
                    </a:srgbClr>
                  </a:outerShdw>
                </a:effectLst>
                <a:cs typeface="B Nazanin" pitchFamily="2" charset="-78"/>
              </a:rPr>
              <a:t>فهرست مطالب</a:t>
            </a:r>
            <a:endParaRPr lang="en-US" sz="2400" b="1"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604036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1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3.xml><?xml version="1.0" encoding="utf-8"?>
<a:theme xmlns:a="http://schemas.openxmlformats.org/drawingml/2006/main" name="1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750</TotalTime>
  <Words>1776</Words>
  <Application>Microsoft Office PowerPoint</Application>
  <PresentationFormat>On-screen Show (4:3)</PresentationFormat>
  <Paragraphs>153</Paragraphs>
  <Slides>34</Slides>
  <Notes>3</Notes>
  <HiddenSlides>0</HiddenSlides>
  <MMClips>0</MMClips>
  <ScaleCrop>false</ScaleCrop>
  <HeadingPairs>
    <vt:vector size="6" baseType="variant">
      <vt:variant>
        <vt:lpstr>Fonts Used</vt:lpstr>
      </vt:variant>
      <vt:variant>
        <vt:i4>22</vt:i4>
      </vt:variant>
      <vt:variant>
        <vt:lpstr>Theme</vt:lpstr>
      </vt:variant>
      <vt:variant>
        <vt:i4>13</vt:i4>
      </vt:variant>
      <vt:variant>
        <vt:lpstr>Slide Titles</vt:lpstr>
      </vt:variant>
      <vt:variant>
        <vt:i4>34</vt:i4>
      </vt:variant>
    </vt:vector>
  </HeadingPairs>
  <TitlesOfParts>
    <vt:vector size="69" baseType="lpstr">
      <vt:lpstr>Arial</vt:lpstr>
      <vt:lpstr>Arial Bold</vt:lpstr>
      <vt:lpstr>B Nazanin</vt:lpstr>
      <vt:lpstr>B Titr</vt:lpstr>
      <vt:lpstr>B Yas</vt:lpstr>
      <vt:lpstr>Brush Script MT</vt:lpstr>
      <vt:lpstr>Calibri</vt:lpstr>
      <vt:lpstr>Cambria</vt:lpstr>
      <vt:lpstr>Century Gothic</vt:lpstr>
      <vt:lpstr>Constantia</vt:lpstr>
      <vt:lpstr>Franklin Gothic Book</vt:lpstr>
      <vt:lpstr>Franklin Gothic Medium</vt:lpstr>
      <vt:lpstr>Georgia</vt:lpstr>
      <vt:lpstr>Rage Italic</vt:lpstr>
      <vt:lpstr>Tahoma</vt:lpstr>
      <vt:lpstr>Times New Roman</vt:lpstr>
      <vt:lpstr>Trebuchet MS</vt:lpstr>
      <vt:lpstr>Tunga</vt:lpstr>
      <vt:lpstr>Tw Cen MT</vt:lpstr>
      <vt:lpstr>Verdana</vt:lpstr>
      <vt:lpstr>Wingdings</vt:lpstr>
      <vt:lpstr>Wingdings 2</vt:lpstr>
      <vt:lpstr>Grid</vt:lpstr>
      <vt:lpstr>Thatch</vt:lpstr>
      <vt:lpstr>Civic</vt:lpstr>
      <vt:lpstr>2_Grid</vt:lpstr>
      <vt:lpstr>Austin</vt:lpstr>
      <vt:lpstr>Opulent</vt:lpstr>
      <vt:lpstr>Angles</vt:lpstr>
      <vt:lpstr>Office Theme</vt:lpstr>
      <vt:lpstr>Aspect</vt:lpstr>
      <vt:lpstr>Pushpin</vt:lpstr>
      <vt:lpstr>Slipstream</vt:lpstr>
      <vt:lpstr>Trek</vt:lpstr>
      <vt:lpstr>1_Grid</vt:lpstr>
      <vt:lpstr>دانشگاه فرهنگیان مرکز آموزشی شهید مطهری خوی</vt:lpstr>
      <vt:lpstr>موضوع این جلسه </vt:lpstr>
      <vt:lpstr> طراحی</vt:lpstr>
      <vt:lpstr>ساختار و بخش های واحد یادگیری:</vt:lpstr>
      <vt:lpstr>بخش ها</vt:lpstr>
      <vt:lpstr>مراحل (8مرحله)</vt:lpstr>
      <vt:lpstr>نمونه طراحی</vt:lpstr>
      <vt:lpstr>PowerPoint Presentation</vt:lpstr>
      <vt:lpstr>PowerPoint Presentation</vt:lpstr>
      <vt:lpstr>PowerPoint Presentation</vt:lpstr>
      <vt:lpstr>PowerPoint Presentation</vt:lpstr>
      <vt:lpstr>PowerPoint Presentation</vt:lpstr>
      <vt:lpstr>PowerPoint Presentation</vt:lpstr>
      <vt:lpstr>3- تعیین اهداف و شایستگی های مورد انتظار</vt:lpstr>
      <vt:lpstr>PowerPoint Presentation</vt:lpstr>
      <vt:lpstr>PowerPoint Presentation</vt:lpstr>
      <vt:lpstr>PowerPoint Presentation</vt:lpstr>
      <vt:lpstr>4- انتخاب محتوای مناسب آموزشی (مفاهیم و  مهارت اساسی)  </vt:lpstr>
      <vt:lpstr>PowerPoint Presentation</vt:lpstr>
      <vt:lpstr>نقشه ذهنی</vt:lpstr>
      <vt:lpstr>نقشه ذهنی</vt:lpstr>
      <vt:lpstr>5- سازماندهی فعالیت های یادگیری و ایجاد فرصت های یادگیری با به کار گیری راهبردها و رسانه مناسب آموزشی</vt:lpstr>
      <vt:lpstr>PowerPoint Presentation</vt:lpstr>
      <vt:lpstr>6- تعیین ملاک های سنجش و سطوح عملکرد دانش آموزان</vt:lpstr>
      <vt:lpstr>PowerPoint Presentation</vt:lpstr>
      <vt:lpstr>PowerPoint Presentation</vt:lpstr>
      <vt:lpstr>  7- تعیین تکلیف جبرانی، مکمل و فوق برنامه </vt:lpstr>
      <vt:lpstr>PowerPoint Presentation</vt:lpstr>
      <vt:lpstr>نمونه ای از آیات قرآن کریم</vt:lpstr>
      <vt:lpstr>8- ارزشیابی و اصلاح واحد یادگیری</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Khazra</dc:creator>
  <cp:lastModifiedBy>intel</cp:lastModifiedBy>
  <cp:revision>62</cp:revision>
  <dcterms:created xsi:type="dcterms:W3CDTF">2017-05-13T18:42:43Z</dcterms:created>
  <dcterms:modified xsi:type="dcterms:W3CDTF">2020-04-06T20:56:13Z</dcterms:modified>
</cp:coreProperties>
</file>