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7" r:id="rId3"/>
    <p:sldId id="264" r:id="rId4"/>
    <p:sldId id="263" r:id="rId5"/>
    <p:sldId id="266" r:id="rId6"/>
    <p:sldId id="262" r:id="rId7"/>
    <p:sldId id="260" r:id="rId8"/>
    <p:sldId id="261" r:id="rId9"/>
    <p:sldId id="259" r:id="rId10"/>
    <p:sldId id="258" r:id="rId11"/>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A38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99" d="100"/>
          <a:sy n="99" d="100"/>
        </p:scale>
        <p:origin x="972" y="4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2F322178-F9BC-4F18-99C9-733E55107685}" type="datetimeFigureOut">
              <a:rPr lang="fa-IR" smtClean="0"/>
              <a:t>12/10/1441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2427170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2F322178-F9BC-4F18-99C9-733E55107685}" type="datetimeFigureOut">
              <a:rPr lang="fa-IR" smtClean="0"/>
              <a:t>12/10/1441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3636537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2F322178-F9BC-4F18-99C9-733E55107685}" type="datetimeFigureOut">
              <a:rPr lang="fa-IR" smtClean="0"/>
              <a:t>12/10/1441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3161249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2F322178-F9BC-4F18-99C9-733E55107685}" type="datetimeFigureOut">
              <a:rPr lang="fa-IR" smtClean="0"/>
              <a:t>12/10/1441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3153350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F322178-F9BC-4F18-99C9-733E55107685}" type="datetimeFigureOut">
              <a:rPr lang="fa-IR" smtClean="0"/>
              <a:t>12/10/1441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440103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2F322178-F9BC-4F18-99C9-733E55107685}" type="datetimeFigureOut">
              <a:rPr lang="fa-IR" smtClean="0"/>
              <a:t>12/10/1441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2485353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2F322178-F9BC-4F18-99C9-733E55107685}" type="datetimeFigureOut">
              <a:rPr lang="fa-IR" smtClean="0"/>
              <a:t>12/10/1441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21643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2F322178-F9BC-4F18-99C9-733E55107685}" type="datetimeFigureOut">
              <a:rPr lang="fa-IR" smtClean="0"/>
              <a:t>12/10/1441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28019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22178-F9BC-4F18-99C9-733E55107685}" type="datetimeFigureOut">
              <a:rPr lang="fa-IR" smtClean="0"/>
              <a:t>12/10/1441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1558165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F322178-F9BC-4F18-99C9-733E55107685}" type="datetimeFigureOut">
              <a:rPr lang="fa-IR" smtClean="0"/>
              <a:t>12/10/1441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1949792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F322178-F9BC-4F18-99C9-733E55107685}" type="datetimeFigureOut">
              <a:rPr lang="fa-IR" smtClean="0"/>
              <a:t>12/10/1441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A6F6F8-3EB9-4BEB-B9A6-23503D9CA7BE}" type="slidenum">
              <a:rPr lang="fa-IR" smtClean="0"/>
              <a:t>‹#›</a:t>
            </a:fld>
            <a:endParaRPr lang="fa-IR"/>
          </a:p>
        </p:txBody>
      </p:sp>
    </p:spTree>
    <p:extLst>
      <p:ext uri="{BB962C8B-B14F-4D97-AF65-F5344CB8AC3E}">
        <p14:creationId xmlns:p14="http://schemas.microsoft.com/office/powerpoint/2010/main" val="2933192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322178-F9BC-4F18-99C9-733E55107685}" type="datetimeFigureOut">
              <a:rPr lang="fa-IR" smtClean="0"/>
              <a:t>12/10/1441</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A6F6F8-3EB9-4BEB-B9A6-23503D9CA7BE}" type="slidenum">
              <a:rPr lang="fa-IR" smtClean="0"/>
              <a:t>‹#›</a:t>
            </a:fld>
            <a:endParaRPr lang="fa-IR"/>
          </a:p>
        </p:txBody>
      </p:sp>
    </p:spTree>
    <p:extLst>
      <p:ext uri="{BB962C8B-B14F-4D97-AF65-F5344CB8AC3E}">
        <p14:creationId xmlns:p14="http://schemas.microsoft.com/office/powerpoint/2010/main" val="704206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7" name="TextBox 6"/>
          <p:cNvSpPr txBox="1"/>
          <p:nvPr/>
        </p:nvSpPr>
        <p:spPr>
          <a:xfrm>
            <a:off x="2194560" y="2385068"/>
            <a:ext cx="8758990" cy="1446550"/>
          </a:xfrm>
          <a:prstGeom prst="rect">
            <a:avLst/>
          </a:prstGeom>
          <a:noFill/>
        </p:spPr>
        <p:txBody>
          <a:bodyPr wrap="square" rtlCol="1">
            <a:spAutoFit/>
            <a:scene3d>
              <a:camera prst="orthographicFront"/>
              <a:lightRig rig="threePt" dir="t"/>
            </a:scene3d>
            <a:sp3d extrusionH="57150">
              <a:bevelT w="38100" h="38100" prst="relaxedInset"/>
            </a:sp3d>
          </a:bodyPr>
          <a:lstStyle/>
          <a:p>
            <a:pPr algn="ctr"/>
            <a:r>
              <a:rPr lang="fa-IR" sz="2800" dirty="0" smtClean="0">
                <a:cs typeface="B Badr" panose="00000400000000000000" pitchFamily="2" charset="-78"/>
              </a:rPr>
              <a:t>                                                </a:t>
            </a:r>
          </a:p>
          <a:p>
            <a:pPr algn="ctr"/>
            <a:r>
              <a:rPr lang="fa-IR" sz="6000" dirty="0" smtClean="0">
                <a:solidFill>
                  <a:schemeClr val="accent1">
                    <a:lumMod val="50000"/>
                  </a:schemeClr>
                </a:solidFill>
                <a:effectLst>
                  <a:innerShdw blurRad="63500" dist="50800" dir="16200000">
                    <a:schemeClr val="tx2">
                      <a:lumMod val="50000"/>
                      <a:alpha val="50000"/>
                    </a:schemeClr>
                  </a:innerShdw>
                </a:effectLst>
                <a:cs typeface="B Koodak Outline" panose="00000400000000000000" pitchFamily="2" charset="-78"/>
              </a:rPr>
              <a:t>بسم الله الرحمن الرحیم</a:t>
            </a:r>
          </a:p>
        </p:txBody>
      </p:sp>
    </p:spTree>
    <p:extLst>
      <p:ext uri="{BB962C8B-B14F-4D97-AF65-F5344CB8AC3E}">
        <p14:creationId xmlns:p14="http://schemas.microsoft.com/office/powerpoint/2010/main" val="39315228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p:cNvSpPr txBox="1"/>
          <p:nvPr/>
        </p:nvSpPr>
        <p:spPr>
          <a:xfrm>
            <a:off x="4360245" y="1027906"/>
            <a:ext cx="7336302" cy="461665"/>
          </a:xfrm>
          <a:prstGeom prst="rect">
            <a:avLst/>
          </a:prstGeom>
          <a:noFill/>
        </p:spPr>
        <p:txBody>
          <a:bodyPr wrap="square" rtlCol="1">
            <a:spAutoFit/>
          </a:bodyPr>
          <a:lstStyle/>
          <a:p>
            <a:pPr algn="r"/>
            <a:r>
              <a:rPr lang="fa-IR" sz="2400" u="sng" dirty="0" smtClean="0">
                <a:solidFill>
                  <a:srgbClr val="9A3869"/>
                </a:solidFill>
                <a:cs typeface="EntezareZohoor B3" panose="00000700000000000000" pitchFamily="2" charset="-78"/>
              </a:rPr>
              <a:t>هنر و پیامد های روان شناختی و اجتماعی:</a:t>
            </a:r>
            <a:endParaRPr lang="fa-IR" sz="2400" u="sng" dirty="0">
              <a:solidFill>
                <a:srgbClr val="9A3869"/>
              </a:solidFill>
              <a:cs typeface="EntezareZohoor B3" panose="00000700000000000000" pitchFamily="2" charset="-78"/>
            </a:endParaRPr>
          </a:p>
        </p:txBody>
      </p:sp>
      <p:sp>
        <p:nvSpPr>
          <p:cNvPr id="6" name="TextBox 5"/>
          <p:cNvSpPr txBox="1"/>
          <p:nvPr/>
        </p:nvSpPr>
        <p:spPr>
          <a:xfrm>
            <a:off x="3112723" y="2152352"/>
            <a:ext cx="8241077" cy="1015663"/>
          </a:xfrm>
          <a:prstGeom prst="rect">
            <a:avLst/>
          </a:prstGeom>
          <a:noFill/>
        </p:spPr>
        <p:txBody>
          <a:bodyPr wrap="square" rtlCol="1">
            <a:spAutoFit/>
          </a:bodyPr>
          <a:lstStyle/>
          <a:p>
            <a:pPr algn="r"/>
            <a:r>
              <a:rPr lang="fa-IR" sz="2000" dirty="0" smtClean="0">
                <a:cs typeface="B Homa" panose="00000400000000000000" pitchFamily="2" charset="-78"/>
              </a:rPr>
              <a:t>الف) یادگیری هنر و خود پنداره</a:t>
            </a:r>
          </a:p>
          <a:p>
            <a:pPr algn="r"/>
            <a:endParaRPr lang="fa-IR" sz="2000" dirty="0">
              <a:cs typeface="B Homa" panose="00000400000000000000" pitchFamily="2" charset="-78"/>
            </a:endParaRPr>
          </a:p>
          <a:p>
            <a:pPr algn="r"/>
            <a:r>
              <a:rPr lang="fa-IR" sz="2000" dirty="0" smtClean="0">
                <a:cs typeface="B Homa" panose="00000400000000000000" pitchFamily="2" charset="-78"/>
              </a:rPr>
              <a:t>ب) یادگیری هنر و مهارت های اجتماعی</a:t>
            </a:r>
            <a:endParaRPr lang="fa-IR" sz="2000" dirty="0">
              <a:cs typeface="B Homa" panose="00000400000000000000" pitchFamily="2" charset="-78"/>
            </a:endParaRPr>
          </a:p>
        </p:txBody>
      </p:sp>
    </p:spTree>
    <p:extLst>
      <p:ext uri="{BB962C8B-B14F-4D97-AF65-F5344CB8AC3E}">
        <p14:creationId xmlns:p14="http://schemas.microsoft.com/office/powerpoint/2010/main" val="719955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3558139" y="1874728"/>
            <a:ext cx="6096000" cy="3108543"/>
          </a:xfrm>
          <a:prstGeom prst="rect">
            <a:avLst/>
          </a:prstGeom>
        </p:spPr>
        <p:txBody>
          <a:bodyPr>
            <a:spAutoFit/>
          </a:bodyPr>
          <a:lstStyle/>
          <a:p>
            <a:pPr algn="ctr"/>
            <a:r>
              <a:rPr lang="fa-IR"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rPr>
              <a:t>*دانشگاه فرهنگیان واحد شهید مطهری خوی*</a:t>
            </a:r>
            <a:endParaRPr lang="en-US"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endParaRPr>
          </a:p>
          <a:p>
            <a:pPr algn="ctr"/>
            <a:endParaRPr lang="fa-IR"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endParaRPr>
          </a:p>
          <a:p>
            <a:pPr algn="ctr"/>
            <a:r>
              <a:rPr lang="fa-IR"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rPr>
              <a:t> </a:t>
            </a:r>
          </a:p>
          <a:p>
            <a:pPr algn="ctr"/>
            <a:r>
              <a:rPr lang="fa-IR"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rPr>
              <a:t>*کاربرد هنر در آموزش عربی*</a:t>
            </a:r>
            <a:endParaRPr lang="en-US"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endParaRPr>
          </a:p>
          <a:p>
            <a:pPr algn="ctr"/>
            <a:endParaRPr lang="en-US"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endParaRPr>
          </a:p>
          <a:p>
            <a:pPr algn="ctr"/>
            <a:endParaRPr lang="en-US"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endParaRPr>
          </a:p>
          <a:p>
            <a:pPr algn="ctr"/>
            <a:r>
              <a:rPr lang="fa-IR"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rPr>
              <a:t>*لیلا خردمندی*</a:t>
            </a:r>
            <a:endParaRPr lang="en-US" sz="2800" dirty="0">
              <a:solidFill>
                <a:schemeClr val="accent1">
                  <a:lumMod val="50000"/>
                </a:schemeClr>
              </a:solidFill>
              <a:effectLst>
                <a:outerShdw blurRad="50800" dist="50800" dir="5400000" algn="ctr" rotWithShape="0">
                  <a:schemeClr val="accent1">
                    <a:lumMod val="50000"/>
                  </a:schemeClr>
                </a:outerShdw>
              </a:effectLst>
              <a:cs typeface="B Kamran Outline" panose="00000400000000000000" pitchFamily="2" charset="-78"/>
            </a:endParaRPr>
          </a:p>
        </p:txBody>
      </p:sp>
    </p:spTree>
    <p:extLst>
      <p:ext uri="{BB962C8B-B14F-4D97-AF65-F5344CB8AC3E}">
        <p14:creationId xmlns:p14="http://schemas.microsoft.com/office/powerpoint/2010/main" val="685851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p:cNvSpPr txBox="1"/>
          <p:nvPr/>
        </p:nvSpPr>
        <p:spPr>
          <a:xfrm>
            <a:off x="3205213" y="303285"/>
            <a:ext cx="8730114" cy="2308324"/>
          </a:xfrm>
          <a:prstGeom prst="rect">
            <a:avLst/>
          </a:prstGeom>
          <a:noFill/>
        </p:spPr>
        <p:txBody>
          <a:bodyPr wrap="square" rtlCol="1">
            <a:spAutoFit/>
          </a:bodyPr>
          <a:lstStyle/>
          <a:p>
            <a:pPr algn="r"/>
            <a:r>
              <a:rPr lang="fa-IR" sz="2000" u="sng" dirty="0" smtClean="0">
                <a:solidFill>
                  <a:srgbClr val="9A3869"/>
                </a:solidFill>
                <a:effectLst>
                  <a:outerShdw blurRad="50800" dist="50800" dir="5400000" algn="ctr" rotWithShape="0">
                    <a:srgbClr val="7030A0"/>
                  </a:outerShdw>
                </a:effectLst>
                <a:cs typeface="EntezareZohoor B3" panose="00000700000000000000" pitchFamily="2" charset="-78"/>
              </a:rPr>
              <a:t>پیامد های تربیت هنری / منطق آموزش هنر</a:t>
            </a:r>
          </a:p>
          <a:p>
            <a:pPr algn="r"/>
            <a:endParaRPr lang="fa-IR" dirty="0">
              <a:solidFill>
                <a:srgbClr val="7030A0"/>
              </a:solidFill>
              <a:effectLst>
                <a:outerShdw blurRad="50800" dist="50800" dir="5400000" algn="ctr" rotWithShape="0">
                  <a:srgbClr val="7030A0"/>
                </a:outerShdw>
              </a:effectLst>
              <a:cs typeface="B Kamran Outline" panose="00000400000000000000" pitchFamily="2" charset="-78"/>
            </a:endParaRPr>
          </a:p>
          <a:p>
            <a:pPr algn="r"/>
            <a:endParaRPr lang="fa-IR" dirty="0"/>
          </a:p>
          <a:p>
            <a:pPr algn="r"/>
            <a:r>
              <a:rPr lang="fa-IR" sz="2400" dirty="0">
                <a:cs typeface="B Badr" panose="00000400000000000000" pitchFamily="2" charset="-78"/>
              </a:rPr>
              <a:t>«</a:t>
            </a:r>
            <a:r>
              <a:rPr lang="fa-IR" sz="2000" dirty="0" smtClean="0">
                <a:cs typeface="B Homa" panose="00000400000000000000" pitchFamily="2" charset="-78"/>
              </a:rPr>
              <a:t>نادیده گرفتن آموزش هنر، نادیده گرفتن آموزش احساس است.در بسیاری از مردم قوت این عقیده </a:t>
            </a:r>
            <a:r>
              <a:rPr lang="fa-IR" sz="2000" dirty="0" smtClean="0">
                <a:cs typeface="B Homa" panose="00000400000000000000" pitchFamily="2" charset="-78"/>
              </a:rPr>
              <a:t>که احساس در انسان و حیوان چیزی جز یک هیجان بی شکل و کاملا ارگانیک نیست چنان زیاد است که در نظر آنها آموزش احساس،توسعه دامنه و کیفیت آن اگر مسخره نباشد عجیب است.»</a:t>
            </a:r>
          </a:p>
          <a:p>
            <a:pPr algn="r"/>
            <a:r>
              <a:rPr lang="fa-IR" sz="2000" dirty="0" smtClean="0">
                <a:cs typeface="B Homa" panose="00000400000000000000" pitchFamily="2" charset="-78"/>
              </a:rPr>
              <a:t>  </a:t>
            </a:r>
            <a:endParaRPr lang="fa-IR" sz="2000" dirty="0" smtClean="0">
              <a:cs typeface="B Homa" panose="00000400000000000000" pitchFamily="2" charset="-78"/>
            </a:endParaRPr>
          </a:p>
        </p:txBody>
      </p:sp>
      <p:sp>
        <p:nvSpPr>
          <p:cNvPr id="6" name="TextBox 5"/>
          <p:cNvSpPr txBox="1"/>
          <p:nvPr/>
        </p:nvSpPr>
        <p:spPr>
          <a:xfrm>
            <a:off x="1697255" y="3871726"/>
            <a:ext cx="8797490" cy="1015663"/>
          </a:xfrm>
          <a:prstGeom prst="rect">
            <a:avLst/>
          </a:prstGeom>
          <a:noFill/>
        </p:spPr>
        <p:txBody>
          <a:bodyPr wrap="square" rtlCol="1">
            <a:spAutoFit/>
          </a:bodyPr>
          <a:lstStyle/>
          <a:p>
            <a:pPr algn="r"/>
            <a:r>
              <a:rPr lang="fa-IR" sz="2000" dirty="0" smtClean="0">
                <a:cs typeface="B Homa" panose="00000400000000000000" pitchFamily="2" charset="-78"/>
              </a:rPr>
              <a:t>(هنر مانند غذای کاملی است که حاوی همه مواد معدنی و ویتامین های ضروری برای ادامه حیات است.</a:t>
            </a:r>
            <a:r>
              <a:rPr lang="fa-IR" sz="2000" dirty="0" smtClean="0">
                <a:cs typeface="B Homa" panose="00000400000000000000" pitchFamily="2" charset="-78"/>
              </a:rPr>
              <a:t> خواه دانش آموزان به تولید اثر هنری بپردازند یا درباره معنای نهفته در یک اثر هنری</a:t>
            </a:r>
            <a:r>
              <a:rPr lang="fa-IR" sz="2000" dirty="0">
                <a:cs typeface="B Homa" panose="00000400000000000000" pitchFamily="2" charset="-78"/>
              </a:rPr>
              <a:t> </a:t>
            </a:r>
            <a:r>
              <a:rPr lang="fa-IR" sz="2000" dirty="0" smtClean="0">
                <a:cs typeface="B Homa" panose="00000400000000000000" pitchFamily="2" charset="-78"/>
              </a:rPr>
              <a:t> </a:t>
            </a:r>
            <a:r>
              <a:rPr lang="fa-IR" sz="2000" dirty="0" smtClean="0">
                <a:cs typeface="B Homa" panose="00000400000000000000" pitchFamily="2" charset="-78"/>
              </a:rPr>
              <a:t> </a:t>
            </a:r>
            <a:r>
              <a:rPr lang="fa-IR" sz="2000" dirty="0" smtClean="0">
                <a:cs typeface="B Homa" panose="00000400000000000000" pitchFamily="2" charset="-78"/>
              </a:rPr>
              <a:t> </a:t>
            </a:r>
          </a:p>
          <a:p>
            <a:pPr algn="r"/>
            <a:r>
              <a:rPr lang="fa-IR" sz="2000" dirty="0" smtClean="0">
                <a:cs typeface="B Homa" panose="00000400000000000000" pitchFamily="2" charset="-78"/>
              </a:rPr>
              <a:t>تامل کنند،به دانش مهمی دست می یابند که برای موفقیت آنها در عصر جدید لازم است.)  </a:t>
            </a:r>
            <a:endParaRPr lang="fa-IR" sz="2000" dirty="0">
              <a:cs typeface="B Homa" panose="00000400000000000000" pitchFamily="2" charset="-78"/>
            </a:endParaRPr>
          </a:p>
        </p:txBody>
      </p:sp>
      <p:sp>
        <p:nvSpPr>
          <p:cNvPr id="7" name="TextBox 6"/>
          <p:cNvSpPr txBox="1"/>
          <p:nvPr/>
        </p:nvSpPr>
        <p:spPr>
          <a:xfrm>
            <a:off x="3049140" y="2504306"/>
            <a:ext cx="1319592" cy="400110"/>
          </a:xfrm>
          <a:prstGeom prst="rect">
            <a:avLst/>
          </a:prstGeom>
          <a:noFill/>
        </p:spPr>
        <p:txBody>
          <a:bodyPr wrap="none" rtlCol="1">
            <a:spAutoFit/>
          </a:bodyPr>
          <a:lstStyle/>
          <a:p>
            <a:r>
              <a:rPr lang="fa-IR" dirty="0"/>
              <a:t>«</a:t>
            </a:r>
            <a:r>
              <a:rPr lang="fa-IR" sz="2000" dirty="0" smtClean="0">
                <a:cs typeface="B Badr" panose="00000400000000000000" pitchFamily="2" charset="-78"/>
              </a:rPr>
              <a:t>سوزانه لنگر</a:t>
            </a:r>
            <a:r>
              <a:rPr lang="fa-IR" dirty="0" smtClean="0"/>
              <a:t>»</a:t>
            </a:r>
            <a:endParaRPr lang="fa-IR" dirty="0"/>
          </a:p>
        </p:txBody>
      </p:sp>
      <p:sp>
        <p:nvSpPr>
          <p:cNvPr id="8" name="TextBox 7"/>
          <p:cNvSpPr txBox="1"/>
          <p:nvPr/>
        </p:nvSpPr>
        <p:spPr>
          <a:xfrm>
            <a:off x="3130498" y="5364862"/>
            <a:ext cx="1590020" cy="400110"/>
          </a:xfrm>
          <a:prstGeom prst="rect">
            <a:avLst/>
          </a:prstGeom>
          <a:noFill/>
        </p:spPr>
        <p:txBody>
          <a:bodyPr wrap="square" rtlCol="1">
            <a:spAutoFit/>
          </a:bodyPr>
          <a:lstStyle/>
          <a:p>
            <a:r>
              <a:rPr lang="fa-IR" dirty="0" smtClean="0"/>
              <a:t>«</a:t>
            </a:r>
            <a:r>
              <a:rPr lang="fa-IR" sz="2000" dirty="0" smtClean="0">
                <a:cs typeface="B Badr" panose="00000400000000000000" pitchFamily="2" charset="-78"/>
              </a:rPr>
              <a:t>جانسون لورنا</a:t>
            </a:r>
            <a:r>
              <a:rPr lang="fa-IR" dirty="0" smtClean="0"/>
              <a:t>»</a:t>
            </a:r>
            <a:endParaRPr lang="fa-IR" dirty="0"/>
          </a:p>
        </p:txBody>
      </p:sp>
    </p:spTree>
    <p:extLst>
      <p:ext uri="{BB962C8B-B14F-4D97-AF65-F5344CB8AC3E}">
        <p14:creationId xmlns:p14="http://schemas.microsoft.com/office/powerpoint/2010/main" val="9759863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p:cNvSpPr txBox="1"/>
          <p:nvPr/>
        </p:nvSpPr>
        <p:spPr>
          <a:xfrm>
            <a:off x="4022712" y="235235"/>
            <a:ext cx="8096698" cy="2431435"/>
          </a:xfrm>
          <a:prstGeom prst="rect">
            <a:avLst/>
          </a:prstGeom>
          <a:noFill/>
        </p:spPr>
        <p:txBody>
          <a:bodyPr wrap="square" rtlCol="1">
            <a:spAutoFit/>
          </a:bodyPr>
          <a:lstStyle/>
          <a:p>
            <a:pPr algn="r"/>
            <a:r>
              <a:rPr lang="fa-IR" sz="2400" u="sng" dirty="0" smtClean="0">
                <a:solidFill>
                  <a:srgbClr val="9A3869"/>
                </a:solidFill>
                <a:cs typeface="EntezareZohoor B3" panose="00000700000000000000" pitchFamily="2" charset="-78"/>
              </a:rPr>
              <a:t>پیامد های اساسی تربیت هنری</a:t>
            </a:r>
            <a:r>
              <a:rPr lang="fa-IR" sz="2400" u="sng" dirty="0" smtClean="0">
                <a:solidFill>
                  <a:srgbClr val="9A3869"/>
                </a:solidFill>
                <a:cs typeface="B Badr" panose="00000400000000000000" pitchFamily="2" charset="-78"/>
              </a:rPr>
              <a:t>:</a:t>
            </a:r>
          </a:p>
          <a:p>
            <a:pPr algn="r"/>
            <a:endParaRPr lang="fa-IR" sz="2400" dirty="0">
              <a:cs typeface="B Badr" panose="00000400000000000000" pitchFamily="2" charset="-78"/>
            </a:endParaRPr>
          </a:p>
          <a:p>
            <a:pPr algn="r"/>
            <a:r>
              <a:rPr lang="fa-IR" sz="2000" dirty="0" smtClean="0">
                <a:cs typeface="B Homa" panose="00000400000000000000" pitchFamily="2" charset="-78"/>
              </a:rPr>
              <a:t>در این مجال با الهام از آنچه آیزنر مطرح کرده است،به چهار مورد از این دست میپردازیم.</a:t>
            </a:r>
          </a:p>
          <a:p>
            <a:pPr algn="r"/>
            <a:endParaRPr lang="fa-IR" sz="2000" dirty="0">
              <a:cs typeface="B Homa" panose="00000400000000000000" pitchFamily="2" charset="-78"/>
            </a:endParaRPr>
          </a:p>
          <a:p>
            <a:pPr algn="r"/>
            <a:endParaRPr lang="fa-IR" sz="2000" dirty="0" smtClean="0">
              <a:cs typeface="B Homa" panose="00000400000000000000" pitchFamily="2" charset="-78"/>
            </a:endParaRPr>
          </a:p>
          <a:p>
            <a:pPr algn="r"/>
            <a:endParaRPr lang="fa-IR" sz="2000" dirty="0" smtClean="0">
              <a:cs typeface="B Homa" panose="00000400000000000000" pitchFamily="2" charset="-78"/>
            </a:endParaRPr>
          </a:p>
          <a:p>
            <a:pPr algn="r"/>
            <a:endParaRPr lang="fa-IR" sz="2400" dirty="0" smtClean="0">
              <a:cs typeface="B Badr" panose="00000400000000000000" pitchFamily="2" charset="-78"/>
            </a:endParaRPr>
          </a:p>
        </p:txBody>
      </p:sp>
      <p:sp>
        <p:nvSpPr>
          <p:cNvPr id="7" name="TextBox 6"/>
          <p:cNvSpPr txBox="1"/>
          <p:nvPr/>
        </p:nvSpPr>
        <p:spPr>
          <a:xfrm>
            <a:off x="2411129" y="1752243"/>
            <a:ext cx="9142396" cy="2062103"/>
          </a:xfrm>
          <a:prstGeom prst="rect">
            <a:avLst/>
          </a:prstGeom>
          <a:noFill/>
        </p:spPr>
        <p:txBody>
          <a:bodyPr wrap="square" rtlCol="1">
            <a:spAutoFit/>
          </a:bodyPr>
          <a:lstStyle/>
          <a:p>
            <a:pPr algn="r"/>
            <a:r>
              <a:rPr lang="fa-IR" sz="2000" dirty="0" smtClean="0">
                <a:cs typeface="B Homa" panose="00000400000000000000" pitchFamily="2" charset="-78"/>
              </a:rPr>
              <a:t>1- القای این معنا که همه مسائل یک راه حل صحیح و قطعی ندارند.</a:t>
            </a:r>
          </a:p>
          <a:p>
            <a:pPr algn="r"/>
            <a:r>
              <a:rPr lang="fa-IR" sz="2000" dirty="0" smtClean="0">
                <a:cs typeface="B Homa" panose="00000400000000000000" pitchFamily="2" charset="-78"/>
              </a:rPr>
              <a:t>در درس هنر،برخلاف دروس دیگر مانند دروس پایه،یکسانی و یکنواختی در مواجهه با موقعیت ها و تبعیت از قواعد و هنجار های پذیرفته شده وجود ندارد.</a:t>
            </a:r>
          </a:p>
          <a:p>
            <a:pPr algn="r"/>
            <a:endParaRPr lang="en-US" sz="2000" dirty="0">
              <a:cs typeface="B Homa" panose="00000400000000000000" pitchFamily="2" charset="-78"/>
            </a:endParaRPr>
          </a:p>
          <a:p>
            <a:pPr algn="r"/>
            <a:endParaRPr lang="en-US" sz="2000" dirty="0" smtClean="0">
              <a:cs typeface="B Homa" panose="00000400000000000000" pitchFamily="2" charset="-78"/>
            </a:endParaRPr>
          </a:p>
          <a:p>
            <a:pPr algn="r"/>
            <a:r>
              <a:rPr lang="en-US" sz="2400" dirty="0" smtClean="0">
                <a:cs typeface="B Badr" panose="00000400000000000000" pitchFamily="2" charset="-78"/>
              </a:rPr>
              <a:t>  </a:t>
            </a:r>
            <a:endParaRPr lang="fa-IR" sz="2400" dirty="0">
              <a:cs typeface="B Badr" panose="00000400000000000000" pitchFamily="2" charset="-78"/>
            </a:endParaRPr>
          </a:p>
        </p:txBody>
      </p:sp>
      <p:sp>
        <p:nvSpPr>
          <p:cNvPr id="8" name="TextBox 7"/>
          <p:cNvSpPr txBox="1"/>
          <p:nvPr/>
        </p:nvSpPr>
        <p:spPr>
          <a:xfrm>
            <a:off x="2011681" y="3214182"/>
            <a:ext cx="8903368" cy="1015663"/>
          </a:xfrm>
          <a:prstGeom prst="rect">
            <a:avLst/>
          </a:prstGeom>
          <a:noFill/>
        </p:spPr>
        <p:txBody>
          <a:bodyPr wrap="square" rtlCol="1">
            <a:spAutoFit/>
          </a:bodyPr>
          <a:lstStyle/>
          <a:p>
            <a:pPr algn="r"/>
            <a:r>
              <a:rPr lang="fa-IR" sz="2000" dirty="0" smtClean="0">
                <a:cs typeface="B Homa" panose="00000400000000000000" pitchFamily="2" charset="-78"/>
              </a:rPr>
              <a:t>2- القای این معنا که شکل،بخشی از محتوا و اثر گذار در آن است.</a:t>
            </a:r>
          </a:p>
          <a:p>
            <a:pPr algn="r"/>
            <a:r>
              <a:rPr lang="fa-IR" sz="2000" dirty="0" smtClean="0">
                <a:cs typeface="B Homa" panose="00000400000000000000" pitchFamily="2" charset="-78"/>
              </a:rPr>
              <a:t>گسست میان شکل و محتوا در همه زمینه ها همیشه و همه جا معقول و مقبول نیست.در بسیاری از موارد تعامل میان این دو جنبه است که اصالت و موضوعیت می یابد. </a:t>
            </a:r>
            <a:endParaRPr lang="fa-IR" sz="2000" dirty="0">
              <a:cs typeface="B Homa" panose="00000400000000000000" pitchFamily="2" charset="-78"/>
            </a:endParaRPr>
          </a:p>
        </p:txBody>
      </p:sp>
      <p:sp>
        <p:nvSpPr>
          <p:cNvPr id="9" name="TextBox 8"/>
          <p:cNvSpPr txBox="1"/>
          <p:nvPr/>
        </p:nvSpPr>
        <p:spPr>
          <a:xfrm>
            <a:off x="943276" y="4677239"/>
            <a:ext cx="8739739" cy="1323439"/>
          </a:xfrm>
          <a:prstGeom prst="rect">
            <a:avLst/>
          </a:prstGeom>
          <a:noFill/>
        </p:spPr>
        <p:txBody>
          <a:bodyPr wrap="square" rtlCol="1">
            <a:spAutoFit/>
          </a:bodyPr>
          <a:lstStyle/>
          <a:p>
            <a:pPr algn="r"/>
            <a:r>
              <a:rPr lang="fa-IR" sz="2000" dirty="0" smtClean="0">
                <a:cs typeface="B Homa" panose="00000400000000000000" pitchFamily="2" charset="-78"/>
              </a:rPr>
              <a:t>3- القای این معنا که داشتن اهداف تصریح شده،شفاف و عینی و استفاده از شیوه های آزموده (فناورانه) برای تحقق آن اهداف،یگانه طریق رویارویی عاقلانه و هوشمندانه با اموری که انسان با آنها سروکار دارد.پیامی که بیشتر مواد درسی به دانش آموزان منتقل می کنند رویارویی فناورانه با پدیده هاست.</a:t>
            </a:r>
            <a:endParaRPr lang="fa-IR" sz="2000" dirty="0">
              <a:cs typeface="B Homa" panose="00000400000000000000" pitchFamily="2" charset="-78"/>
            </a:endParaRPr>
          </a:p>
        </p:txBody>
      </p:sp>
    </p:spTree>
    <p:extLst>
      <p:ext uri="{BB962C8B-B14F-4D97-AF65-F5344CB8AC3E}">
        <p14:creationId xmlns:p14="http://schemas.microsoft.com/office/powerpoint/2010/main" val="240902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dirty="0"/>
          </a:p>
        </p:txBody>
      </p:sp>
      <p:sp>
        <p:nvSpPr>
          <p:cNvPr id="3" name="Subtitle 2"/>
          <p:cNvSpPr>
            <a:spLocks noGrp="1"/>
          </p:cNvSpPr>
          <p:nvPr>
            <p:ph type="subTitle" idx="1"/>
          </p:nvPr>
        </p:nvSpPr>
        <p:spPr/>
        <p:txBody>
          <a:bodyPr/>
          <a:lstStyle/>
          <a:p>
            <a:endParaRPr lang="fa-I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TextBox 4"/>
          <p:cNvSpPr txBox="1"/>
          <p:nvPr/>
        </p:nvSpPr>
        <p:spPr>
          <a:xfrm>
            <a:off x="4167739" y="291496"/>
            <a:ext cx="7921591" cy="1015663"/>
          </a:xfrm>
          <a:prstGeom prst="rect">
            <a:avLst/>
          </a:prstGeom>
          <a:noFill/>
        </p:spPr>
        <p:txBody>
          <a:bodyPr wrap="square" rtlCol="1">
            <a:spAutoFit/>
          </a:bodyPr>
          <a:lstStyle/>
          <a:p>
            <a:pPr algn="r"/>
            <a:r>
              <a:rPr lang="fa-IR" sz="2000" dirty="0" smtClean="0">
                <a:cs typeface="B Homa" panose="00000400000000000000" pitchFamily="2" charset="-78"/>
              </a:rPr>
              <a:t>اما هنر منادی گونه ای دیگر از عقلانیت است که پذیرش آن متضمن وسعت بخشیدن به این مفهوم و خارج ساختن آن از حصار تنگ نو گرایی است.در عقلانیت هنری،اهداف شفاف و مسیر و فرایند از پیش تعریف شده و قابل تصور و ترسیم نیستند. </a:t>
            </a:r>
            <a:endParaRPr lang="fa-IR" sz="2000" dirty="0">
              <a:cs typeface="B Homa" panose="00000400000000000000" pitchFamily="2" charset="-78"/>
            </a:endParaRPr>
          </a:p>
        </p:txBody>
      </p:sp>
      <p:sp>
        <p:nvSpPr>
          <p:cNvPr id="6" name="TextBox 5"/>
          <p:cNvSpPr txBox="1"/>
          <p:nvPr/>
        </p:nvSpPr>
        <p:spPr>
          <a:xfrm>
            <a:off x="2417545" y="1783321"/>
            <a:ext cx="8961120" cy="1015663"/>
          </a:xfrm>
          <a:prstGeom prst="rect">
            <a:avLst/>
          </a:prstGeom>
          <a:noFill/>
        </p:spPr>
        <p:txBody>
          <a:bodyPr wrap="square" rtlCol="1">
            <a:spAutoFit/>
          </a:bodyPr>
          <a:lstStyle/>
          <a:p>
            <a:pPr algn="r"/>
            <a:r>
              <a:rPr lang="fa-IR" sz="2000" dirty="0" smtClean="0">
                <a:cs typeface="B Homa" panose="00000400000000000000" pitchFamily="2" charset="-78"/>
              </a:rPr>
              <a:t>کوتاه سخن اینکه طی طریق در وادی هنر،طی طریق در مسیری است که مقاصد،منازل و مواقف آن از قبل مشخص نیستند و ناگزیر با گام نهادن در مسیر و پیشروی در آن،شناخت و بصیرت درباره چگونگی ادامه مسیر شکل می گیرد. </a:t>
            </a:r>
            <a:endParaRPr lang="fa-IR" sz="2000" dirty="0">
              <a:cs typeface="B Homa" panose="00000400000000000000" pitchFamily="2" charset="-78"/>
            </a:endParaRPr>
          </a:p>
        </p:txBody>
      </p:sp>
      <p:sp>
        <p:nvSpPr>
          <p:cNvPr id="7" name="TextBox 6"/>
          <p:cNvSpPr txBox="1"/>
          <p:nvPr/>
        </p:nvSpPr>
        <p:spPr>
          <a:xfrm>
            <a:off x="1761423" y="3201294"/>
            <a:ext cx="9108708" cy="1015663"/>
          </a:xfrm>
          <a:prstGeom prst="rect">
            <a:avLst/>
          </a:prstGeom>
          <a:noFill/>
        </p:spPr>
        <p:txBody>
          <a:bodyPr wrap="square" rtlCol="1">
            <a:spAutoFit/>
          </a:bodyPr>
          <a:lstStyle/>
          <a:p>
            <a:pPr algn="r"/>
            <a:r>
              <a:rPr lang="fa-IR" sz="2000" dirty="0" smtClean="0">
                <a:cs typeface="B Homa" panose="00000400000000000000" pitchFamily="2" charset="-78"/>
              </a:rPr>
              <a:t>4- هنر به جز قابلیت ابرازی، قابلیت اکتشاف خاصی نیز به انسان اعطا می کند که معمولا از آن غفلت می شود. گرچه اساسا انسان هنر را به دلیل قابلیت های ابرازی آن ابداع و خلق کرده است،اما هنر به گونه ای ظریف و نا آشکار زمینه پرورش قابلیت های اکتشافی در فرد را نیز پرورش می دهد.</a:t>
            </a:r>
            <a:endParaRPr lang="fa-IR" sz="2000" dirty="0">
              <a:cs typeface="B Homa" panose="00000400000000000000" pitchFamily="2" charset="-78"/>
            </a:endParaRPr>
          </a:p>
        </p:txBody>
      </p:sp>
      <p:sp>
        <p:nvSpPr>
          <p:cNvPr id="8" name="TextBox 7"/>
          <p:cNvSpPr txBox="1"/>
          <p:nvPr/>
        </p:nvSpPr>
        <p:spPr>
          <a:xfrm>
            <a:off x="1889760" y="4786224"/>
            <a:ext cx="8633861" cy="707886"/>
          </a:xfrm>
          <a:prstGeom prst="rect">
            <a:avLst/>
          </a:prstGeom>
          <a:noFill/>
        </p:spPr>
        <p:txBody>
          <a:bodyPr wrap="square" rtlCol="1">
            <a:spAutoFit/>
          </a:bodyPr>
          <a:lstStyle/>
          <a:p>
            <a:pPr algn="r"/>
            <a:r>
              <a:rPr lang="fa-IR" sz="2000" dirty="0" smtClean="0">
                <a:cs typeface="B Homa" panose="00000400000000000000" pitchFamily="2" charset="-78"/>
              </a:rPr>
              <a:t>دانش آموزان از طریق هنر،نه تنها به کشف امکانات نهفته در عالم هستی نایل می شوند،بلکه به امکانات وجودی خویش نیز وقوف بیشتری می یابند.</a:t>
            </a:r>
            <a:endParaRPr lang="fa-IR" sz="2000" dirty="0">
              <a:cs typeface="B Homa" panose="00000400000000000000" pitchFamily="2" charset="-78"/>
            </a:endParaRPr>
          </a:p>
        </p:txBody>
      </p:sp>
    </p:spTree>
    <p:extLst>
      <p:ext uri="{BB962C8B-B14F-4D97-AF65-F5344CB8AC3E}">
        <p14:creationId xmlns:p14="http://schemas.microsoft.com/office/powerpoint/2010/main" val="35518086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7" name="TextBox 6"/>
          <p:cNvSpPr txBox="1"/>
          <p:nvPr/>
        </p:nvSpPr>
        <p:spPr>
          <a:xfrm>
            <a:off x="7680960" y="279306"/>
            <a:ext cx="4360245" cy="461665"/>
          </a:xfrm>
          <a:prstGeom prst="rect">
            <a:avLst/>
          </a:prstGeom>
          <a:noFill/>
        </p:spPr>
        <p:txBody>
          <a:bodyPr wrap="square" rtlCol="1">
            <a:spAutoFit/>
          </a:bodyPr>
          <a:lstStyle/>
          <a:p>
            <a:r>
              <a:rPr lang="fa-IR" sz="2400" u="sng" dirty="0" smtClean="0">
                <a:solidFill>
                  <a:srgbClr val="9A3869"/>
                </a:solidFill>
                <a:cs typeface="EntezareZohoor B3" panose="00000700000000000000" pitchFamily="2" charset="-78"/>
              </a:rPr>
              <a:t>صورت بندی دیگری از پیامد های تربیتی هنر:</a:t>
            </a:r>
            <a:endParaRPr lang="fa-IR" sz="2400" u="sng" dirty="0">
              <a:solidFill>
                <a:srgbClr val="9A3869"/>
              </a:solidFill>
              <a:cs typeface="EntezareZohoor B3" panose="00000700000000000000" pitchFamily="2" charset="-78"/>
            </a:endParaRPr>
          </a:p>
        </p:txBody>
      </p:sp>
      <p:sp>
        <p:nvSpPr>
          <p:cNvPr id="8" name="TextBox 7"/>
          <p:cNvSpPr txBox="1"/>
          <p:nvPr/>
        </p:nvSpPr>
        <p:spPr>
          <a:xfrm>
            <a:off x="3696102" y="1044358"/>
            <a:ext cx="8345103" cy="707886"/>
          </a:xfrm>
          <a:prstGeom prst="rect">
            <a:avLst/>
          </a:prstGeom>
          <a:noFill/>
        </p:spPr>
        <p:txBody>
          <a:bodyPr wrap="square" rtlCol="1">
            <a:spAutoFit/>
          </a:bodyPr>
          <a:lstStyle/>
          <a:p>
            <a:pPr algn="r"/>
            <a:r>
              <a:rPr lang="fa-IR" sz="2000" dirty="0" smtClean="0">
                <a:cs typeface="B Homa" panose="00000400000000000000" pitchFamily="2" charset="-78"/>
              </a:rPr>
              <a:t>اکنون پردازشی دیگر از قابلیت ها و امتیاز های مرتبط با سرمایه گذاری نظام های آموزشی در زمینه تربیت هنری به اجمال توضیح داده می شود:</a:t>
            </a:r>
            <a:endParaRPr lang="fa-IR" sz="2000" dirty="0">
              <a:cs typeface="B Homa" panose="00000400000000000000" pitchFamily="2" charset="-78"/>
            </a:endParaRPr>
          </a:p>
        </p:txBody>
      </p:sp>
      <p:sp>
        <p:nvSpPr>
          <p:cNvPr id="9" name="TextBox 8"/>
          <p:cNvSpPr txBox="1"/>
          <p:nvPr/>
        </p:nvSpPr>
        <p:spPr>
          <a:xfrm>
            <a:off x="2217821" y="2078131"/>
            <a:ext cx="9380621" cy="769441"/>
          </a:xfrm>
          <a:prstGeom prst="rect">
            <a:avLst/>
          </a:prstGeom>
          <a:noFill/>
        </p:spPr>
        <p:txBody>
          <a:bodyPr wrap="square" rtlCol="1">
            <a:spAutoFit/>
          </a:bodyPr>
          <a:lstStyle/>
          <a:p>
            <a:pPr algn="r"/>
            <a:r>
              <a:rPr lang="fa-IR" sz="2400" dirty="0" smtClean="0">
                <a:cs typeface="B Badr" panose="00000400000000000000" pitchFamily="2" charset="-78"/>
              </a:rPr>
              <a:t>1</a:t>
            </a:r>
            <a:r>
              <a:rPr lang="fa-IR" sz="2000" dirty="0" smtClean="0">
                <a:cs typeface="B Homa" panose="00000400000000000000" pitchFamily="2" charset="-78"/>
              </a:rPr>
              <a:t>- حساسیت پیدا کردن به رابطه میان جزء و کل و تقویت حس برقراری نسبت سنجیده میان آنها،چون تابع هیچ قاعده ای نیستند. </a:t>
            </a:r>
            <a:endParaRPr lang="fa-IR" sz="2000" dirty="0">
              <a:cs typeface="B Homa" panose="00000400000000000000" pitchFamily="2" charset="-78"/>
            </a:endParaRPr>
          </a:p>
        </p:txBody>
      </p:sp>
      <p:sp>
        <p:nvSpPr>
          <p:cNvPr id="10" name="TextBox 9"/>
          <p:cNvSpPr txBox="1"/>
          <p:nvPr/>
        </p:nvSpPr>
        <p:spPr>
          <a:xfrm>
            <a:off x="2348564" y="3122694"/>
            <a:ext cx="8576109" cy="1015663"/>
          </a:xfrm>
          <a:prstGeom prst="rect">
            <a:avLst/>
          </a:prstGeom>
          <a:noFill/>
        </p:spPr>
        <p:txBody>
          <a:bodyPr wrap="square" rtlCol="1">
            <a:spAutoFit/>
          </a:bodyPr>
          <a:lstStyle/>
          <a:p>
            <a:pPr algn="r"/>
            <a:r>
              <a:rPr lang="fa-IR" sz="2000" dirty="0" smtClean="0">
                <a:cs typeface="B Homa" panose="00000400000000000000" pitchFamily="2" charset="-78"/>
              </a:rPr>
              <a:t>2- هدف گذاری منعطف که نمایانگر برخورداری از ظرفیت بعد فی البداهه هوش انسانی است.</a:t>
            </a:r>
          </a:p>
          <a:p>
            <a:pPr algn="r"/>
            <a:r>
              <a:rPr lang="fa-IR" sz="2000" dirty="0" smtClean="0">
                <a:cs typeface="B Homa" panose="00000400000000000000" pitchFamily="2" charset="-78"/>
              </a:rPr>
              <a:t>عقلانیت غالب شوق شناسایی اهداف ثابت و ابراز مناسب برای تحقق آن است.اما در عالم واقع،</a:t>
            </a:r>
          </a:p>
          <a:p>
            <a:pPr algn="r"/>
            <a:r>
              <a:rPr lang="fa-IR" sz="2000" dirty="0" smtClean="0">
                <a:cs typeface="B Homa" panose="00000400000000000000" pitchFamily="2" charset="-78"/>
              </a:rPr>
              <a:t>زندگی و رخداد های آن این قدرها نظم پذیر نیستند.</a:t>
            </a:r>
            <a:endParaRPr lang="fa-IR" sz="2000" dirty="0">
              <a:cs typeface="B Homa" panose="00000400000000000000" pitchFamily="2" charset="-78"/>
            </a:endParaRPr>
          </a:p>
        </p:txBody>
      </p:sp>
      <p:sp>
        <p:nvSpPr>
          <p:cNvPr id="11" name="TextBox 10"/>
          <p:cNvSpPr txBox="1"/>
          <p:nvPr/>
        </p:nvSpPr>
        <p:spPr>
          <a:xfrm>
            <a:off x="1376414" y="4536589"/>
            <a:ext cx="9134374" cy="1015663"/>
          </a:xfrm>
          <a:prstGeom prst="rect">
            <a:avLst/>
          </a:prstGeom>
          <a:noFill/>
        </p:spPr>
        <p:txBody>
          <a:bodyPr wrap="square" rtlCol="1">
            <a:spAutoFit/>
          </a:bodyPr>
          <a:lstStyle/>
          <a:p>
            <a:pPr algn="r"/>
            <a:r>
              <a:rPr lang="fa-IR" sz="2000" dirty="0" smtClean="0">
                <a:cs typeface="B Homa" panose="00000400000000000000" pitchFamily="2" charset="-78"/>
              </a:rPr>
              <a:t>3- برخورداری از ظرفیت استفاده از مواد به منزله رسانه و اینکه بازنمایی هر واقعیت یا هم معنایی نیازمند مواد و شکلی مناسب است.هنگامی که مواد میانجی می شوند به رسانه تبدیل می شوند و بر تعیین اهداف و گزینه های پیش روی آن سایه می اندازند. </a:t>
            </a:r>
            <a:endParaRPr lang="fa-IR" sz="2000" dirty="0">
              <a:cs typeface="B Homa" panose="00000400000000000000" pitchFamily="2" charset="-78"/>
            </a:endParaRPr>
          </a:p>
        </p:txBody>
      </p:sp>
    </p:spTree>
    <p:extLst>
      <p:ext uri="{BB962C8B-B14F-4D97-AF65-F5344CB8AC3E}">
        <p14:creationId xmlns:p14="http://schemas.microsoft.com/office/powerpoint/2010/main" val="1441223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p:cNvSpPr txBox="1"/>
          <p:nvPr/>
        </p:nvSpPr>
        <p:spPr>
          <a:xfrm>
            <a:off x="4129239" y="239997"/>
            <a:ext cx="7990820" cy="1015663"/>
          </a:xfrm>
          <a:prstGeom prst="rect">
            <a:avLst/>
          </a:prstGeom>
          <a:noFill/>
        </p:spPr>
        <p:txBody>
          <a:bodyPr wrap="square" rtlCol="1">
            <a:spAutoFit/>
          </a:bodyPr>
          <a:lstStyle/>
          <a:p>
            <a:pPr algn="r"/>
            <a:r>
              <a:rPr lang="fa-IR" sz="2000" dirty="0" smtClean="0">
                <a:cs typeface="B Homa" panose="00000400000000000000" pitchFamily="2" charset="-78"/>
              </a:rPr>
              <a:t>4-برخورداری از ظرفیت استفاده از شکل برای خلق محتوایی که ویژگی انتقال حس و معنا دارد.اساسا زیبایی شناسی در برابر غیر زیباشناسی قرار می گیرد که اولی احساس و عاطفه را ارتقا می بخشد و دومی آنها را سرکوب می کند.</a:t>
            </a:r>
            <a:endParaRPr lang="fa-IR" sz="2000" dirty="0">
              <a:cs typeface="B Homa" panose="00000400000000000000" pitchFamily="2" charset="-78"/>
            </a:endParaRPr>
          </a:p>
        </p:txBody>
      </p:sp>
      <p:sp>
        <p:nvSpPr>
          <p:cNvPr id="6" name="TextBox 5"/>
          <p:cNvSpPr txBox="1"/>
          <p:nvPr/>
        </p:nvSpPr>
        <p:spPr>
          <a:xfrm>
            <a:off x="2560320" y="1565454"/>
            <a:ext cx="9011100" cy="1015663"/>
          </a:xfrm>
          <a:prstGeom prst="rect">
            <a:avLst/>
          </a:prstGeom>
          <a:noFill/>
        </p:spPr>
        <p:txBody>
          <a:bodyPr wrap="square" rtlCol="1">
            <a:spAutoFit/>
          </a:bodyPr>
          <a:lstStyle/>
          <a:p>
            <a:pPr algn="r"/>
            <a:r>
              <a:rPr lang="fa-IR" sz="2000" dirty="0" smtClean="0">
                <a:cs typeface="B Homa" panose="00000400000000000000" pitchFamily="2" charset="-78"/>
              </a:rPr>
              <a:t>5-برخورداری از ظرفیت پرورش یافته تخیل است.هنر،فرد را به استفاده از ظرفیت تخیل تشویق می کند.گرچه در علوم تجربی هم تخیل نقش آفرین است،اما فقط در هنر است که هیچ گاه هیچ کس به تخریب واقعیت متهم نمی شود.</a:t>
            </a:r>
            <a:endParaRPr lang="fa-IR" sz="2000" dirty="0">
              <a:cs typeface="B Homa" panose="00000400000000000000" pitchFamily="2" charset="-78"/>
            </a:endParaRPr>
          </a:p>
        </p:txBody>
      </p:sp>
      <p:sp>
        <p:nvSpPr>
          <p:cNvPr id="7" name="TextBox 6"/>
          <p:cNvSpPr txBox="1"/>
          <p:nvPr/>
        </p:nvSpPr>
        <p:spPr>
          <a:xfrm>
            <a:off x="2213811" y="2951966"/>
            <a:ext cx="8760841" cy="1323439"/>
          </a:xfrm>
          <a:prstGeom prst="rect">
            <a:avLst/>
          </a:prstGeom>
          <a:noFill/>
        </p:spPr>
        <p:txBody>
          <a:bodyPr wrap="square" rtlCol="1">
            <a:spAutoFit/>
          </a:bodyPr>
          <a:lstStyle/>
          <a:p>
            <a:pPr algn="r"/>
            <a:r>
              <a:rPr lang="fa-IR" sz="2000" dirty="0" smtClean="0">
                <a:cs typeface="B Homa" panose="00000400000000000000" pitchFamily="2" charset="-78"/>
              </a:rPr>
              <a:t>6-برخوردار از ظرفیت قاب بندی کردن و ادراک جهان از یک منظر زیباشناسانه است.هنر این امکان را به انسان می دهد که اشیاء و پدیده های معمول را به شکلی تازه ادراک و تجربه کند.</a:t>
            </a:r>
          </a:p>
          <a:p>
            <a:pPr algn="r"/>
            <a:r>
              <a:rPr lang="fa-IR" sz="2000" dirty="0" smtClean="0">
                <a:cs typeface="B Homa" panose="00000400000000000000" pitchFamily="2" charset="-78"/>
              </a:rPr>
              <a:t>در بهترین حالت،این ادراک توام با شوق و لذت خواهد بود.به این ادراک،ادراک زیباشناختی پدیده ها گفته می شود که از نوع شناختی و کاربردی ادراک متمایز است.  </a:t>
            </a:r>
            <a:endParaRPr lang="fa-IR" sz="2000" dirty="0">
              <a:cs typeface="B Homa" panose="00000400000000000000" pitchFamily="2" charset="-78"/>
            </a:endParaRPr>
          </a:p>
        </p:txBody>
      </p:sp>
      <p:sp>
        <p:nvSpPr>
          <p:cNvPr id="8" name="TextBox 7"/>
          <p:cNvSpPr txBox="1"/>
          <p:nvPr/>
        </p:nvSpPr>
        <p:spPr>
          <a:xfrm>
            <a:off x="673768" y="4707809"/>
            <a:ext cx="9538635" cy="1015663"/>
          </a:xfrm>
          <a:prstGeom prst="rect">
            <a:avLst/>
          </a:prstGeom>
          <a:noFill/>
        </p:spPr>
        <p:txBody>
          <a:bodyPr wrap="square" rtlCol="1">
            <a:spAutoFit/>
          </a:bodyPr>
          <a:lstStyle/>
          <a:p>
            <a:pPr algn="r"/>
            <a:r>
              <a:rPr lang="fa-IR" sz="2000" dirty="0" smtClean="0">
                <a:cs typeface="B Homa" panose="00000400000000000000" pitchFamily="2" charset="-78"/>
              </a:rPr>
              <a:t>7-برخوردار از ظرفیت تبدیل کیفیت های تجربه شده به بیان و متن است.در اینجا سخن از ویژگی </a:t>
            </a:r>
          </a:p>
          <a:p>
            <a:pPr algn="r"/>
            <a:r>
              <a:rPr lang="fa-IR" sz="2000" dirty="0" smtClean="0">
                <a:cs typeface="B Homa" panose="00000400000000000000" pitchFamily="2" charset="-78"/>
              </a:rPr>
              <a:t>های ابرازی یک اثر یا پدیده یا به نثر کشیدن آن است.این همان ظرفیتی است که منتقدان و مورخان هنر از آن برخوردارند و با اتکا به آن، درباره تجربه حاصل از رویارویی با یک اثر یا پدیده هنری گفتگو می کنند.</a:t>
            </a:r>
            <a:endParaRPr lang="fa-IR" sz="2000" dirty="0">
              <a:cs typeface="B Homa" panose="00000400000000000000" pitchFamily="2" charset="-78"/>
            </a:endParaRPr>
          </a:p>
        </p:txBody>
      </p:sp>
    </p:spTree>
    <p:extLst>
      <p:ext uri="{BB962C8B-B14F-4D97-AF65-F5344CB8AC3E}">
        <p14:creationId xmlns:p14="http://schemas.microsoft.com/office/powerpoint/2010/main" val="4264046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6" name="TextBox 5"/>
          <p:cNvSpPr txBox="1"/>
          <p:nvPr/>
        </p:nvSpPr>
        <p:spPr>
          <a:xfrm>
            <a:off x="4220431" y="134292"/>
            <a:ext cx="7971569" cy="461665"/>
          </a:xfrm>
          <a:prstGeom prst="rect">
            <a:avLst/>
          </a:prstGeom>
          <a:noFill/>
        </p:spPr>
        <p:txBody>
          <a:bodyPr wrap="square" rtlCol="1">
            <a:spAutoFit/>
          </a:bodyPr>
          <a:lstStyle/>
          <a:p>
            <a:pPr algn="r"/>
            <a:r>
              <a:rPr lang="fa-IR" sz="2400" u="sng" dirty="0" smtClean="0">
                <a:solidFill>
                  <a:srgbClr val="9A3869"/>
                </a:solidFill>
                <a:cs typeface="EntezareZohoor B3" panose="00000700000000000000" pitchFamily="2" charset="-78"/>
              </a:rPr>
              <a:t>پیامد های تربیت هنری از منظر مهارت های مورد نیاز زندگی و مشاغل در عصر حاضر</a:t>
            </a:r>
            <a:endParaRPr lang="fa-IR" sz="2400" u="sng" dirty="0">
              <a:solidFill>
                <a:srgbClr val="9A3869"/>
              </a:solidFill>
              <a:cs typeface="EntezareZohoor B3" panose="00000700000000000000" pitchFamily="2" charset="-78"/>
            </a:endParaRPr>
          </a:p>
        </p:txBody>
      </p:sp>
      <p:sp>
        <p:nvSpPr>
          <p:cNvPr id="7" name="TextBox 6"/>
          <p:cNvSpPr txBox="1"/>
          <p:nvPr/>
        </p:nvSpPr>
        <p:spPr>
          <a:xfrm>
            <a:off x="3218726" y="866282"/>
            <a:ext cx="8755101" cy="1323439"/>
          </a:xfrm>
          <a:prstGeom prst="rect">
            <a:avLst/>
          </a:prstGeom>
          <a:noFill/>
        </p:spPr>
        <p:txBody>
          <a:bodyPr wrap="square" rtlCol="1">
            <a:spAutoFit/>
          </a:bodyPr>
          <a:lstStyle/>
          <a:p>
            <a:pPr algn="r"/>
            <a:r>
              <a:rPr lang="fa-IR" sz="2000" dirty="0" smtClean="0">
                <a:cs typeface="B Homa" panose="00000400000000000000" pitchFamily="2" charset="-78"/>
              </a:rPr>
              <a:t>1-</a:t>
            </a:r>
            <a:r>
              <a:rPr lang="fa-IR" sz="2000" dirty="0" smtClean="0">
                <a:solidFill>
                  <a:srgbClr val="9A3869"/>
                </a:solidFill>
                <a:cs typeface="B Homa" panose="00000400000000000000" pitchFamily="2" charset="-78"/>
              </a:rPr>
              <a:t>ادراک روابط</a:t>
            </a:r>
            <a:r>
              <a:rPr lang="fa-IR" sz="2000" dirty="0" smtClean="0">
                <a:cs typeface="B Homa" panose="00000400000000000000" pitchFamily="2" charset="-78"/>
              </a:rPr>
              <a:t>:هنر</a:t>
            </a:r>
            <a:r>
              <a:rPr lang="fa-IR" sz="2000" dirty="0" smtClean="0">
                <a:solidFill>
                  <a:srgbClr val="9A3869"/>
                </a:solidFill>
                <a:cs typeface="B Homa" panose="00000400000000000000" pitchFamily="2" charset="-78"/>
              </a:rPr>
              <a:t> </a:t>
            </a:r>
            <a:r>
              <a:rPr lang="fa-IR" sz="2000" dirty="0" smtClean="0">
                <a:cs typeface="B Homa" panose="00000400000000000000" pitchFamily="2" charset="-78"/>
              </a:rPr>
              <a:t>به دانش آموزان کمک می کند تا به این واقعیت پی ببرند که«هیچ چیز به تنهایی پایدار نمی ماند.فن و مهارت شکل دادن به چیز ها،مثل فن و مهارت موسیقی یا فن و مهارت بیان،یا هر رشته دیگر هنری به دانش آموزان کمک می کند تاثیر پذیری اشکال و عناصر درون یک محصول (اثر) را از یکدیگر تمییز دهند یا تعامل آنها را با هم دریابند.»</a:t>
            </a:r>
            <a:endParaRPr lang="fa-IR" sz="2000" dirty="0">
              <a:cs typeface="B Homa" panose="00000400000000000000" pitchFamily="2" charset="-78"/>
            </a:endParaRPr>
          </a:p>
        </p:txBody>
      </p:sp>
      <p:sp>
        <p:nvSpPr>
          <p:cNvPr id="8" name="TextBox 7"/>
          <p:cNvSpPr txBox="1"/>
          <p:nvPr/>
        </p:nvSpPr>
        <p:spPr>
          <a:xfrm>
            <a:off x="2405512" y="2686731"/>
            <a:ext cx="8884118" cy="707886"/>
          </a:xfrm>
          <a:prstGeom prst="rect">
            <a:avLst/>
          </a:prstGeom>
          <a:noFill/>
        </p:spPr>
        <p:txBody>
          <a:bodyPr wrap="square" rtlCol="1">
            <a:spAutoFit/>
          </a:bodyPr>
          <a:lstStyle/>
          <a:p>
            <a:pPr algn="r"/>
            <a:r>
              <a:rPr lang="fa-IR" sz="2000" dirty="0" smtClean="0">
                <a:cs typeface="B Homa" panose="00000400000000000000" pitchFamily="2" charset="-78"/>
              </a:rPr>
              <a:t>2-</a:t>
            </a:r>
            <a:r>
              <a:rPr lang="fa-IR" sz="2000" dirty="0" smtClean="0">
                <a:solidFill>
                  <a:srgbClr val="9A3869"/>
                </a:solidFill>
                <a:cs typeface="B Homa" panose="00000400000000000000" pitchFamily="2" charset="-78"/>
              </a:rPr>
              <a:t>توجه به ظرایف</a:t>
            </a:r>
            <a:r>
              <a:rPr lang="fa-IR" sz="2000" dirty="0" smtClean="0">
                <a:cs typeface="B Homa" panose="00000400000000000000" pitchFamily="2" charset="-78"/>
              </a:rPr>
              <a:t>: هنر به دانش آموزان می آموزد که تفاوت های ناچیز و کم اهمیت می توانند تاثیراتی شگرف داشته باشند.</a:t>
            </a:r>
            <a:endParaRPr lang="fa-IR" sz="2000" dirty="0">
              <a:cs typeface="B Homa" panose="00000400000000000000" pitchFamily="2" charset="-78"/>
            </a:endParaRPr>
          </a:p>
        </p:txBody>
      </p:sp>
      <p:sp>
        <p:nvSpPr>
          <p:cNvPr id="9" name="TextBox 8"/>
          <p:cNvSpPr txBox="1"/>
          <p:nvPr/>
        </p:nvSpPr>
        <p:spPr>
          <a:xfrm>
            <a:off x="1755006" y="3760638"/>
            <a:ext cx="8970745" cy="707886"/>
          </a:xfrm>
          <a:prstGeom prst="rect">
            <a:avLst/>
          </a:prstGeom>
          <a:noFill/>
        </p:spPr>
        <p:txBody>
          <a:bodyPr wrap="square" rtlCol="1">
            <a:spAutoFit/>
          </a:bodyPr>
          <a:lstStyle/>
          <a:p>
            <a:pPr algn="r"/>
            <a:r>
              <a:rPr lang="fa-IR" sz="2000" dirty="0" smtClean="0">
                <a:cs typeface="B Homa" panose="00000400000000000000" pitchFamily="2" charset="-78"/>
              </a:rPr>
              <a:t>3-</a:t>
            </a:r>
            <a:r>
              <a:rPr lang="fa-IR" sz="2000" dirty="0" smtClean="0">
                <a:solidFill>
                  <a:srgbClr val="9A3869"/>
                </a:solidFill>
                <a:cs typeface="B Homa" panose="00000400000000000000" pitchFamily="2" charset="-78"/>
              </a:rPr>
              <a:t>توجه به راه حل های گوناگون مسائل</a:t>
            </a:r>
            <a:r>
              <a:rPr lang="fa-IR" sz="2000" dirty="0" smtClean="0">
                <a:cs typeface="B Homa" panose="00000400000000000000" pitchFamily="2" charset="-78"/>
              </a:rPr>
              <a:t>:هنر</a:t>
            </a:r>
            <a:r>
              <a:rPr lang="fa-IR" sz="2000" dirty="0" smtClean="0">
                <a:solidFill>
                  <a:srgbClr val="9A3869"/>
                </a:solidFill>
                <a:cs typeface="B Homa" panose="00000400000000000000" pitchFamily="2" charset="-78"/>
              </a:rPr>
              <a:t> </a:t>
            </a:r>
            <a:r>
              <a:rPr lang="fa-IR" sz="2000" dirty="0" smtClean="0">
                <a:cs typeface="B Homa" panose="00000400000000000000" pitchFamily="2" charset="-78"/>
              </a:rPr>
              <a:t>به تقویت این آگاهی می انجامد که مسائل راه حل های گوناگون و پرسش ها نیز پاسخ های متفاوت و متعدد دارند.</a:t>
            </a:r>
            <a:endParaRPr lang="fa-IR" sz="2000" dirty="0">
              <a:cs typeface="B Homa" panose="00000400000000000000" pitchFamily="2" charset="-78"/>
            </a:endParaRPr>
          </a:p>
        </p:txBody>
      </p:sp>
      <p:sp>
        <p:nvSpPr>
          <p:cNvPr id="10" name="TextBox 9"/>
          <p:cNvSpPr txBox="1"/>
          <p:nvPr/>
        </p:nvSpPr>
        <p:spPr>
          <a:xfrm>
            <a:off x="1223210" y="5000170"/>
            <a:ext cx="8202575" cy="1015663"/>
          </a:xfrm>
          <a:prstGeom prst="rect">
            <a:avLst/>
          </a:prstGeom>
          <a:noFill/>
        </p:spPr>
        <p:txBody>
          <a:bodyPr wrap="square" rtlCol="1">
            <a:spAutoFit/>
          </a:bodyPr>
          <a:lstStyle/>
          <a:p>
            <a:pPr algn="r"/>
            <a:r>
              <a:rPr lang="fa-IR" sz="2000" dirty="0" smtClean="0">
                <a:cs typeface="B Homa" panose="00000400000000000000" pitchFamily="2" charset="-78"/>
              </a:rPr>
              <a:t>4-</a:t>
            </a:r>
            <a:r>
              <a:rPr lang="fa-IR" sz="2000" dirty="0" smtClean="0">
                <a:solidFill>
                  <a:srgbClr val="9A3869"/>
                </a:solidFill>
                <a:cs typeface="B Homa" panose="00000400000000000000" pitchFamily="2" charset="-78"/>
              </a:rPr>
              <a:t>رابطه تعاملی هدف ها و روش ها</a:t>
            </a:r>
            <a:r>
              <a:rPr lang="fa-IR" sz="2000" dirty="0" smtClean="0">
                <a:cs typeface="B Homa" panose="00000400000000000000" pitchFamily="2" charset="-78"/>
              </a:rPr>
              <a:t>:کار درحوزه هنر قابلیت تغییر هدف ها را در فرایند کار باتشخیص و پیگیری هدف هایی که از ابتدا مفهوم پردازی نشده اند،در دانش آموزان پرورش می دهد. </a:t>
            </a:r>
            <a:endParaRPr lang="fa-IR" sz="2000" dirty="0">
              <a:cs typeface="B Homa" panose="00000400000000000000" pitchFamily="2" charset="-78"/>
            </a:endParaRPr>
          </a:p>
        </p:txBody>
      </p:sp>
    </p:spTree>
    <p:extLst>
      <p:ext uri="{BB962C8B-B14F-4D97-AF65-F5344CB8AC3E}">
        <p14:creationId xmlns:p14="http://schemas.microsoft.com/office/powerpoint/2010/main" val="37810433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p:cNvSpPr txBox="1"/>
          <p:nvPr/>
        </p:nvSpPr>
        <p:spPr>
          <a:xfrm>
            <a:off x="4225490" y="365125"/>
            <a:ext cx="7769439" cy="707886"/>
          </a:xfrm>
          <a:prstGeom prst="rect">
            <a:avLst/>
          </a:prstGeom>
          <a:noFill/>
        </p:spPr>
        <p:txBody>
          <a:bodyPr wrap="square" rtlCol="1">
            <a:spAutoFit/>
          </a:bodyPr>
          <a:lstStyle/>
          <a:p>
            <a:pPr algn="r"/>
            <a:r>
              <a:rPr lang="fa-IR" sz="2000" dirty="0" smtClean="0">
                <a:solidFill>
                  <a:srgbClr val="9A3869"/>
                </a:solidFill>
                <a:cs typeface="B Homa" panose="00000400000000000000" pitchFamily="2" charset="-78"/>
              </a:rPr>
              <a:t>5-پرورش توانایی تصمیم گیری</a:t>
            </a:r>
            <a:r>
              <a:rPr lang="fa-IR" sz="2000" dirty="0" smtClean="0">
                <a:cs typeface="B Homa" panose="00000400000000000000" pitchFamily="2" charset="-78"/>
              </a:rPr>
              <a:t>: هنر موجب می شود تا توانایی تصمیم گیری در غیاب قانون و قاعده پرورش یابد.</a:t>
            </a:r>
            <a:endParaRPr lang="fa-IR" sz="2000" dirty="0">
              <a:cs typeface="B Homa" panose="00000400000000000000" pitchFamily="2" charset="-78"/>
            </a:endParaRPr>
          </a:p>
        </p:txBody>
      </p:sp>
      <p:sp>
        <p:nvSpPr>
          <p:cNvPr id="6" name="TextBox 5"/>
          <p:cNvSpPr txBox="1"/>
          <p:nvPr/>
        </p:nvSpPr>
        <p:spPr>
          <a:xfrm>
            <a:off x="2451511" y="1640314"/>
            <a:ext cx="9222854" cy="707886"/>
          </a:xfrm>
          <a:prstGeom prst="rect">
            <a:avLst/>
          </a:prstGeom>
          <a:noFill/>
        </p:spPr>
        <p:txBody>
          <a:bodyPr wrap="square" rtlCol="1">
            <a:spAutoFit/>
          </a:bodyPr>
          <a:lstStyle/>
          <a:p>
            <a:pPr algn="r"/>
            <a:r>
              <a:rPr lang="fa-IR" sz="2000" dirty="0" smtClean="0">
                <a:cs typeface="B Homa" panose="00000400000000000000" pitchFamily="2" charset="-78"/>
              </a:rPr>
              <a:t>6-</a:t>
            </a:r>
            <a:r>
              <a:rPr lang="fa-IR" sz="2000" dirty="0" smtClean="0">
                <a:solidFill>
                  <a:srgbClr val="9A3869"/>
                </a:solidFill>
                <a:cs typeface="B Homa" panose="00000400000000000000" pitchFamily="2" charset="-78"/>
              </a:rPr>
              <a:t>به کارگیری تخیل</a:t>
            </a:r>
            <a:r>
              <a:rPr lang="fa-IR" sz="2000" dirty="0" smtClean="0">
                <a:cs typeface="B Homa" panose="00000400000000000000" pitchFamily="2" charset="-78"/>
              </a:rPr>
              <a:t>: هنر مستلزم به کارگیری تخیل به عنوان یک منبع محتواست.یعنی توانایی مجسم ساختن موقعیت ها و بررسی میزان صحت عملیات طراحی شده از طریق چشم ذهن(معاینه ذهنی).</a:t>
            </a:r>
            <a:endParaRPr lang="fa-IR" sz="2000" dirty="0">
              <a:cs typeface="B Homa" panose="00000400000000000000" pitchFamily="2" charset="-78"/>
            </a:endParaRPr>
          </a:p>
        </p:txBody>
      </p:sp>
      <p:sp>
        <p:nvSpPr>
          <p:cNvPr id="7" name="TextBox 6"/>
          <p:cNvSpPr txBox="1"/>
          <p:nvPr/>
        </p:nvSpPr>
        <p:spPr>
          <a:xfrm>
            <a:off x="1838426" y="3027848"/>
            <a:ext cx="8953346" cy="707886"/>
          </a:xfrm>
          <a:prstGeom prst="rect">
            <a:avLst/>
          </a:prstGeom>
          <a:noFill/>
        </p:spPr>
        <p:txBody>
          <a:bodyPr wrap="square" rtlCol="1">
            <a:spAutoFit/>
          </a:bodyPr>
          <a:lstStyle/>
          <a:p>
            <a:pPr algn="r"/>
            <a:r>
              <a:rPr lang="fa-IR" sz="2000" dirty="0" smtClean="0">
                <a:cs typeface="B Homa" panose="00000400000000000000" pitchFamily="2" charset="-78"/>
              </a:rPr>
              <a:t>7-</a:t>
            </a:r>
            <a:r>
              <a:rPr lang="fa-IR" sz="2000" dirty="0" smtClean="0">
                <a:solidFill>
                  <a:srgbClr val="9A3869"/>
                </a:solidFill>
                <a:cs typeface="B Homa" panose="00000400000000000000" pitchFamily="2" charset="-78"/>
              </a:rPr>
              <a:t>پرورش زیبا شناسی</a:t>
            </a:r>
            <a:r>
              <a:rPr lang="fa-IR" sz="2000" dirty="0" smtClean="0">
                <a:cs typeface="B Homa" panose="00000400000000000000" pitchFamily="2" charset="-78"/>
              </a:rPr>
              <a:t>: هنر توانمندی نگریستن به دنیا از دریچه زیبا شناسی را در دانش آموزان پرورش می دهد.</a:t>
            </a:r>
            <a:endParaRPr lang="fa-IR" sz="2000" dirty="0">
              <a:cs typeface="B Homa" panose="00000400000000000000" pitchFamily="2" charset="-78"/>
            </a:endParaRPr>
          </a:p>
        </p:txBody>
      </p:sp>
      <p:sp>
        <p:nvSpPr>
          <p:cNvPr id="8" name="TextBox 7"/>
          <p:cNvSpPr txBox="1"/>
          <p:nvPr/>
        </p:nvSpPr>
        <p:spPr>
          <a:xfrm>
            <a:off x="2257125" y="4527425"/>
            <a:ext cx="7884941" cy="707886"/>
          </a:xfrm>
          <a:prstGeom prst="rect">
            <a:avLst/>
          </a:prstGeom>
          <a:noFill/>
        </p:spPr>
        <p:txBody>
          <a:bodyPr wrap="square" rtlCol="1">
            <a:spAutoFit/>
          </a:bodyPr>
          <a:lstStyle/>
          <a:p>
            <a:pPr algn="r"/>
            <a:r>
              <a:rPr lang="fa-IR" sz="2000" dirty="0" smtClean="0">
                <a:cs typeface="B Homa" panose="00000400000000000000" pitchFamily="2" charset="-78"/>
              </a:rPr>
              <a:t>8-</a:t>
            </a:r>
            <a:r>
              <a:rPr lang="fa-IR" sz="2000" dirty="0" smtClean="0">
                <a:solidFill>
                  <a:srgbClr val="9A3869"/>
                </a:solidFill>
                <a:cs typeface="B Homa" panose="00000400000000000000" pitchFamily="2" charset="-78"/>
              </a:rPr>
              <a:t>توانایی کاربرد رسانه ها</a:t>
            </a:r>
            <a:r>
              <a:rPr lang="fa-IR" sz="2000" dirty="0" smtClean="0">
                <a:cs typeface="B Homa" panose="00000400000000000000" pitchFamily="2" charset="-78"/>
              </a:rPr>
              <a:t>: هنر توانمندی های دانش آموزان را برای استفاده از یک رسانه همراه با دانش لازم و محدودیت های آن پرورش می دهد.</a:t>
            </a:r>
            <a:endParaRPr lang="fa-IR" sz="2000" dirty="0">
              <a:cs typeface="B Homa" panose="00000400000000000000" pitchFamily="2" charset="-78"/>
            </a:endParaRPr>
          </a:p>
        </p:txBody>
      </p:sp>
    </p:spTree>
    <p:extLst>
      <p:ext uri="{BB962C8B-B14F-4D97-AF65-F5344CB8AC3E}">
        <p14:creationId xmlns:p14="http://schemas.microsoft.com/office/powerpoint/2010/main" val="830177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1152</Words>
  <Application>Microsoft Office PowerPoint</Application>
  <PresentationFormat>Widescreen</PresentationFormat>
  <Paragraphs>61</Paragraphs>
  <Slides>10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Arial</vt:lpstr>
      <vt:lpstr>B Badr</vt:lpstr>
      <vt:lpstr>B Homa</vt:lpstr>
      <vt:lpstr>B Kamran Outline</vt:lpstr>
      <vt:lpstr>B Koodak Outline</vt:lpstr>
      <vt:lpstr>Calibri</vt:lpstr>
      <vt:lpstr>Calibri Light</vt:lpstr>
      <vt:lpstr>EntezareZohoor B3</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N56</dc:creator>
  <cp:lastModifiedBy>N56</cp:lastModifiedBy>
  <cp:revision>22</cp:revision>
  <dcterms:created xsi:type="dcterms:W3CDTF">2020-06-03T08:11:07Z</dcterms:created>
  <dcterms:modified xsi:type="dcterms:W3CDTF">2020-06-03T11:28:09Z</dcterms:modified>
</cp:coreProperties>
</file>