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2" r:id="rId3"/>
    <p:sldId id="257" r:id="rId4"/>
    <p:sldId id="258" r:id="rId5"/>
    <p:sldId id="261" r:id="rId6"/>
    <p:sldId id="263" r:id="rId7"/>
    <p:sldId id="264" r:id="rId8"/>
    <p:sldId id="266" r:id="rId9"/>
    <p:sldId id="267" r:id="rId10"/>
    <p:sldId id="285" r:id="rId11"/>
    <p:sldId id="276" r:id="rId12"/>
    <p:sldId id="277" r:id="rId13"/>
    <p:sldId id="278" r:id="rId14"/>
    <p:sldId id="279" r:id="rId15"/>
    <p:sldId id="280" r:id="rId16"/>
    <p:sldId id="281" r:id="rId17"/>
    <p:sldId id="275" r:id="rId18"/>
    <p:sldId id="282" r:id="rId19"/>
    <p:sldId id="295" r:id="rId20"/>
    <p:sldId id="294" r:id="rId21"/>
    <p:sldId id="293" r:id="rId22"/>
    <p:sldId id="288" r:id="rId23"/>
    <p:sldId id="291" r:id="rId24"/>
    <p:sldId id="290" r:id="rId25"/>
    <p:sldId id="289" r:id="rId26"/>
    <p:sldId id="296"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slide" Target="slides/slide12.xml" /><Relationship Id="rId18" Type="http://schemas.openxmlformats.org/officeDocument/2006/relationships/slide" Target="slides/slide17.xml" /><Relationship Id="rId26" Type="http://schemas.openxmlformats.org/officeDocument/2006/relationships/slide" Target="slides/slide25.xml" /><Relationship Id="rId3" Type="http://schemas.openxmlformats.org/officeDocument/2006/relationships/slide" Target="slides/slide2.xml" /><Relationship Id="rId21" Type="http://schemas.openxmlformats.org/officeDocument/2006/relationships/slide" Target="slides/slide20.xml" /><Relationship Id="rId7" Type="http://schemas.openxmlformats.org/officeDocument/2006/relationships/slide" Target="slides/slide6.xml" /><Relationship Id="rId12" Type="http://schemas.openxmlformats.org/officeDocument/2006/relationships/slide" Target="slides/slide11.xml" /><Relationship Id="rId17" Type="http://schemas.openxmlformats.org/officeDocument/2006/relationships/slide" Target="slides/slide16.xml" /><Relationship Id="rId25" Type="http://schemas.openxmlformats.org/officeDocument/2006/relationships/slide" Target="slides/slide24.xml" /><Relationship Id="rId2" Type="http://schemas.openxmlformats.org/officeDocument/2006/relationships/slide" Target="slides/slide1.xml" /><Relationship Id="rId16" Type="http://schemas.openxmlformats.org/officeDocument/2006/relationships/slide" Target="slides/slide15.xml" /><Relationship Id="rId20" Type="http://schemas.openxmlformats.org/officeDocument/2006/relationships/slide" Target="slides/slide19.xml" /><Relationship Id="rId29" Type="http://schemas.openxmlformats.org/officeDocument/2006/relationships/viewProps" Target="viewProps.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slide" Target="slides/slide10.xml" /><Relationship Id="rId24" Type="http://schemas.openxmlformats.org/officeDocument/2006/relationships/slide" Target="slides/slide23.xml" /><Relationship Id="rId5" Type="http://schemas.openxmlformats.org/officeDocument/2006/relationships/slide" Target="slides/slide4.xml" /><Relationship Id="rId15" Type="http://schemas.openxmlformats.org/officeDocument/2006/relationships/slide" Target="slides/slide14.xml" /><Relationship Id="rId23" Type="http://schemas.openxmlformats.org/officeDocument/2006/relationships/slide" Target="slides/slide22.xml" /><Relationship Id="rId28" Type="http://schemas.openxmlformats.org/officeDocument/2006/relationships/presProps" Target="presProps.xml" /><Relationship Id="rId10" Type="http://schemas.openxmlformats.org/officeDocument/2006/relationships/slide" Target="slides/slide9.xml" /><Relationship Id="rId19" Type="http://schemas.openxmlformats.org/officeDocument/2006/relationships/slide" Target="slides/slide18.xml" /><Relationship Id="rId31" Type="http://schemas.openxmlformats.org/officeDocument/2006/relationships/tableStyles" Target="tableStyles.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slide" Target="slides/slide13.xml" /><Relationship Id="rId22" Type="http://schemas.openxmlformats.org/officeDocument/2006/relationships/slide" Target="slides/slide21.xml" /><Relationship Id="rId27" Type="http://schemas.openxmlformats.org/officeDocument/2006/relationships/slide" Target="slides/slide26.xml" /><Relationship Id="rId30" Type="http://schemas.openxmlformats.org/officeDocument/2006/relationships/theme" Target="theme/theme1.xml" /></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 /><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عنوان اسلاید">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fa-IR"/>
              <a:t>برای ویرایش سبک عنوان اسلاید اصلی، کلیک نمایید</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a-IR"/>
              <a:t>برای ویرایش سبک عنوان فرعی اسلاید اصلی کلیک کنید</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5/12/2020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تصویر پانوراما با زیرنویس">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fa-IR"/>
              <a:t>برای ویرایش سبک عنوان اسلاید اصلی، کلیک نمایید</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a-IR"/>
              <a:t>برای اضافه کردن تصویر نماد را کلیک نمایید</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a-IR"/>
              <a:t>ویرایش سبک های متن اصلی</a:t>
            </a:r>
          </a:p>
        </p:txBody>
      </p:sp>
      <p:sp>
        <p:nvSpPr>
          <p:cNvPr id="5" name="Date Placeholder 4"/>
          <p:cNvSpPr>
            <a:spLocks noGrp="1"/>
          </p:cNvSpPr>
          <p:nvPr>
            <p:ph type="dt" sz="half" idx="10"/>
          </p:nvPr>
        </p:nvSpPr>
        <p:spPr/>
        <p:txBody>
          <a:bodyPr/>
          <a:lstStyle/>
          <a:p>
            <a:fld id="{48A87A34-81AB-432B-8DAE-1953F412C126}" type="datetimeFigureOut">
              <a:rPr lang="en-US" dirty="0"/>
              <a:t>5/12/2020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عنوان و زیرنویس">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fa-IR"/>
              <a:t>برای ویرایش سبک عنوان اسلاید اصلی، کلیک نمایید</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a-IR"/>
              <a:t>ویرایش سبک های متن اصلی</a:t>
            </a:r>
          </a:p>
        </p:txBody>
      </p:sp>
      <p:sp>
        <p:nvSpPr>
          <p:cNvPr id="5" name="Date Placeholder 4"/>
          <p:cNvSpPr>
            <a:spLocks noGrp="1"/>
          </p:cNvSpPr>
          <p:nvPr>
            <p:ph type="dt" sz="half" idx="10"/>
          </p:nvPr>
        </p:nvSpPr>
        <p:spPr/>
        <p:txBody>
          <a:bodyPr/>
          <a:lstStyle/>
          <a:p>
            <a:fld id="{48A87A34-81AB-432B-8DAE-1953F412C126}" type="datetimeFigureOut">
              <a:rPr lang="en-US" dirty="0"/>
              <a:t>5/12/2020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نقل قول با زیرنویس">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fa-IR"/>
              <a:t>برای ویرایش سبک عنوان اسلاید اصلی، کلیک نمایید</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a-IR"/>
              <a:t>ویرایش سبک های متن اصلی</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a-IR"/>
              <a:t>ویرایش سبک های متن اصلی</a:t>
            </a:r>
          </a:p>
        </p:txBody>
      </p:sp>
      <p:sp>
        <p:nvSpPr>
          <p:cNvPr id="5" name="Date Placeholder 4"/>
          <p:cNvSpPr>
            <a:spLocks noGrp="1"/>
          </p:cNvSpPr>
          <p:nvPr>
            <p:ph type="dt" sz="half" idx="10"/>
          </p:nvPr>
        </p:nvSpPr>
        <p:spPr/>
        <p:txBody>
          <a:bodyPr/>
          <a:lstStyle/>
          <a:p>
            <a:fld id="{48A87A34-81AB-432B-8DAE-1953F412C126}" type="datetimeFigureOut">
              <a:rPr lang="en-US" dirty="0"/>
              <a:t>5/12/2020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کارت نام">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fa-IR"/>
              <a:t>برای ویرایش سبک عنوان اسلاید اصلی، کلیک نمایید</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a-IR"/>
              <a:t>ویرایش سبک های متن اصلی</a:t>
            </a:r>
          </a:p>
        </p:txBody>
      </p:sp>
      <p:sp>
        <p:nvSpPr>
          <p:cNvPr id="5" name="Date Placeholder 4"/>
          <p:cNvSpPr>
            <a:spLocks noGrp="1"/>
          </p:cNvSpPr>
          <p:nvPr>
            <p:ph type="dt" sz="half" idx="10"/>
          </p:nvPr>
        </p:nvSpPr>
        <p:spPr/>
        <p:txBody>
          <a:bodyPr/>
          <a:lstStyle/>
          <a:p>
            <a:fld id="{48A87A34-81AB-432B-8DAE-1953F412C126}" type="datetimeFigureOut">
              <a:rPr lang="en-US" dirty="0"/>
              <a:t>5/12/2020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ستون">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fa-IR"/>
              <a:t>برای ویرایش سبک عنوان اسلاید اصلی، کلیک نمایید</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a-IR"/>
              <a:t>ویرایش سبک های متن اصلی</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a-IR"/>
              <a:t>ویرایش سبک های متن اصلی</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a-IR"/>
              <a:t>ویرایش سبک های متن اصلی</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a-IR"/>
              <a:t>ویرایش سبک های متن اصلی</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a-IR"/>
              <a:t>ویرایش سبک های متن اصلی</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a-IR"/>
              <a:t>ویرایش سبک های متن اصلی</a:t>
            </a:r>
          </a:p>
        </p:txBody>
      </p:sp>
      <p:sp>
        <p:nvSpPr>
          <p:cNvPr id="3" name="Date Placeholder 2"/>
          <p:cNvSpPr>
            <a:spLocks noGrp="1"/>
          </p:cNvSpPr>
          <p:nvPr>
            <p:ph type="dt" sz="half" idx="10"/>
          </p:nvPr>
        </p:nvSpPr>
        <p:spPr/>
        <p:txBody>
          <a:bodyPr/>
          <a:lstStyle/>
          <a:p>
            <a:fld id="{48A87A34-81AB-432B-8DAE-1953F412C126}" type="datetimeFigureOut">
              <a:rPr lang="en-US" dirty="0"/>
              <a:t>5/12/2020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ستون 3 تصویری">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fa-IR"/>
              <a:t>برای ویرایش سبک عنوان اسلاید اصلی، کلیک نمایید</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a-IR"/>
              <a:t>ویرایش سبک های متن اصلی</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a-IR"/>
              <a:t>برای اضافه کردن تصویر نماد را کلیک نمایید</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a-IR"/>
              <a:t>ویرایش سبک های متن اصلی</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a-IR"/>
              <a:t>ویرایش سبک های متن اصلی</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a-IR"/>
              <a:t>برای اضافه کردن تصویر نماد را کلیک نمایید</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a-IR"/>
              <a:t>ویرایش سبک های متن اصلی</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a-IR"/>
              <a:t>ویرایش سبک های متن اصلی</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a-IR"/>
              <a:t>برای اضافه کردن تصویر نماد را کلیک نمایید</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a-IR"/>
              <a:t>ویرایش سبک های متن اصلی</a:t>
            </a:r>
          </a:p>
        </p:txBody>
      </p:sp>
      <p:sp>
        <p:nvSpPr>
          <p:cNvPr id="3" name="Date Placeholder 2"/>
          <p:cNvSpPr>
            <a:spLocks noGrp="1"/>
          </p:cNvSpPr>
          <p:nvPr>
            <p:ph type="dt" sz="half" idx="10"/>
          </p:nvPr>
        </p:nvSpPr>
        <p:spPr/>
        <p:txBody>
          <a:bodyPr/>
          <a:lstStyle/>
          <a:p>
            <a:fld id="{48A87A34-81AB-432B-8DAE-1953F412C126}" type="datetimeFigureOut">
              <a:rPr lang="en-US" dirty="0"/>
              <a:t>5/12/2020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عنوان و متن عمودی">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fa-IR"/>
              <a:t>برای ویرایش سبک عنوان اسلاید اصلی، کلیک نمایید</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fa-IR"/>
              <a:t>ویرایش سبک های متن اصلی</a:t>
            </a:r>
          </a:p>
          <a:p>
            <a:pPr lvl="1"/>
            <a:r>
              <a:rPr lang="fa-IR"/>
              <a:t>سطح دوم</a:t>
            </a:r>
          </a:p>
          <a:p>
            <a:pPr lvl="2"/>
            <a:r>
              <a:rPr lang="fa-IR"/>
              <a:t>سطح سوم</a:t>
            </a:r>
          </a:p>
          <a:p>
            <a:pPr lvl="3"/>
            <a:r>
              <a:rPr lang="fa-IR"/>
              <a:t>سطح چهارم</a:t>
            </a:r>
          </a:p>
          <a:p>
            <a:pPr lvl="4"/>
            <a:r>
              <a:rPr lang="fa-IR"/>
              <a:t>سطح پنجم</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5/12/2020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عنوان عمودی و متن">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fa-IR"/>
              <a:t>برای ویرایش سبک عنوان اسلاید اصلی، کلیک نمایید</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fa-IR"/>
              <a:t>ویرایش سبک های متن اصلی</a:t>
            </a:r>
          </a:p>
          <a:p>
            <a:pPr lvl="1"/>
            <a:r>
              <a:rPr lang="fa-IR"/>
              <a:t>سطح دوم</a:t>
            </a:r>
          </a:p>
          <a:p>
            <a:pPr lvl="2"/>
            <a:r>
              <a:rPr lang="fa-IR"/>
              <a:t>سطح سوم</a:t>
            </a:r>
          </a:p>
          <a:p>
            <a:pPr lvl="3"/>
            <a:r>
              <a:rPr lang="fa-IR"/>
              <a:t>سطح چهارم</a:t>
            </a:r>
          </a:p>
          <a:p>
            <a:pPr lvl="4"/>
            <a:r>
              <a:rPr lang="fa-IR"/>
              <a:t>سطح پنجم</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5/12/2020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 محتوی">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fa-IR"/>
              <a:t>برای ویرایش سبک عنوان اسلاید اصلی، کلیک نمایید</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fa-IR"/>
              <a:t>ویرایش سبک های متن اصلی</a:t>
            </a:r>
          </a:p>
          <a:p>
            <a:pPr lvl="1"/>
            <a:r>
              <a:rPr lang="fa-IR"/>
              <a:t>سطح دوم</a:t>
            </a:r>
          </a:p>
          <a:p>
            <a:pPr lvl="2"/>
            <a:r>
              <a:rPr lang="fa-IR"/>
              <a:t>سطح سوم</a:t>
            </a:r>
          </a:p>
          <a:p>
            <a:pPr lvl="3"/>
            <a:r>
              <a:rPr lang="fa-IR"/>
              <a:t>سطح چهارم</a:t>
            </a:r>
          </a:p>
          <a:p>
            <a:pPr lvl="4"/>
            <a:r>
              <a:rPr lang="fa-IR"/>
              <a:t>سطح پنجم</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5/12/2020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سربرگ بخش">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fa-IR"/>
              <a:t>برای ویرایش سبک عنوان اسلاید اصلی، کلیک نمایید</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a-IR"/>
              <a:t>ویرایش سبک های متن اصلی</a:t>
            </a:r>
          </a:p>
        </p:txBody>
      </p:sp>
      <p:sp>
        <p:nvSpPr>
          <p:cNvPr id="4" name="Date Placeholder 3"/>
          <p:cNvSpPr>
            <a:spLocks noGrp="1"/>
          </p:cNvSpPr>
          <p:nvPr>
            <p:ph type="dt" sz="half" idx="10"/>
          </p:nvPr>
        </p:nvSpPr>
        <p:spPr/>
        <p:txBody>
          <a:bodyPr/>
          <a:lstStyle/>
          <a:p>
            <a:fld id="{48A87A34-81AB-432B-8DAE-1953F412C126}" type="datetimeFigureOut">
              <a:rPr lang="en-US" dirty="0"/>
              <a:t>5/12/2020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دو محتوا">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fa-IR"/>
              <a:t>برای ویرایش سبک عنوان اسلاید اصلی، کلیک نمایید</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fa-IR"/>
              <a:t>ویرایش سبک های متن اصلی</a:t>
            </a:r>
          </a:p>
          <a:p>
            <a:pPr lvl="1"/>
            <a:r>
              <a:rPr lang="fa-IR"/>
              <a:t>سطح دوم</a:t>
            </a:r>
          </a:p>
          <a:p>
            <a:pPr lvl="2"/>
            <a:r>
              <a:rPr lang="fa-IR"/>
              <a:t>سطح سوم</a:t>
            </a:r>
          </a:p>
          <a:p>
            <a:pPr lvl="3"/>
            <a:r>
              <a:rPr lang="fa-IR"/>
              <a:t>سطح چهارم</a:t>
            </a:r>
          </a:p>
          <a:p>
            <a:pPr lvl="4"/>
            <a:r>
              <a:rPr lang="fa-IR"/>
              <a:t>سطح پنجم</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fa-IR"/>
              <a:t>ویرایش سبک های متن اصلی</a:t>
            </a:r>
          </a:p>
          <a:p>
            <a:pPr lvl="1"/>
            <a:r>
              <a:rPr lang="fa-IR"/>
              <a:t>سطح دوم</a:t>
            </a:r>
          </a:p>
          <a:p>
            <a:pPr lvl="2"/>
            <a:r>
              <a:rPr lang="fa-IR"/>
              <a:t>سطح سوم</a:t>
            </a:r>
          </a:p>
          <a:p>
            <a:pPr lvl="3"/>
            <a:r>
              <a:rPr lang="fa-IR"/>
              <a:t>سطح چهارم</a:t>
            </a:r>
          </a:p>
          <a:p>
            <a:pPr lvl="4"/>
            <a:r>
              <a:rPr lang="fa-IR"/>
              <a:t>سطح پنجم</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5/12/2020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یسه">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fa-IR"/>
              <a:t>برای ویرایش سبک عنوان اسلاید اصلی، کلیک نمایید</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a-IR"/>
              <a:t>ویرایش سبک های متن اصلی</a:t>
            </a:r>
          </a:p>
        </p:txBody>
      </p:sp>
      <p:sp>
        <p:nvSpPr>
          <p:cNvPr id="12" name="Content Placeholder 3"/>
          <p:cNvSpPr>
            <a:spLocks noGrp="1"/>
          </p:cNvSpPr>
          <p:nvPr>
            <p:ph sz="quarter" idx="13"/>
          </p:nvPr>
        </p:nvSpPr>
        <p:spPr>
          <a:xfrm>
            <a:off x="913774" y="3051012"/>
            <a:ext cx="5106027" cy="2740187"/>
          </a:xfrm>
        </p:spPr>
        <p:txBody>
          <a:bodyPr/>
          <a:lstStyle/>
          <a:p>
            <a:pPr lvl="0"/>
            <a:r>
              <a:rPr lang="fa-IR"/>
              <a:t>ویرایش سبک های متن اصلی</a:t>
            </a:r>
          </a:p>
          <a:p>
            <a:pPr lvl="1"/>
            <a:r>
              <a:rPr lang="fa-IR"/>
              <a:t>سطح دوم</a:t>
            </a:r>
          </a:p>
          <a:p>
            <a:pPr lvl="2"/>
            <a:r>
              <a:rPr lang="fa-IR"/>
              <a:t>سطح سوم</a:t>
            </a:r>
          </a:p>
          <a:p>
            <a:pPr lvl="3"/>
            <a:r>
              <a:rPr lang="fa-IR"/>
              <a:t>سطح چهارم</a:t>
            </a:r>
          </a:p>
          <a:p>
            <a:pPr lvl="4"/>
            <a:r>
              <a:rPr lang="fa-IR"/>
              <a:t>سطح پنجم</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a-IR"/>
              <a:t>ویرایش سبک های متن اصلی</a:t>
            </a:r>
          </a:p>
        </p:txBody>
      </p:sp>
      <p:sp>
        <p:nvSpPr>
          <p:cNvPr id="13" name="Content Placeholder 5"/>
          <p:cNvSpPr>
            <a:spLocks noGrp="1"/>
          </p:cNvSpPr>
          <p:nvPr>
            <p:ph sz="quarter" idx="14"/>
          </p:nvPr>
        </p:nvSpPr>
        <p:spPr>
          <a:xfrm>
            <a:off x="6172200" y="3051012"/>
            <a:ext cx="5105401" cy="2740187"/>
          </a:xfrm>
        </p:spPr>
        <p:txBody>
          <a:bodyPr/>
          <a:lstStyle/>
          <a:p>
            <a:pPr lvl="0"/>
            <a:r>
              <a:rPr lang="fa-IR"/>
              <a:t>ویرایش سبک های متن اصلی</a:t>
            </a:r>
          </a:p>
          <a:p>
            <a:pPr lvl="1"/>
            <a:r>
              <a:rPr lang="fa-IR"/>
              <a:t>سطح دوم</a:t>
            </a:r>
          </a:p>
          <a:p>
            <a:pPr lvl="2"/>
            <a:r>
              <a:rPr lang="fa-IR"/>
              <a:t>سطح سوم</a:t>
            </a:r>
          </a:p>
          <a:p>
            <a:pPr lvl="3"/>
            <a:r>
              <a:rPr lang="fa-IR"/>
              <a:t>سطح چهارم</a:t>
            </a:r>
          </a:p>
          <a:p>
            <a:pPr lvl="4"/>
            <a:r>
              <a:rPr lang="fa-IR"/>
              <a:t>سطح پنجم</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5/12/2020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تنها عنوان">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fa-IR"/>
              <a:t>برای ویرایش سبک عنوان اسلاید اصلی، کلیک نمایید</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5/12/2020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خالی">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48A87A34-81AB-432B-8DAE-1953F412C126}" type="datetimeFigureOut">
              <a:rPr lang="en-US" dirty="0"/>
              <a:t>5/12/2020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ا با عنوان">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fa-IR"/>
              <a:t>برای ویرایش سبک عنوان اسلاید اصلی، کلیک نمایید</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fa-IR"/>
              <a:t>ویرایش سبک های متن اصلی</a:t>
            </a:r>
          </a:p>
          <a:p>
            <a:pPr lvl="1"/>
            <a:r>
              <a:rPr lang="fa-IR"/>
              <a:t>سطح دوم</a:t>
            </a:r>
          </a:p>
          <a:p>
            <a:pPr lvl="2"/>
            <a:r>
              <a:rPr lang="fa-IR"/>
              <a:t>سطح سوم</a:t>
            </a:r>
          </a:p>
          <a:p>
            <a:pPr lvl="3"/>
            <a:r>
              <a:rPr lang="fa-IR"/>
              <a:t>سطح چهارم</a:t>
            </a:r>
          </a:p>
          <a:p>
            <a:pPr lvl="4"/>
            <a:r>
              <a:rPr lang="fa-IR"/>
              <a:t>سطح پنجم</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a-IR"/>
              <a:t>ویرایش سبک های متن اصلی</a:t>
            </a:r>
          </a:p>
        </p:txBody>
      </p:sp>
      <p:sp>
        <p:nvSpPr>
          <p:cNvPr id="5" name="Date Placeholder 4"/>
          <p:cNvSpPr>
            <a:spLocks noGrp="1"/>
          </p:cNvSpPr>
          <p:nvPr>
            <p:ph type="dt" sz="half" idx="10"/>
          </p:nvPr>
        </p:nvSpPr>
        <p:spPr/>
        <p:txBody>
          <a:bodyPr/>
          <a:lstStyle/>
          <a:p>
            <a:fld id="{48A87A34-81AB-432B-8DAE-1953F412C126}" type="datetimeFigureOut">
              <a:rPr lang="en-US" dirty="0"/>
              <a:t>5/12/2020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تصویر با عنوان">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fa-IR"/>
              <a:t>برای ویرایش سبک عنوان اسلاید اصلی، کلیک نمایید</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a-IR"/>
              <a:t>برای اضافه کردن تصویر نماد را کلیک نمایید</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a-IR"/>
              <a:t>ویرایش سبک های متن اصلی</a:t>
            </a:r>
          </a:p>
        </p:txBody>
      </p:sp>
      <p:sp>
        <p:nvSpPr>
          <p:cNvPr id="5" name="Date Placeholder 4"/>
          <p:cNvSpPr>
            <a:spLocks noGrp="1"/>
          </p:cNvSpPr>
          <p:nvPr>
            <p:ph type="dt" sz="half" idx="10"/>
          </p:nvPr>
        </p:nvSpPr>
        <p:spPr/>
        <p:txBody>
          <a:bodyPr/>
          <a:lstStyle/>
          <a:p>
            <a:fld id="{48A87A34-81AB-432B-8DAE-1953F412C126}" type="datetimeFigureOut">
              <a:rPr lang="en-US" dirty="0"/>
              <a:t>5/12/2020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13" Type="http://schemas.openxmlformats.org/officeDocument/2006/relationships/slideLayout" Target="../slideLayouts/slideLayout13.xml" /><Relationship Id="rId18" Type="http://schemas.openxmlformats.org/officeDocument/2006/relationships/theme" Target="../theme/theme1.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slideLayout" Target="../slideLayouts/slideLayout12.xml" /><Relationship Id="rId17" Type="http://schemas.openxmlformats.org/officeDocument/2006/relationships/slideLayout" Target="../slideLayouts/slideLayout17.xml" /><Relationship Id="rId2" Type="http://schemas.openxmlformats.org/officeDocument/2006/relationships/slideLayout" Target="../slideLayouts/slideLayout2.xml" /><Relationship Id="rId16" Type="http://schemas.openxmlformats.org/officeDocument/2006/relationships/slideLayout" Target="../slideLayouts/slideLayout16.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5" Type="http://schemas.openxmlformats.org/officeDocument/2006/relationships/slideLayout" Target="../slideLayouts/slideLayout15.xml" /><Relationship Id="rId10" Type="http://schemas.openxmlformats.org/officeDocument/2006/relationships/slideLayout" Target="../slideLayouts/slideLayout10.xml" /><Relationship Id="rId19" Type="http://schemas.openxmlformats.org/officeDocument/2006/relationships/image" Target="../media/image1.png" /><Relationship Id="rId4" Type="http://schemas.openxmlformats.org/officeDocument/2006/relationships/slideLayout" Target="../slideLayouts/slideLayout4.xml" /><Relationship Id="rId9" Type="http://schemas.openxmlformats.org/officeDocument/2006/relationships/slideLayout" Target="../slideLayouts/slideLayout9.xml" /><Relationship Id="rId14" Type="http://schemas.openxmlformats.org/officeDocument/2006/relationships/slideLayout" Target="../slideLayouts/slideLayout14.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fa-IR"/>
              <a:t>برای ویرایش سبک عنوان اسلاید اصلی، کلیک نمایید</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fa-IR"/>
              <a:t>ویرایش سبک های متن اصلی</a:t>
            </a:r>
          </a:p>
          <a:p>
            <a:pPr lvl="1"/>
            <a:r>
              <a:rPr lang="fa-IR"/>
              <a:t>سطح دوم</a:t>
            </a:r>
          </a:p>
          <a:p>
            <a:pPr lvl="2"/>
            <a:r>
              <a:rPr lang="fa-IR"/>
              <a:t>سطح سوم</a:t>
            </a:r>
          </a:p>
          <a:p>
            <a:pPr lvl="3"/>
            <a:r>
              <a:rPr lang="fa-IR"/>
              <a:t>سطح چهارم</a:t>
            </a:r>
          </a:p>
          <a:p>
            <a:pPr lvl="4"/>
            <a:r>
              <a:rPr lang="fa-IR"/>
              <a:t>سطح پنجم</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48A87A34-81AB-432B-8DAE-1953F412C126}" type="datetimeFigureOut">
              <a:rPr lang="en-US" dirty="0"/>
              <a:pPr/>
              <a:t>5/12/2020</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ctr" defTabSz="914400" rtl="1"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r" defTabSz="914400" rtl="1"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r" defTabSz="914400" rtl="1"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r" defTabSz="914400" rtl="1"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 /></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 /></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08433" y="2369697"/>
            <a:ext cx="10364451" cy="1596177"/>
          </a:xfrm>
        </p:spPr>
        <p:txBody>
          <a:bodyPr>
            <a:normAutofit/>
          </a:bodyPr>
          <a:lstStyle/>
          <a:p>
            <a:r>
              <a:rPr lang="fa-IR" sz="9600" b="1" i="1">
                <a:solidFill>
                  <a:schemeClr val="accent1">
                    <a:lumMod val="75000"/>
                  </a:schemeClr>
                </a:solidFill>
              </a:rPr>
              <a:t>﷽</a:t>
            </a:r>
          </a:p>
        </p:txBody>
      </p:sp>
    </p:spTree>
    <p:extLst>
      <p:ext uri="{BB962C8B-B14F-4D97-AF65-F5344CB8AC3E}">
        <p14:creationId xmlns:p14="http://schemas.microsoft.com/office/powerpoint/2010/main" val="1684405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کادر متن 4"/>
          <p:cNvSpPr txBox="1"/>
          <p:nvPr/>
        </p:nvSpPr>
        <p:spPr>
          <a:xfrm>
            <a:off x="1828089" y="1100402"/>
            <a:ext cx="8643495" cy="4524315"/>
          </a:xfrm>
          <a:prstGeom prst="rect">
            <a:avLst/>
          </a:prstGeom>
          <a:noFill/>
        </p:spPr>
        <p:txBody>
          <a:bodyPr wrap="square">
            <a:spAutoFit/>
          </a:bodyPr>
          <a:lstStyle/>
          <a:p>
            <a:pPr algn="r"/>
            <a:r>
              <a:rPr lang="fa-IR" sz="2400" b="1" i="1">
                <a:solidFill>
                  <a:schemeClr val="accent1">
                    <a:lumMod val="75000"/>
                  </a:schemeClr>
                </a:solidFill>
              </a:rPr>
              <a:t>به عنوان مـثال پایه و اساس هنر نمایش تکیه بر زندگی است و همه جاذبه های مورد علاقه دانش آموز در آن یافت می شود. در نتیجه باعث پیوند دانش آموز با زندگی شده و در این تجربه او را به شکوفایی و کمال می رساند. این هنر به سبب گستردگی ، کمال و تنوع هنری و نیز سهل الوصول بودن ، چشم هنر ها در مدارس نامیده می شود.</a:t>
            </a:r>
          </a:p>
          <a:p>
            <a:pPr algn="r"/>
            <a:endParaRPr lang="fa-IR" sz="2400" b="1" i="1">
              <a:solidFill>
                <a:schemeClr val="accent1">
                  <a:lumMod val="75000"/>
                </a:schemeClr>
              </a:solidFill>
            </a:endParaRPr>
          </a:p>
          <a:p>
            <a:pPr algn="r"/>
            <a:r>
              <a:rPr lang="fa-IR" sz="2400" b="1" i="1" u="sng">
                <a:solidFill>
                  <a:schemeClr val="accent1">
                    <a:lumMod val="75000"/>
                  </a:schemeClr>
                </a:solidFill>
              </a:rPr>
              <a:t>تربیت معنوی و رشد فضائل اخلاقی</a:t>
            </a:r>
          </a:p>
          <a:p>
            <a:pPr algn="r"/>
            <a:r>
              <a:rPr lang="fa-IR" sz="2400" b="1" i="1">
                <a:solidFill>
                  <a:schemeClr val="accent1">
                    <a:lumMod val="75000"/>
                  </a:schemeClr>
                </a:solidFill>
              </a:rPr>
              <a:t>همان طور که گفته شد یک اثر مفید و برجسته هنری به تفریح و تنوع محدود نمی شود ؛ بلکه هنر اصیل نتایج خود را در حظ و بهره ای درونی و پایدار و تحول در بینش و تغییر رفتار و رشد و تکامل مخاطبان می جوید. یک اثر هنری هنگامی می تواند با وجود انسان پیوندی عمیق برقرار کند که مسائل اصلی حیاط و نیاز های اصیل وی را به درستی ترسیم نماید .</a:t>
            </a:r>
          </a:p>
        </p:txBody>
      </p:sp>
    </p:spTree>
    <p:extLst>
      <p:ext uri="{BB962C8B-B14F-4D97-AF65-F5344CB8AC3E}">
        <p14:creationId xmlns:p14="http://schemas.microsoft.com/office/powerpoint/2010/main" val="16777358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کادر متن 2"/>
          <p:cNvSpPr txBox="1"/>
          <p:nvPr/>
        </p:nvSpPr>
        <p:spPr>
          <a:xfrm>
            <a:off x="1538698" y="969065"/>
            <a:ext cx="8888123" cy="4893647"/>
          </a:xfrm>
          <a:prstGeom prst="rect">
            <a:avLst/>
          </a:prstGeom>
          <a:noFill/>
        </p:spPr>
        <p:txBody>
          <a:bodyPr wrap="square">
            <a:spAutoFit/>
          </a:bodyPr>
          <a:lstStyle/>
          <a:p>
            <a:pPr algn="r"/>
            <a:r>
              <a:rPr lang="fa-IR" sz="2400" b="1" i="1">
                <a:solidFill>
                  <a:schemeClr val="accent1">
                    <a:lumMod val="75000"/>
                  </a:schemeClr>
                </a:solidFill>
              </a:rPr>
              <a:t>بنابراین توجه به این اصل و ارائه مضامین و پیام های پربار به گونه ای مؤثر ، با بهره گیری از اعجاز هنر و زیبایی بیان ، تداوم بخش وجود آثار هنری است. لذا عمر هر اثر هنری به میزان ارتباط با درون انسان و با حقیقت وجودی وی وابسته است . چنان که در فرهنگ ها و مکاتب فکری و سیاسی مختلف ، هنر همگام و گاه بیشتر از روش های فلسفی و اعتقادی در تأثیر گذاری تربیتی نقش داشته است .بنابراین با توجه به این که معنویت تا اندازه قابل توجهی با مفهوم اصالت و زیبایی همبستگی دارد ، اگر آثار هنری از این دو موهبت به طور توأمان برخوردار شوند ، تأثیر مضاعفی بر مخاطب خواهد داشت . در غیر این صورت آثار هنری با اهداف مادی به سهولت بر مخاطب اثر گذاشته و معنویت درونی او را زائل و خلق و خوی غیر معنوی را به صورت آشکار یا نهان آموزش می دهند .در اصل آموزنده بودن آثار هنری ذکر می شود که تنها تجسم زیبایی ، در یک اثر هنری کافی نیست . بلکه اثر هنری باید نتایج اخلاقی را نیز عاید مخاطب خود کند. این آموزش اخلاقی باید به گونه ای خوشایند با ترکیب از آموزش و تفریح به تماشا گر عرضه شود .</a:t>
            </a:r>
          </a:p>
        </p:txBody>
      </p:sp>
    </p:spTree>
    <p:extLst>
      <p:ext uri="{BB962C8B-B14F-4D97-AF65-F5344CB8AC3E}">
        <p14:creationId xmlns:p14="http://schemas.microsoft.com/office/powerpoint/2010/main" val="36551958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کادر متن 2"/>
          <p:cNvSpPr txBox="1"/>
          <p:nvPr/>
        </p:nvSpPr>
        <p:spPr>
          <a:xfrm>
            <a:off x="1141817" y="1079406"/>
            <a:ext cx="9377096" cy="4524315"/>
          </a:xfrm>
          <a:prstGeom prst="rect">
            <a:avLst/>
          </a:prstGeom>
          <a:noFill/>
        </p:spPr>
        <p:txBody>
          <a:bodyPr wrap="square">
            <a:spAutoFit/>
          </a:bodyPr>
          <a:lstStyle/>
          <a:p>
            <a:pPr algn="r"/>
            <a:r>
              <a:rPr lang="fa-IR" sz="2400" b="1" i="1">
                <a:solidFill>
                  <a:schemeClr val="accent1">
                    <a:lumMod val="75000"/>
                  </a:schemeClr>
                </a:solidFill>
              </a:rPr>
              <a:t>اصولاً آن چیزی زیبا است که با طبیعت خود و با طبیعت مخاطب توافق داشته باشد . این اصل معیاری برای اخلاقی بودن یک اثر هنری است. همچنین آموزشی های اخلاقی زمانی مؤثر خواهد بود که دو مؤلفه شناخت و عاطفه را با هم مورد توجه قرار دهد و این امر مهم در صورتی محقق می شود که مردم به کشف ، استنباط و استخراج ارزش ها و باورها از متن آثاری بپردازند که هنرمندان به عنوان وسیله ی انتقال ارزش ها از آن استفاده و با آن ها رابطه معنایی برقرار می کنند . چنین تعاملی به تجربه زیبایی شناختی منجر خواهد شد که ویژگی آشکار آن ، آمیزش شناخت و عواطف است . بنابراین ، نظام های آموزشی باید تربیت کنشگران اخلاقی که کنش آنان هم زمان از صیغه شناختی ، عقلانی ،عاطفی و احساسی برخوردار باشد را در بستر هنر جستجو کنند و از امتیازات زیبا شناختی آن بهره گیرند . زیرا دست یابی به کمال در تربیت اخلاقی در گرو دست یابی به ابزار و رسانه هایی است که بتواند دامنه و عمق ارزش ها را تمام و کمال باز نمایی کند و این مهم با استفاده از قالب های هنری امکان پذیر است .</a:t>
            </a:r>
          </a:p>
        </p:txBody>
      </p:sp>
    </p:spTree>
    <p:extLst>
      <p:ext uri="{BB962C8B-B14F-4D97-AF65-F5344CB8AC3E}">
        <p14:creationId xmlns:p14="http://schemas.microsoft.com/office/powerpoint/2010/main" val="31693075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کادر متن 2"/>
          <p:cNvSpPr txBox="1"/>
          <p:nvPr/>
        </p:nvSpPr>
        <p:spPr>
          <a:xfrm>
            <a:off x="1520449" y="700772"/>
            <a:ext cx="9045793" cy="5262979"/>
          </a:xfrm>
          <a:prstGeom prst="rect">
            <a:avLst/>
          </a:prstGeom>
          <a:noFill/>
        </p:spPr>
        <p:txBody>
          <a:bodyPr wrap="square">
            <a:spAutoFit/>
          </a:bodyPr>
          <a:lstStyle/>
          <a:p>
            <a:pPr algn="r"/>
            <a:r>
              <a:rPr lang="fa-IR" sz="2400" b="1" i="1">
                <a:solidFill>
                  <a:schemeClr val="accent1">
                    <a:lumMod val="75000"/>
                  </a:schemeClr>
                </a:solidFill>
              </a:rPr>
              <a:t>اثرات فعالیت های خلاق هنری در باز سازی و رشد اخلاقی ، مخاطبان هنر و همچنین هنرمندان و آنان که در آفرینش آثار هنری شرکت دارند را شامل میشود. هنرمند زیر فشار تشویش های ناشی از نا استواری زندگی ، غالباً به سوی تصویر های درونی کشیده می شود و دنیای آشفته ذهن خویش را بر واقعیت بیرونی باز می تابد . اگر هنرمند روش های مناسبی را به کار گیرد ،میتواند باطن خویش را همچون دفتری گشوده و برخواند. بنابراین جستجوی هنرمند برای دریافت مفهومی روشن از واقعیت و مطالعه عینی دنیای خارج و بازنمایی آینه وار پدیده ها ،به رشد فضائل اخلاقی در خود و مخاطب کمک می کند.</a:t>
            </a:r>
            <a:endParaRPr lang="fa-IR" sz="2400" b="1" i="1" u="sng">
              <a:solidFill>
                <a:schemeClr val="accent1">
                  <a:lumMod val="75000"/>
                </a:schemeClr>
              </a:solidFill>
            </a:endParaRPr>
          </a:p>
          <a:p>
            <a:pPr algn="r"/>
            <a:r>
              <a:rPr lang="fa-IR" sz="2400" b="1" i="1" u="sng">
                <a:solidFill>
                  <a:schemeClr val="accent1">
                    <a:lumMod val="75000"/>
                  </a:schemeClr>
                </a:solidFill>
              </a:rPr>
              <a:t> رشد احساسات و عواطف</a:t>
            </a:r>
          </a:p>
          <a:p>
            <a:pPr algn="r"/>
            <a:r>
              <a:rPr lang="fa-IR" sz="2400" b="1" i="1">
                <a:solidFill>
                  <a:schemeClr val="accent1">
                    <a:lumMod val="75000"/>
                  </a:schemeClr>
                </a:solidFill>
              </a:rPr>
              <a:t> توجه به عواطف و ویژگی های هیجانی افراد و پرورش مناسب آن ، از موارد اساسی در آموزش و پرورش و بهداشت روانی و سایر شئون اجتماعی و انسانی به شمار می رود . از این رو لازم است در انتخاب روش ها مؤثر و رسانه های مناسب برای آموزش و پرورش کودکان ، علاوه بر در نظر داشتن ویژگی ها و توانایی های ذهنی ، رشد عاطفی و ویژگی های هیجانی آنان نیز مد نظر قرار گیرد .</a:t>
            </a:r>
          </a:p>
        </p:txBody>
      </p:sp>
    </p:spTree>
    <p:extLst>
      <p:ext uri="{BB962C8B-B14F-4D97-AF65-F5344CB8AC3E}">
        <p14:creationId xmlns:p14="http://schemas.microsoft.com/office/powerpoint/2010/main" val="21865217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کادر متن 2"/>
          <p:cNvSpPr txBox="1"/>
          <p:nvPr/>
        </p:nvSpPr>
        <p:spPr>
          <a:xfrm>
            <a:off x="1352130" y="832773"/>
            <a:ext cx="9225944" cy="5262979"/>
          </a:xfrm>
          <a:prstGeom prst="rect">
            <a:avLst/>
          </a:prstGeom>
          <a:noFill/>
        </p:spPr>
        <p:txBody>
          <a:bodyPr wrap="square">
            <a:spAutoFit/>
          </a:bodyPr>
          <a:lstStyle/>
          <a:p>
            <a:pPr algn="r"/>
            <a:r>
              <a:rPr lang="fa-IR" sz="2400" b="1" i="1">
                <a:solidFill>
                  <a:schemeClr val="accent1">
                    <a:lumMod val="75000"/>
                  </a:schemeClr>
                </a:solidFill>
              </a:rPr>
              <a:t>برنامه های هنری به دلیل ارتباط تنگاتنگ با ویژیگی های عاطفی کودکان ، روشی موفق در آموزش و پرورش این سنین شناخته می شوند . زیرا زبان هنر زبان دل است  و زبان کودک نیز تشابه و رابطه عمیقی با این زبان دارد . البته این نفوذ و تأثیر گذاری به کودک و نوجوان محدود نمی شود ، بلکه در سراسر زنگی انسان ادامه می یابد و بزرگسالان هم با وجود رشد ذهنی و عقلانی بیشتر از نمونه های هنری متنوع و متناسب با ویژگی های خود، تأثیر می  پذیرند. زیرا آن ها نیز از کودکی با آشنایی داشته و در هر شرایطی با عواطف گوناگون همراهند .گروهی از صاحب نظران برجسته تعلیم و تربیت که توجه و اهتمام ویژه ای به تربیت زیبا شناسی دارد ،تأکید می کند که هنرها ، ماهیتاَ نشان دهنده اشکال اساسی تجربه انسانی هستند و زمینه بروز احساسات و تجلی خلاقانه آن ها را فراهم می سازند . بنابراین هنر دردرجه اول می یابد بخش احساسی مخاطب را تسخیر نماید و سپس قوای عاقله او را تحریک کند . همه هنرها از این بابت شبیه یکدیگرند و به این شکل مخاطب را تحت تأثیر قرار میدهند . شعری زیبا و پر معنی می تواندعواطف ادمی را تحت تأثیر قرار داده ، وجدان خفته وی را بیدار و حیات را  در نگاهش جلوه ای دیگر بخشد. </a:t>
            </a:r>
          </a:p>
        </p:txBody>
      </p:sp>
    </p:spTree>
    <p:extLst>
      <p:ext uri="{BB962C8B-B14F-4D97-AF65-F5344CB8AC3E}">
        <p14:creationId xmlns:p14="http://schemas.microsoft.com/office/powerpoint/2010/main" val="32438057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کادر متن 2"/>
          <p:cNvSpPr txBox="1"/>
          <p:nvPr/>
        </p:nvSpPr>
        <p:spPr>
          <a:xfrm>
            <a:off x="1673016" y="933681"/>
            <a:ext cx="8774904" cy="4893647"/>
          </a:xfrm>
          <a:prstGeom prst="rect">
            <a:avLst/>
          </a:prstGeom>
          <a:noFill/>
        </p:spPr>
        <p:txBody>
          <a:bodyPr wrap="square">
            <a:spAutoFit/>
          </a:bodyPr>
          <a:lstStyle/>
          <a:p>
            <a:pPr algn="r"/>
            <a:r>
              <a:rPr lang="fa-IR" sz="2400" b="1" i="1">
                <a:solidFill>
                  <a:schemeClr val="accent1">
                    <a:lumMod val="75000"/>
                  </a:schemeClr>
                </a:solidFill>
              </a:rPr>
              <a:t>همچنین گرایش ویژه ای را در وی ایجاد و تقویت نماید ، به رفتارش شکل بخشد و او را بسوی هدف هایی مشخص سوق دهد. قطعه ای از موسیقی می تواند احساسات ویژه ای را بارور سازد و به انسان شور و حرکت بخشد . گاه توأم شدن شعری مطلوب با اهنگ و صدایی دلنشین و موسیقی مناسب ،سرودس جذاب و مفید را عرضه و اثرات عاطفی و حماسی عمیقی بر توده جامعه بر جا می گذارد .</a:t>
            </a:r>
            <a:endParaRPr lang="fa-IR" sz="2400" b="1" i="1" u="sng">
              <a:solidFill>
                <a:schemeClr val="accent1">
                  <a:lumMod val="75000"/>
                </a:schemeClr>
              </a:solidFill>
            </a:endParaRPr>
          </a:p>
          <a:p>
            <a:pPr algn="r"/>
            <a:endParaRPr lang="fa-IR" sz="2400" b="1" i="1" u="sng">
              <a:solidFill>
                <a:schemeClr val="accent1">
                  <a:lumMod val="75000"/>
                </a:schemeClr>
              </a:solidFill>
            </a:endParaRPr>
          </a:p>
          <a:p>
            <a:pPr algn="r"/>
            <a:r>
              <a:rPr lang="fa-IR" sz="2400" b="1" i="1" u="sng">
                <a:solidFill>
                  <a:schemeClr val="accent1">
                    <a:lumMod val="75000"/>
                  </a:schemeClr>
                </a:solidFill>
              </a:rPr>
              <a:t>رشد خلاقیت و آفرینشگری</a:t>
            </a:r>
            <a:r>
              <a:rPr lang="fa-IR" sz="2400" b="1" i="1">
                <a:solidFill>
                  <a:schemeClr val="accent1">
                    <a:lumMod val="75000"/>
                  </a:schemeClr>
                </a:solidFill>
              </a:rPr>
              <a:t> </a:t>
            </a:r>
          </a:p>
          <a:p>
            <a:pPr algn="r"/>
            <a:r>
              <a:rPr lang="fa-IR" sz="2400" b="1" i="1">
                <a:solidFill>
                  <a:schemeClr val="accent1">
                    <a:lumMod val="75000"/>
                  </a:schemeClr>
                </a:solidFill>
              </a:rPr>
              <a:t>خلاقیت یکی از قابلیت های کلیدی و از عوامل درک پیچیدگی  های تحولات فردی و اجتماعی است. به طوری که امروزه جوامع بشری  به دلیل تحلیل منابع طبیعی ، وابستگی متقابل میان کشور ها و سرعت فزاینده تغییرات نیاز به پرورش خلاقیت را بیشتر احساس می کنند . توانایی ارائه دیدگاه های نوین ، تولید ایده های بدیع و معنادار ، طرح سؤالات جدید و تکمیل مسائل ناقص از جمله  عوامل مورد اتفاق در تعاریف  خلاقیت است .</a:t>
            </a:r>
          </a:p>
        </p:txBody>
      </p:sp>
    </p:spTree>
    <p:extLst>
      <p:ext uri="{BB962C8B-B14F-4D97-AF65-F5344CB8AC3E}">
        <p14:creationId xmlns:p14="http://schemas.microsoft.com/office/powerpoint/2010/main" val="1653796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کادر متن 2"/>
          <p:cNvSpPr txBox="1"/>
          <p:nvPr/>
        </p:nvSpPr>
        <p:spPr>
          <a:xfrm>
            <a:off x="987997" y="1046029"/>
            <a:ext cx="9625575" cy="4524315"/>
          </a:xfrm>
          <a:prstGeom prst="rect">
            <a:avLst/>
          </a:prstGeom>
          <a:noFill/>
        </p:spPr>
        <p:txBody>
          <a:bodyPr wrap="square">
            <a:spAutoFit/>
          </a:bodyPr>
          <a:lstStyle/>
          <a:p>
            <a:pPr algn="r"/>
            <a:r>
              <a:rPr lang="fa-IR" sz="2400" b="1" i="1">
                <a:solidFill>
                  <a:schemeClr val="accent1">
                    <a:lumMod val="75000"/>
                  </a:schemeClr>
                </a:solidFill>
              </a:rPr>
              <a:t>نگاه انسان به پدیده ها و ادراک آن ها نوعاَ برای کار برد های روز مره است . اما هنر خاستگاه یگانه ی ادراکاتی است که نه با قصد انجام دادن کاری یا رفع نیازی به وقوع می پیوندد ، بلکه با هدف بر هم زدن آرامش فکری و معما گونه جلوه دادن امور با تیکه بر خلاقیت شکل می گیرد تا پدیده های آشنا یا جدید تجربه شوند. از دید گاه جان لانکاستر هنر قسمتی از از نیروی خلاقیت انسان است که وی از طریق آن با دیگران ارتباط بر قرار می کند همچنین در بر گیرنده آن بخش از بداعت و خلاقیت است که طی آن فرد به میزان تبحر و هنرمندی خود در بر قراری ارتباط با ابزار هنر ، اندیشه و احساسات نشئت گرفته از تفسیر دیداری خود را به دیگران منتقل میکند و با فراهم کردن فضایی آرام ذهن را آزادانه در مدار آفرینشگری به حرکت در اورده تا پدیدار های تازه را کشف و اندیشه هایی را بنمایاند که تا کنون تجربه نشده اند . به لحاظ تناسب هنر با زبان کودک و ارتباط با تمایلات درونی آن ها ، همه کودکان هنر را دوست دارند . آنان در فرآیند آموزش های هنری شکست و پیروزی را تجربه می کنند و زمینه بروز خلاقیت و احساسات آن ها فراهم می شود .</a:t>
            </a:r>
          </a:p>
        </p:txBody>
      </p:sp>
    </p:spTree>
    <p:extLst>
      <p:ext uri="{BB962C8B-B14F-4D97-AF65-F5344CB8AC3E}">
        <p14:creationId xmlns:p14="http://schemas.microsoft.com/office/powerpoint/2010/main" val="12989918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کادر متن 2"/>
          <p:cNvSpPr txBox="1"/>
          <p:nvPr/>
        </p:nvSpPr>
        <p:spPr>
          <a:xfrm>
            <a:off x="1848371" y="1078685"/>
            <a:ext cx="8513958" cy="4154984"/>
          </a:xfrm>
          <a:prstGeom prst="rect">
            <a:avLst/>
          </a:prstGeom>
          <a:noFill/>
        </p:spPr>
        <p:txBody>
          <a:bodyPr wrap="square">
            <a:spAutoFit/>
          </a:bodyPr>
          <a:lstStyle/>
          <a:p>
            <a:pPr algn="r"/>
            <a:r>
              <a:rPr lang="fa-IR" sz="2400" b="1" i="1">
                <a:solidFill>
                  <a:schemeClr val="accent1">
                    <a:lumMod val="75000"/>
                  </a:schemeClr>
                </a:solidFill>
              </a:rPr>
              <a:t>بنابر این ماهیت اصلی هنر را نمی توان در ساختن ابزار هایی برای جوابگویی به نیاز های روزمره زندگی محدود کرد ، بلکه فدرت تخیل و درک مفاهیم گوناگون طبیعت ، ماهیت گفتمانی آن و ضرورت آفرینشگری ، عامل اصلی در پیدایش هنر است .از سویی شرط لازم برای خلق یک اثر هنری ، داشتن قدرت تخیل ، قریحه و ذوق فوق العاده و مهارت کافی در بیان و انتقال تخیلات خود است . بنابر این از  عناصر مهم دریافتن عنصر زیبایی در یک اثر هنری ، ظرفیت های خلاقانه آن است و این عنصر التزام وافری را برای هنر مندان به جهت توجه ویژه به خلاقیت ایجاد میکند . آموزش هنر در نظام آموزشی باعث پرورش خلاقیت عمومی دانش آموزان می شود . از سویی اعمال روش های آموزشی خلاق در آموزش های هنری ارتقای کیفیت و توانایی های هنری را به دنبال دارد . از این نظر می توان گفت هنر هم زاینده خلاقیت و هم محصول آن است.</a:t>
            </a:r>
          </a:p>
        </p:txBody>
      </p:sp>
    </p:spTree>
    <p:extLst>
      <p:ext uri="{BB962C8B-B14F-4D97-AF65-F5344CB8AC3E}">
        <p14:creationId xmlns:p14="http://schemas.microsoft.com/office/powerpoint/2010/main" val="8376324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کادر متن 2"/>
          <p:cNvSpPr txBox="1"/>
          <p:nvPr/>
        </p:nvSpPr>
        <p:spPr>
          <a:xfrm>
            <a:off x="1407046" y="1464758"/>
            <a:ext cx="9022127" cy="4154984"/>
          </a:xfrm>
          <a:prstGeom prst="rect">
            <a:avLst/>
          </a:prstGeom>
          <a:noFill/>
        </p:spPr>
        <p:txBody>
          <a:bodyPr wrap="square">
            <a:spAutoFit/>
          </a:bodyPr>
          <a:lstStyle/>
          <a:p>
            <a:pPr algn="r"/>
            <a:r>
              <a:rPr lang="fa-IR" sz="2400" b="1" i="1">
                <a:solidFill>
                  <a:schemeClr val="accent1">
                    <a:lumMod val="75000"/>
                  </a:schemeClr>
                </a:solidFill>
              </a:rPr>
              <a:t>ا</a:t>
            </a:r>
            <a:r>
              <a:rPr lang="fa-IR" sz="2400" b="1" i="1" u="sng">
                <a:solidFill>
                  <a:schemeClr val="accent1">
                    <a:lumMod val="75000"/>
                  </a:schemeClr>
                </a:solidFill>
              </a:rPr>
              <a:t>لگو سازی و ارتباطات اجتماعی</a:t>
            </a:r>
            <a:r>
              <a:rPr lang="fa-IR" sz="2400" b="1" i="1">
                <a:solidFill>
                  <a:schemeClr val="accent1">
                    <a:lumMod val="75000"/>
                  </a:schemeClr>
                </a:solidFill>
              </a:rPr>
              <a:t> </a:t>
            </a:r>
          </a:p>
          <a:p>
            <a:pPr algn="r"/>
            <a:r>
              <a:rPr lang="fa-IR" sz="2400" b="1" i="1">
                <a:solidFill>
                  <a:schemeClr val="accent1">
                    <a:lumMod val="75000"/>
                  </a:schemeClr>
                </a:solidFill>
              </a:rPr>
              <a:t>ارتباطات اجتماعی تأثیر بسیار مثبتی بر سلامت روانی و جسمانی دارد . کودکان ، بسیاری از الگو های رفتاری ، انگیزه ها و نگرش هارا از طریق تقلید کسب می کنند . تقلید نشان دهنده پیوند عاطفی کودک با شخصی است که با او همانند سازی کرده است . یکی از جنبه های همانند سازی، ادراک کودک از شباهت خود با سرمشق و در نتیجه ، کسب خصوصیات و واکنش های الگوست . بنابراین کودکان بعد از دیدن یک اثر هنری ممکن است شخصیت ها و یا مفهوم آن را نزدیک یا دور از خود تصور کنند و برای مشابه شدن و عمل به سیاق آن ها یا دوری گزیدن از آن ها در روابط اجتماعی و هدایت افکار عمومی نقش بسزایی دارد . چنان که بسیاری از الگو های زندگی، بر اساس آثار هنری مانند پویا نمایی ، که تنها تصاویری متحرک از انسان هاست ، انتخاب یا رد می شوند و این ویژگی نشانگر توانمندی و اثر گذاری هنر در جوامع انسانی است .</a:t>
            </a:r>
          </a:p>
        </p:txBody>
      </p:sp>
    </p:spTree>
    <p:extLst>
      <p:ext uri="{BB962C8B-B14F-4D97-AF65-F5344CB8AC3E}">
        <p14:creationId xmlns:p14="http://schemas.microsoft.com/office/powerpoint/2010/main" val="41067068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کادر متن 2"/>
          <p:cNvSpPr txBox="1"/>
          <p:nvPr/>
        </p:nvSpPr>
        <p:spPr>
          <a:xfrm>
            <a:off x="1508617" y="1032076"/>
            <a:ext cx="8986631" cy="4893647"/>
          </a:xfrm>
          <a:prstGeom prst="rect">
            <a:avLst/>
          </a:prstGeom>
          <a:noFill/>
        </p:spPr>
        <p:txBody>
          <a:bodyPr wrap="square">
            <a:spAutoFit/>
          </a:bodyPr>
          <a:lstStyle/>
          <a:p>
            <a:pPr algn="r"/>
            <a:r>
              <a:rPr lang="fa-IR" sz="2400" b="1" i="1">
                <a:solidFill>
                  <a:schemeClr val="accent1">
                    <a:lumMod val="75000"/>
                  </a:schemeClr>
                </a:solidFill>
              </a:rPr>
              <a:t>در خصوص یادگیری تعامل با محیط و روابط اجتماعی ، هنر نمایش از سال های اولیه زندگی نقشی آشکار دارد کودک از هنگام سخن گفتن و راه رفتن ، به تدریج با محیط، پدیده های اطراف، اعضای خانواده و سایر اطرافیان اشنا می شود . در همین حین به تقلید از دیگران به نمایش رفتار های مختلف پرداخته و از این طریق به تکرار و باز آفرینی مشاهدات و تقلید از پدیده ها می پردازد و از طریق بازی و نمایش و بازسازی صحنه های مورد نظر ، در افزایش مهارت ها و تکوین شخصیت خویش نقشی فعال به عهده می گیرد کودکان در نمایش های خود به اشیاء جان می بخشند و با آ ن ها سخن می گویند . همان گونه که کودک به بازیگری نقش ها علاقه مند است ، از مشاهده فعالیت های حیوانات و افراد محیط پیرامون خود و مطالعه و تماشای حوادث و ماجرا هایی در این خصوص لذت می برد . بنابراین نمایش ها ، داستان های  کوتاه و فیلم های داستانی مرتبط با اعضای یک خانواده ، پرندگان ، حیوانات و محیط زیست ، برای خردسالان از کشش و گیرایی خاصی برخوردار است . علاقه به نمایش ، بازیگری نقش و تقلید و همانند سازی با نزدیکان در نوجوانی نیز ادامه می یابد. </a:t>
            </a:r>
          </a:p>
        </p:txBody>
      </p:sp>
    </p:spTree>
    <p:extLst>
      <p:ext uri="{BB962C8B-B14F-4D97-AF65-F5344CB8AC3E}">
        <p14:creationId xmlns:p14="http://schemas.microsoft.com/office/powerpoint/2010/main" val="1119574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lstStyle/>
          <a:p>
            <a:r>
              <a:rPr lang="fa-IR" b="1" i="1">
                <a:solidFill>
                  <a:schemeClr val="accent1">
                    <a:lumMod val="75000"/>
                  </a:schemeClr>
                </a:solidFill>
              </a:rPr>
              <a:t>« نگاهی به ابعاد و کارکرد های تربیتی هنر(2) »
</a:t>
            </a:r>
          </a:p>
        </p:txBody>
      </p:sp>
      <p:sp>
        <p:nvSpPr>
          <p:cNvPr id="6" name="نگهدارنده مکان محتوا 5"/>
          <p:cNvSpPr>
            <a:spLocks noGrp="1"/>
          </p:cNvSpPr>
          <p:nvPr>
            <p:ph sz="quarter" idx="13"/>
          </p:nvPr>
        </p:nvSpPr>
        <p:spPr>
          <a:xfrm>
            <a:off x="366313" y="1734976"/>
            <a:ext cx="10911913" cy="4477086"/>
          </a:xfrm>
        </p:spPr>
        <p:txBody>
          <a:bodyPr>
            <a:noAutofit/>
          </a:bodyPr>
          <a:lstStyle/>
          <a:p>
            <a:pPr marL="0" indent="0">
              <a:buNone/>
            </a:pPr>
            <a:r>
              <a:rPr lang="fa-IR" sz="2400" b="1" i="1">
                <a:solidFill>
                  <a:schemeClr val="accent1">
                    <a:lumMod val="75000"/>
                  </a:schemeClr>
                </a:solidFill>
              </a:rPr>
              <a:t>
هنر مقوله ای پیچیده و در عین حال ملموس است و از آن هنگام که انسان خود و محیطش را شناخت، به عنوان رکنی از ارکان زندگی مطرح بوده و همواره به یاری انسان شتافته است،چه آن زمان که انسان اولیه بر دیوار غارها برای خود راهی یافت تا از طریق آن به مقابله با ضعف ها و ناآگاهی های خویش بپردازد و بر ترس از فنا و نیستی غلبه کند و چه اکنون که در دنیایی از اضطراب و نگرانی ها زندگی می کند.
هنر جوشش طبیعی احساس، عاطفه، تخیّل و تجلی روح آدمی است، زیرا انسان تنها موجودی است که از موهبت درک و بیان زیبایی های هستی برخوردار است و با هنر آرامش میگیرد و خواسته های والای خود را در آن متجلی می بیند.
</a:t>
            </a:r>
          </a:p>
        </p:txBody>
      </p:sp>
    </p:spTree>
    <p:extLst>
      <p:ext uri="{BB962C8B-B14F-4D97-AF65-F5344CB8AC3E}">
        <p14:creationId xmlns:p14="http://schemas.microsoft.com/office/powerpoint/2010/main" val="35919582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کادر متن 2"/>
          <p:cNvSpPr txBox="1"/>
          <p:nvPr/>
        </p:nvSpPr>
        <p:spPr>
          <a:xfrm>
            <a:off x="1177313" y="944394"/>
            <a:ext cx="9566413" cy="4893647"/>
          </a:xfrm>
          <a:prstGeom prst="rect">
            <a:avLst/>
          </a:prstGeom>
          <a:noFill/>
        </p:spPr>
        <p:txBody>
          <a:bodyPr wrap="square">
            <a:spAutoFit/>
          </a:bodyPr>
          <a:lstStyle/>
          <a:p>
            <a:pPr algn="r"/>
            <a:r>
              <a:rPr lang="fa-IR" sz="2400" b="1" i="1">
                <a:solidFill>
                  <a:schemeClr val="accent1">
                    <a:lumMod val="75000"/>
                  </a:schemeClr>
                </a:solidFill>
              </a:rPr>
              <a:t>بازی های متنوع مناسب کودکان مخصوصاَ بازی های نمایشی و تأتر ، هر یک بنابه کیفیت و چگونگی خود بر روح و روان کودکان اثر می گذارد و هر گاه کودک در این بازی ها خود را در نقش اشخاصی دیگر تصور کند ، تجربه های نوینی را به دست می اورد و اتکاء به نفس خویش را تقویت می نماید و همچنان که قوه تخیل خود را گسترش می دهد ، خویشتن را نیز برای آینده آماده می سازد . هر گاه بازی های از این دست را به اتفاق همسالان خود انجام دهد ، روحیه تعاون ، همفکری و هماهنگی با دیگران را در خود تقویت می نماید و این کار او را برای یک زندگی مسالمت آمیز اجتماعی آماده می سازد . بطور کلی فراتر از سنین خاص ، قهرمان سازی و شاخص آفرینی از ویزگی های ثانویه هنر است . هنر با دستکاری هنجارها و ارزش های اجتماعی ، در تقویت یا تضعیف آن ها ، بدون ایجاد حساسیت در مخاطب و با ارائه دلایل مناسب ، مطلوب خود را انتقال می دهد و مخاطب غالباَ به صورت ناخود آگاه  از آن الگو می گیرید . این الگو هم در بعد فکری و هم در بعد مادی است . به عبارتی هنر دست به ایجاد الگو های جدیدی می زند که قهرمان و شاخص آن اگر چه پیش از این هم در بطن جامعه قابل رؤیت بوده ، اما پس از آن با برجستگی خاصی در ذهن مخاطب جای می گیرد</a:t>
            </a:r>
          </a:p>
        </p:txBody>
      </p:sp>
    </p:spTree>
    <p:extLst>
      <p:ext uri="{BB962C8B-B14F-4D97-AF65-F5344CB8AC3E}">
        <p14:creationId xmlns:p14="http://schemas.microsoft.com/office/powerpoint/2010/main" val="22191908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کادر متن 2"/>
          <p:cNvSpPr txBox="1"/>
          <p:nvPr/>
        </p:nvSpPr>
        <p:spPr>
          <a:xfrm>
            <a:off x="1307471" y="1176184"/>
            <a:ext cx="9365264" cy="4524315"/>
          </a:xfrm>
          <a:prstGeom prst="rect">
            <a:avLst/>
          </a:prstGeom>
          <a:noFill/>
        </p:spPr>
        <p:txBody>
          <a:bodyPr wrap="square">
            <a:spAutoFit/>
          </a:bodyPr>
          <a:lstStyle/>
          <a:p>
            <a:pPr algn="r"/>
            <a:r>
              <a:rPr lang="fa-IR" sz="2400" b="1" i="1">
                <a:solidFill>
                  <a:schemeClr val="accent1">
                    <a:lumMod val="75000"/>
                  </a:schemeClr>
                </a:solidFill>
              </a:rPr>
              <a:t>هنر شکننده سدهایی است که میان آدمیان به وجود آمده و قادر است همه را متحد و نزدیکی و یگانگی بیشتری میان انسان ها ایجاد نماید . در مجموع هنر وسیله ارتباط انسان هاست و آ ن ها را با احساساتی یک سان به یکدیگر پیوند می دهد ، زیرا از ماهیتی پویا بر خوردار است و همیشه فعال و با نشاط در نما های نو و زیبا جلوه گری می کند ؛ بخصوص اگر فرم و شکل با محتوا و ماهیت متحد باشد . در واقع ، هنر فرصت های بی بدیلی را برای تعامل و درک متقابل ، مشارکت افراد با یکدیگر و ساختن شبکه های اجتماعی فراهم می کند . به همین دلیل در ادبیات نظری و پژوهشی ، بر نقش هنر در توسعه مهارت ارتباطات اجتماعی تأکید زیادی شده است.</a:t>
            </a:r>
          </a:p>
          <a:p>
            <a:pPr algn="r"/>
            <a:endParaRPr lang="fa-IR" sz="2400" b="1" i="1">
              <a:solidFill>
                <a:schemeClr val="accent1">
                  <a:lumMod val="75000"/>
                </a:schemeClr>
              </a:solidFill>
            </a:endParaRPr>
          </a:p>
          <a:p>
            <a:pPr algn="r"/>
            <a:r>
              <a:rPr lang="fa-IR" sz="2400" b="1" i="1" u="sng">
                <a:solidFill>
                  <a:schemeClr val="accent1">
                    <a:lumMod val="75000"/>
                  </a:schemeClr>
                </a:solidFill>
              </a:rPr>
              <a:t>شکل گیری هویت فرهنگی</a:t>
            </a:r>
          </a:p>
          <a:p>
            <a:pPr algn="r"/>
            <a:r>
              <a:rPr lang="fa-IR" sz="2400" b="1" i="1">
                <a:solidFill>
                  <a:schemeClr val="accent1">
                    <a:lumMod val="75000"/>
                  </a:schemeClr>
                </a:solidFill>
              </a:rPr>
              <a:t>جوانان بیشتر از گروه های سنی دیگر در معرض کسب و یا از دست دادن هویت فرهنگی هستند ؛ به گونه ای بسیاری از خودباختگی های فرهنگی در این دوره اتفاق می افتد. </a:t>
            </a:r>
          </a:p>
        </p:txBody>
      </p:sp>
    </p:spTree>
    <p:extLst>
      <p:ext uri="{BB962C8B-B14F-4D97-AF65-F5344CB8AC3E}">
        <p14:creationId xmlns:p14="http://schemas.microsoft.com/office/powerpoint/2010/main" val="16621102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کادر متن 4"/>
          <p:cNvSpPr txBox="1"/>
          <p:nvPr/>
        </p:nvSpPr>
        <p:spPr>
          <a:xfrm>
            <a:off x="1141817" y="1022009"/>
            <a:ext cx="9613742" cy="4524315"/>
          </a:xfrm>
          <a:prstGeom prst="rect">
            <a:avLst/>
          </a:prstGeom>
          <a:noFill/>
        </p:spPr>
        <p:txBody>
          <a:bodyPr wrap="square">
            <a:spAutoFit/>
          </a:bodyPr>
          <a:lstStyle/>
          <a:p>
            <a:pPr algn="r"/>
            <a:r>
              <a:rPr lang="fa-IR" sz="2400" b="1" i="1">
                <a:solidFill>
                  <a:schemeClr val="accent1">
                    <a:lumMod val="75000"/>
                  </a:schemeClr>
                </a:solidFill>
              </a:rPr>
              <a:t>یکی از اهداف تعلیم و تربیت ، انتقال میراث فرهنگی به منظور پایه ریزی و شکل گیری سنت ها و هویت فرهنگی صحیح می باشد . بنابراین ایفای مسئولیت متولیان آموزش و پرورش در این حوزه مستلزم به کارگیری ابزار هایی است که آن ها را در رسیدن به این هدف مهم یاری نماید. هنر از بهترین ابزار ها و فرصت مناسب برای انتقال سنت ها و ارزش های حاکم بر جامعه به جوانان و تقویت جنبه های فرهنگی به شمار می اید که طریق محتوای آن می توان بین نسل جوان و فرهنگ رابطه ی محکم و مطمئن به وجود اورد.الویت آیزنر که بدن تردید مهم ترین شخصیت منادی نگرش هنری و زیباشناسانه در این عرصه از حیات انسان مدرن بوده و در عالم تعلیم و تربیت معاصر به تبیین نواندیشی و اصلاح نظام آموزشی و فرهنگی از این منظر پرداخته است ، در اثار متعددی این نگاره جذاب را تدصیف و به تصویر کشیده است و سیاست گزاران را متوجه ماهیت سیّال هنر در دفاع از سنت ها و هویت فرهنگی می سازد . بنابراین هنر در مفهوم اصلی خود ،صرفاً یک عکس العمل به محیط نیست ، بلکه ارزش گذاری مجدد و عمیق موقیعت های بسیار پیچیده و صیانت از آئین های مردمی است.</a:t>
            </a:r>
          </a:p>
        </p:txBody>
      </p:sp>
    </p:spTree>
    <p:extLst>
      <p:ext uri="{BB962C8B-B14F-4D97-AF65-F5344CB8AC3E}">
        <p14:creationId xmlns:p14="http://schemas.microsoft.com/office/powerpoint/2010/main" val="27758068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کادر متن 4"/>
          <p:cNvSpPr txBox="1"/>
          <p:nvPr/>
        </p:nvSpPr>
        <p:spPr>
          <a:xfrm>
            <a:off x="822345" y="872034"/>
            <a:ext cx="10027872" cy="4893647"/>
          </a:xfrm>
          <a:prstGeom prst="rect">
            <a:avLst/>
          </a:prstGeom>
          <a:noFill/>
        </p:spPr>
        <p:txBody>
          <a:bodyPr wrap="square">
            <a:spAutoFit/>
          </a:bodyPr>
          <a:lstStyle/>
          <a:p>
            <a:pPr algn="r"/>
            <a:r>
              <a:rPr lang="fa-IR" sz="2400" b="1" i="1" u="sng">
                <a:solidFill>
                  <a:schemeClr val="accent1">
                    <a:lumMod val="75000"/>
                  </a:schemeClr>
                </a:solidFill>
              </a:rPr>
              <a:t>نتیجه گیری </a:t>
            </a:r>
          </a:p>
          <a:p>
            <a:pPr algn="r"/>
            <a:r>
              <a:rPr lang="fa-IR" sz="2400" b="1" i="1">
                <a:solidFill>
                  <a:schemeClr val="accent1">
                    <a:lumMod val="75000"/>
                  </a:schemeClr>
                </a:solidFill>
              </a:rPr>
              <a:t>مکاتب گوناگون فکری و تربیتی هنر را وسیله ای کارآمد برای توسعه مفاهیم مختلف در جامعه دانسته اند که با در نظر داشتن اساسی ترین مراحل و ابعاد حیات تربیت، شخصیت و جنبه معنوی و روحی افراد را با تحولی بارز مواجه سازد . زبان هنر، زبان صریح حقایق زندگی روزمره به شکل غیر مستقیم است تفاوت زبان عامیانه با زبان هنر در آن است اولی،بر نقل حقایق به شکل عینی ، ولی هنر بر عنصر تخیل استوار است . بنابراین رسالت هنر دنبال نمودن هدف هایی است که به درکی مناسب نسبت به مفاهیم اساسی و جهت گیری های سازنده انسان در مسائل اصلی هستی نظر داشته باشد هدف هایی که با ارائه نوعی جهان بینی و ایدئولوژی مطلوب به درک و شناخت انسان و اعمال و رفتار وی هماهنگی بخشد . تلاش در ایجاد نگرش ها ، تحکیم گرایش ها و ارائه نظام ارزشی  و تربیتی میتواند با تکیه بر ظرفیت های بیکران هنر صورت پذیرد .یافته ها  نشان داد هنر وسیله ای مهم برای تفریح و سرگرمی است، اما نباید در این سطح متوقف شد و انگیزه اولیه تربیت هنری نه در صورت ظاهری یا سرگرمی گذراست ، بلکه کوششی پرمعنا برای سازندگی روحی و معنوی جامعه است. </a:t>
            </a:r>
          </a:p>
        </p:txBody>
      </p:sp>
    </p:spTree>
    <p:extLst>
      <p:ext uri="{BB962C8B-B14F-4D97-AF65-F5344CB8AC3E}">
        <p14:creationId xmlns:p14="http://schemas.microsoft.com/office/powerpoint/2010/main" val="36021060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کادر متن 2"/>
          <p:cNvSpPr txBox="1"/>
          <p:nvPr/>
        </p:nvSpPr>
        <p:spPr>
          <a:xfrm>
            <a:off x="1165481" y="1147733"/>
            <a:ext cx="9530917" cy="4524315"/>
          </a:xfrm>
          <a:prstGeom prst="rect">
            <a:avLst/>
          </a:prstGeom>
          <a:noFill/>
        </p:spPr>
        <p:txBody>
          <a:bodyPr wrap="square">
            <a:spAutoFit/>
          </a:bodyPr>
          <a:lstStyle/>
          <a:p>
            <a:pPr algn="r"/>
            <a:r>
              <a:rPr lang="fa-IR" sz="2400" b="1" i="1">
                <a:solidFill>
                  <a:schemeClr val="accent1">
                    <a:lumMod val="75000"/>
                  </a:schemeClr>
                </a:solidFill>
              </a:rPr>
              <a:t>برنامه های هنری در عالی ترین سطح به ایجاد شناخت ، پرورش فضائل اخلاقی و تربیت معنوی مخاطب منجر می شود و رشد احساسات و عواطف و حفظ بهداشت روانی مخاطب را مد نظر دارد . از سویی تربیت هنری آدمی را به درون خویش هدایت می کند تا خود را بشناسد و زمینه های انگیزش درونی و خلاقیت در او فراهم شود.هنر از منظر روابط اجتماعی باعث رسایی و پذیرش سریع تر پیام می شود و به دلیل جهانی بودن زبان آن ، پذیرفته ترین شیوه پیام رسانی است و با مداخله گری ارتباطی به تغییرات داوطلبانه در مخاطبان برای اصلاح رفتارهای اجتماعی منجر می شود . انتقال میراث فرهنگی به نسل جدید و شکل دادن به هویت فرهنگی از دیگر کارکردهای هنر است. همچنین در عصر حاضر بین هنر و محیط زیست ارتباط نزدیکی ایجاد شده و یکی از دغدغه اصلی هنر ، بهبود ارتباط انسان و طبیعت بوده و بیش از هر چیز خواهان بازگشت انسان به دامان طبیعت و کنش متقابل با زمین است که ضرورت دارد بطور مستقل به آن پرداخته شود.بکارگیری عالمانه روش ها مطابق با قواعد و شرایط زمان و مکان ، نیل به اهداف تربیتی را هموارتر می سازد. </a:t>
            </a:r>
          </a:p>
        </p:txBody>
      </p:sp>
    </p:spTree>
    <p:extLst>
      <p:ext uri="{BB962C8B-B14F-4D97-AF65-F5344CB8AC3E}">
        <p14:creationId xmlns:p14="http://schemas.microsoft.com/office/powerpoint/2010/main" val="14786826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کادر متن 2"/>
          <p:cNvSpPr txBox="1"/>
          <p:nvPr/>
        </p:nvSpPr>
        <p:spPr>
          <a:xfrm>
            <a:off x="2786508" y="1086691"/>
            <a:ext cx="7247282" cy="4893647"/>
          </a:xfrm>
          <a:prstGeom prst="rect">
            <a:avLst/>
          </a:prstGeom>
          <a:noFill/>
        </p:spPr>
        <p:txBody>
          <a:bodyPr wrap="square">
            <a:spAutoFit/>
          </a:bodyPr>
          <a:lstStyle/>
          <a:p>
            <a:pPr algn="r"/>
            <a:r>
              <a:rPr lang="fa-IR" sz="2400" b="1" i="1">
                <a:solidFill>
                  <a:schemeClr val="accent1">
                    <a:lumMod val="75000"/>
                  </a:schemeClr>
                </a:solidFill>
              </a:rPr>
              <a:t>نوشتار پیش رو تحقیقی کیفی و توصیفی است و از لحاظ دسته بندی بر مبنای هدف یک تحقیق کاربردی و ناظر تبیین نقش آموزشی هنر در تکامل ابعاد وجودی انسان و تحکیم بنیان های تربیتی جامعه به خصوص در کودکان و نوجوانان است و سعی دارد به طور ویژه ظرفیت ها و عناصر جذابیت هنر را بررسی و تحلیل نماید.اطلاعات مورد نیاز از طریق مطالعه کتابخانه ای و جستجو در پایگاه های نمایه کننده نشریات علمی بدست امده است . در ابتدا، منابع مرتبط به لحاظ محتوایی مورد مطالعه قرار گرفته و نتایج آن ها استخراج شد . اطلاعات حاصله پس از سازماندهی و دسته بندی  موضوعی، تحلیل و بر مبنای پاسخ به های زیر، تنظیم شدند:</a:t>
            </a:r>
          </a:p>
          <a:p>
            <a:pPr algn="r"/>
            <a:r>
              <a:rPr lang="fa-IR" sz="2400" b="1" i="1">
                <a:solidFill>
                  <a:schemeClr val="accent1">
                    <a:lumMod val="75000"/>
                  </a:schemeClr>
                </a:solidFill>
              </a:rPr>
              <a:t> 1. تربیت هنری چیست و هنر چه نقشی در تحقق آن دارد؟</a:t>
            </a:r>
          </a:p>
          <a:p>
            <a:pPr algn="r"/>
            <a:r>
              <a:rPr lang="fa-IR" sz="2400" b="1" i="1">
                <a:solidFill>
                  <a:schemeClr val="accent1">
                    <a:lumMod val="75000"/>
                  </a:schemeClr>
                </a:solidFill>
              </a:rPr>
              <a:t>2.هنر از چه جنبه ها و ابعادی در تکامل و تعالی شخصیت انسان نقش دارد؟</a:t>
            </a:r>
          </a:p>
        </p:txBody>
      </p:sp>
    </p:spTree>
    <p:extLst>
      <p:ext uri="{BB962C8B-B14F-4D97-AF65-F5344CB8AC3E}">
        <p14:creationId xmlns:p14="http://schemas.microsoft.com/office/powerpoint/2010/main" val="41774755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1121993" y="1120733"/>
            <a:ext cx="10364451" cy="4706017"/>
          </a:xfrm>
        </p:spPr>
        <p:txBody>
          <a:bodyPr>
            <a:noAutofit/>
          </a:bodyPr>
          <a:lstStyle/>
          <a:p>
            <a:r>
              <a:rPr lang="fa-IR" sz="4000" b="1" i="1">
                <a:solidFill>
                  <a:schemeClr val="accent1">
                    <a:lumMod val="75000"/>
                  </a:schemeClr>
                </a:solidFill>
              </a:rPr>
              <a:t>لـــیلا خردمــــــندی</a:t>
            </a:r>
            <a:br>
              <a:rPr lang="fa-IR" sz="4000" b="1" i="1">
                <a:solidFill>
                  <a:schemeClr val="accent1">
                    <a:lumMod val="75000"/>
                  </a:schemeClr>
                </a:solidFill>
              </a:rPr>
            </a:br>
            <a:br>
              <a:rPr lang="fa-IR" sz="4000" b="1" i="1">
                <a:solidFill>
                  <a:schemeClr val="accent1">
                    <a:lumMod val="75000"/>
                  </a:schemeClr>
                </a:solidFill>
              </a:rPr>
            </a:br>
            <a:br>
              <a:rPr lang="fa-IR" sz="4000" b="1" i="1">
                <a:solidFill>
                  <a:schemeClr val="accent1">
                    <a:lumMod val="75000"/>
                  </a:schemeClr>
                </a:solidFill>
              </a:rPr>
            </a:br>
            <a:r>
              <a:rPr lang="fa-IR" sz="4000" b="1" i="1">
                <a:solidFill>
                  <a:schemeClr val="accent1">
                    <a:lumMod val="75000"/>
                  </a:schemeClr>
                </a:solidFill>
              </a:rPr>
              <a:t>کـــــاربرد هـــــنر در آمـــــوزش عـــــــربی</a:t>
            </a:r>
          </a:p>
        </p:txBody>
      </p:sp>
    </p:spTree>
    <p:extLst>
      <p:ext uri="{BB962C8B-B14F-4D97-AF65-F5344CB8AC3E}">
        <p14:creationId xmlns:p14="http://schemas.microsoft.com/office/powerpoint/2010/main" val="39115524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کادر متن 4"/>
          <p:cNvSpPr txBox="1"/>
          <p:nvPr/>
        </p:nvSpPr>
        <p:spPr>
          <a:xfrm>
            <a:off x="940668" y="1224882"/>
            <a:ext cx="9956877" cy="4524315"/>
          </a:xfrm>
          <a:prstGeom prst="rect">
            <a:avLst/>
          </a:prstGeom>
          <a:noFill/>
        </p:spPr>
        <p:txBody>
          <a:bodyPr wrap="square">
            <a:spAutoFit/>
          </a:bodyPr>
          <a:lstStyle/>
          <a:p>
            <a:pPr algn="r"/>
            <a:r>
              <a:rPr lang="fa-IR" sz="2400" b="1" i="1">
                <a:solidFill>
                  <a:schemeClr val="accent1">
                    <a:lumMod val="75000"/>
                  </a:schemeClr>
                </a:solidFill>
              </a:rPr>
              <a:t>هنر انعکاس  جهان، طبیعت و تجارب هر نسل و ترجمان زندگی از منظری خاص است. افلاطون باطرح ایده مدینه فاضله، هنر را ضبط و بیان زیبایی هایی می داند که ضمیر هنرمند از جهان دریافته و از آن لذّت برده است. لذا هنر کوششی برای خلق  زیبایی است که از درون انسان ها می جوشد و به یاری علائم مشخصه ظاهری، احساساتی را که هنرمند تجربه کرده است، آگاهانه به دیگران انتقال می دهد، تا آن احساسات را تجربه نمایند و از همان مراحل حسّی که گذشته است، آن ها نیز بگذرند. هنر آن چه را که در قالب استدلال و تعقّل، نامفهوم و دور از دسترس است، مفهوم می سازد و در دسترس همگان قرار می دهد.
انسان با هنر می تواند نیازهای درونی و روحی خود را نیز ارضاء نماید. زیرا اصولاً، عالی ترین و والاترین تجلیات روح، ذوق، نبوغ و ادراک، با احساسات و تخیّلات، سروکار دارد. به طور کلی هنر، آینه زندگی، یک نوع زندگی، خود زندگی و حتی مقدّم بر زندگی است . زیرا همیشه در مقام یک راهنما، از ایده آل ها، آرزوها و یافت نشدنی های قانونمندی که بر هستی فرمان می رانند، سخن می گوید.</a:t>
            </a:r>
            <a:endParaRPr lang="fa-IR" sz="2400"/>
          </a:p>
        </p:txBody>
      </p:sp>
    </p:spTree>
    <p:extLst>
      <p:ext uri="{BB962C8B-B14F-4D97-AF65-F5344CB8AC3E}">
        <p14:creationId xmlns:p14="http://schemas.microsoft.com/office/powerpoint/2010/main" val="25325834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کادر متن 4"/>
          <p:cNvSpPr txBox="1"/>
          <p:nvPr/>
        </p:nvSpPr>
        <p:spPr>
          <a:xfrm>
            <a:off x="784045" y="1011533"/>
            <a:ext cx="10037838" cy="4893647"/>
          </a:xfrm>
          <a:prstGeom prst="rect">
            <a:avLst/>
          </a:prstGeom>
          <a:noFill/>
        </p:spPr>
        <p:txBody>
          <a:bodyPr wrap="square">
            <a:spAutoFit/>
          </a:bodyPr>
          <a:lstStyle/>
          <a:p>
            <a:pPr algn="r"/>
            <a:r>
              <a:rPr lang="fa-IR" sz="2400" b="1" i="1">
                <a:solidFill>
                  <a:schemeClr val="accent1">
                    <a:lumMod val="75000"/>
                  </a:schemeClr>
                </a:solidFill>
              </a:rPr>
              <a:t>اصولاً ارزش هنر به این است که مخاطب را تا جهان های ناشناس دوردست، افق های ابدیت و مرزهای جمال  بی حدّ خالق جمیل می برد. زیرا صفای هنر در خمیره و فطرت آدمی نهاده شده و این صفا و کشش فطری، چون آفتاب در ضمیر او مشهود و چون اقیانوس در درون او موج می زند. هنر همچنین توان درک و تحمل واقعیت را به انسان می دهد و به وی عزمی راسخ برای شایسته تر کردن باور و رفتار ارزانی می دارد. هنر در پایدارترین و اصیل ترین جلوه های خود به آرمان ها، شناخت ها، مهارت ها، احساسات و ارزش های ژرف و بنیادینی نظر دارد که انسان با تکیه بر آن از سطح شناخت های سطحی رها شده و تحول واقعی و اصیل که نتیجه روی آوردن آزادانه  و آگاهانه به ارزش هاست را امکان پذیر سازد. این تحول در انسان چیزی جز "تربیت" نیست. بنابراین هنر با همه گستردگی و در تمامی جلوه هایش بیانگر وجود قابلیت و زمینه ای در آدمی است که رشد و بروز آن مستلزم فعالیتی منظم و هدفمند، یا به عبارتی جریانی است که آن را "تربیت هنری" می نامیم. بدون وجود تربیت هنری غنی و متنوع، ظرفیت های درونی انسان ها ناشناخته می ماند و نظام آموزشی نمی تواند فرصت های ناب و واقعی را برای رشد و پیشرفت جامعه فراهم کند.</a:t>
            </a:r>
          </a:p>
        </p:txBody>
      </p:sp>
    </p:spTree>
    <p:extLst>
      <p:ext uri="{BB962C8B-B14F-4D97-AF65-F5344CB8AC3E}">
        <p14:creationId xmlns:p14="http://schemas.microsoft.com/office/powerpoint/2010/main" val="14748799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کادر متن 4"/>
          <p:cNvSpPr txBox="1"/>
          <p:nvPr/>
        </p:nvSpPr>
        <p:spPr>
          <a:xfrm>
            <a:off x="1372547" y="1167088"/>
            <a:ext cx="9134533" cy="4154984"/>
          </a:xfrm>
          <a:prstGeom prst="rect">
            <a:avLst/>
          </a:prstGeom>
          <a:noFill/>
        </p:spPr>
        <p:txBody>
          <a:bodyPr wrap="square">
            <a:spAutoFit/>
          </a:bodyPr>
          <a:lstStyle/>
          <a:p>
            <a:pPr algn="r"/>
            <a:r>
              <a:rPr lang="fa-IR" sz="2400" b="1" i="1">
                <a:solidFill>
                  <a:schemeClr val="accent1">
                    <a:lumMod val="75000"/>
                  </a:schemeClr>
                </a:solidFill>
              </a:rPr>
              <a:t>بنابراین تربیت هنری به عنوان یک ضرورت و اولویت در نظام های آموزشی از جایگاه ویژه ای برخوردار است.تربیت هنری ناظر بر آموزش حواس مختلف، رشد تجارب حسی و لمسی، حساسیت و برخورد عمیق با جلوه های دیداری هنری و نقّادی هنرمندانه است. این الگوی تربیتی شامل رشد آگاهی متعالی، آفرینش و فهم اشکال نمادین و نیز رویکرد خلّاق نسبت به تصورات دیداری در نقاشی، مجسمه سازی و هنرهای تزئینی و قضاوت نقادانه می باشد . به اعتقاد برودی نیز هنرها شرایط دستیابی انسان به دانش، بصیرت، معانی و ارزش هایی همانند درون بینی ،تعالی روحی و احساس ذوقی و شناخت محیط را فراهم می آورند.جان دیویی اعتقاد داشت که هنرها بینش و بصیرت را به فرهنگ و تفکّر انسان ها عرضه و آن را به عنوان بخشی جدایی ناپذیر از زندگی اجتماعی و یک تجربه در زندگی مشترک انسان ها معرفی می کنند. بنابراین ارزش ذاتی هنر حاصل تجربه کردن آن ها در زندگی روزمره مردم است .</a:t>
            </a:r>
          </a:p>
        </p:txBody>
      </p:sp>
    </p:spTree>
    <p:extLst>
      <p:ext uri="{BB962C8B-B14F-4D97-AF65-F5344CB8AC3E}">
        <p14:creationId xmlns:p14="http://schemas.microsoft.com/office/powerpoint/2010/main" val="20632705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کادر متن 2"/>
          <p:cNvSpPr txBox="1"/>
          <p:nvPr/>
        </p:nvSpPr>
        <p:spPr>
          <a:xfrm>
            <a:off x="1684919" y="1012843"/>
            <a:ext cx="8597347" cy="4893647"/>
          </a:xfrm>
          <a:prstGeom prst="rect">
            <a:avLst/>
          </a:prstGeom>
          <a:noFill/>
        </p:spPr>
        <p:txBody>
          <a:bodyPr wrap="square">
            <a:spAutoFit/>
          </a:bodyPr>
          <a:lstStyle/>
          <a:p>
            <a:pPr algn="r"/>
            <a:r>
              <a:rPr lang="fa-IR" sz="2400" b="1" i="1">
                <a:solidFill>
                  <a:schemeClr val="accent1">
                    <a:lumMod val="75000"/>
                  </a:schemeClr>
                </a:solidFill>
              </a:rPr>
              <a:t>لذا هدف تربیت هنری، فعالیت در فضایی است که مخاطبان بخصوص کودکان آزادانه تخیّل و اندیشه کنند، حواسشان تقویت، ظرفیت های نهفته هوش و تفکرشان پرورش ، عواطف و احساساتشان توسعه، استعداد و خلاقیت هایشان شکوفا و در نهایت به تربیت آنان منجر شود.البته این بدان معنی نیست که هنر می تواند به طور مستقیم جهان را دگرگون سازد، یا خود به خود منش های ما را تغییر دهد، بلکه هنر با بکارگیری همزمان عقل و عواطف، انسان را از بینشی تخیلی نسبت به محیط برخوردار و به شیوه های ظزیف و غیرمستقیم تأثیر اخلاقی و تربیتی خود را نشان می دهد . به همین دلیل مطالعه هنر، مستلزم ترکیبی از انعطاف، نیروی تخیل و انضباط عقلی است و پرورش توانایی انسان برای واکنش مناسب  در برابر هنر همان پرورش استعدادهای بالقوه انسانی است.</a:t>
            </a:r>
          </a:p>
          <a:p>
            <a:pPr algn="r"/>
            <a:r>
              <a:rPr lang="fa-IR" sz="2400" b="1" i="1">
                <a:solidFill>
                  <a:schemeClr val="accent1">
                    <a:lumMod val="75000"/>
                  </a:schemeClr>
                </a:solidFill>
              </a:rPr>
              <a:t>نظریه "هنر متعهّد" سعی در برقراری ارتباط و تأثیرگذاری بر مخاطب دارد و هدف هنرمند را انتقال احساس تجربه شده و مفاهیم مورد نظر خود به انسان ها بر اساس یک ضرورت باطنی می داند.</a:t>
            </a:r>
          </a:p>
        </p:txBody>
      </p:sp>
    </p:spTree>
    <p:extLst>
      <p:ext uri="{BB962C8B-B14F-4D97-AF65-F5344CB8AC3E}">
        <p14:creationId xmlns:p14="http://schemas.microsoft.com/office/powerpoint/2010/main" val="13095743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کادر متن 2"/>
          <p:cNvSpPr txBox="1"/>
          <p:nvPr/>
        </p:nvSpPr>
        <p:spPr>
          <a:xfrm>
            <a:off x="751351" y="757200"/>
            <a:ext cx="10300015" cy="5262979"/>
          </a:xfrm>
          <a:prstGeom prst="rect">
            <a:avLst/>
          </a:prstGeom>
          <a:noFill/>
        </p:spPr>
        <p:txBody>
          <a:bodyPr wrap="square">
            <a:spAutoFit/>
          </a:bodyPr>
          <a:lstStyle/>
          <a:p>
            <a:pPr algn="r"/>
            <a:r>
              <a:rPr lang="fa-IR" sz="2400" b="1" i="1">
                <a:solidFill>
                  <a:schemeClr val="accent1">
                    <a:lumMod val="75000"/>
                  </a:schemeClr>
                </a:solidFill>
              </a:rPr>
              <a:t>لذا هنرمند سعی می کند با نشان دادن زیبایی ها، زشتی ها، خوبی ها، بدی ها و خلاصه تمام ارزش های انسانی و بی مقداری های پست و حیوانی در قالبی موزون، منسجم، هماهنگ و گیرا، احساس پایداری را در مخاطب به وجود آورده و او را به سوی خوبی ها جذب و از بدی ها دور کند. از این منظر هنر متعهّد همان مفهومی است که در هنرهای اصیل ایرانی ـ اسلامی نمونه های منحصر به فردی از آن ها را می توان مشاهده نمود و می کوشد به تعهدات خود  نسبت به جامعه عمل کند.در ادامه نقش هنر در تعلیم و تربیت از جنبه های مختلف بررسی می شود :</a:t>
            </a:r>
          </a:p>
          <a:p>
            <a:pPr algn="r"/>
            <a:r>
              <a:rPr lang="fa-IR" sz="2400" b="1" i="1">
                <a:solidFill>
                  <a:schemeClr val="accent1">
                    <a:lumMod val="75000"/>
                  </a:schemeClr>
                </a:solidFill>
              </a:rPr>
              <a:t> </a:t>
            </a:r>
            <a:r>
              <a:rPr lang="fa-IR" sz="2400" b="1" i="1" u="sng">
                <a:solidFill>
                  <a:schemeClr val="accent1">
                    <a:lumMod val="75000"/>
                  </a:schemeClr>
                </a:solidFill>
              </a:rPr>
              <a:t>تفریـــح و ســرگرمــی هنر</a:t>
            </a:r>
          </a:p>
          <a:p>
            <a:pPr algn="r"/>
            <a:r>
              <a:rPr lang="fa-IR" sz="2400" b="1" i="1">
                <a:solidFill>
                  <a:schemeClr val="accent1">
                    <a:lumMod val="75000"/>
                  </a:schemeClr>
                </a:solidFill>
              </a:rPr>
              <a:t> با تفریح و تنوع همرا است، ذهن و روان خسته از درگیری های روزانه با تأثیرپذیری از یک فیلم  و یا یک نمایش عاطفی مناسب، آرامش پیدا می کند. مطالعه داستان  یا تماشای فیلم های داستانی و ماجرایی می تواند تا حدی در قبال یکنواختی زندگی، هیجان و تنوعی مناسب ایجاد نماید. عده ای از صاحب نظران سعی در تثبیت و تعمیق این تصور  داشته اند که هنر وسیله پر کردن اوقات فراغت است و سرگرمی مهم ترین  ویژگی یک سریال پویانمایی در کنار جنبه آموزشی آن است. ولی واقعیت آن است که نقش هنر، تنها به سرگرمی محدود نمی شود و این تنها یکی از موارد اثرات عمومی هنر است.</a:t>
            </a:r>
          </a:p>
        </p:txBody>
      </p:sp>
    </p:spTree>
    <p:extLst>
      <p:ext uri="{BB962C8B-B14F-4D97-AF65-F5344CB8AC3E}">
        <p14:creationId xmlns:p14="http://schemas.microsoft.com/office/powerpoint/2010/main" val="26508807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کادر متن 6"/>
          <p:cNvSpPr txBox="1"/>
          <p:nvPr/>
        </p:nvSpPr>
        <p:spPr>
          <a:xfrm>
            <a:off x="869673" y="1086382"/>
            <a:ext cx="9992376" cy="5262979"/>
          </a:xfrm>
          <a:prstGeom prst="rect">
            <a:avLst/>
          </a:prstGeom>
          <a:noFill/>
        </p:spPr>
        <p:txBody>
          <a:bodyPr wrap="square">
            <a:spAutoFit/>
          </a:bodyPr>
          <a:lstStyle/>
          <a:p>
            <a:pPr algn="r"/>
            <a:r>
              <a:rPr lang="fa-IR" sz="2400" b="1" i="1">
                <a:solidFill>
                  <a:schemeClr val="accent1">
                    <a:lumMod val="75000"/>
                  </a:schemeClr>
                </a:solidFill>
              </a:rPr>
              <a:t>گرایش انسان ها به زیبایی اعم از زیبایی های طبیعی و زیباشناسی هنری بیانگر این است که هنر نه مختص بعضی از انسان هاست و نه صرفاً اختصاص به اوقات فراغت دارد، بلکه در کنار وجه سرگرمی توجه به نیازهای دیگر مخاطب و رویکرد تربیتی و آموزشی برای مخاطب کودک و نوجوان، مهم ترین هدف تولیدات هنری به شمار می رود.</a:t>
            </a:r>
          </a:p>
          <a:p>
            <a:pPr algn="r"/>
            <a:r>
              <a:rPr lang="fa-IR" sz="2400" b="1" i="1">
                <a:solidFill>
                  <a:schemeClr val="accent1">
                    <a:lumMod val="75000"/>
                  </a:schemeClr>
                </a:solidFill>
              </a:rPr>
              <a:t>ایجاد شناخت و رشد شخصیت</a:t>
            </a:r>
          </a:p>
          <a:p>
            <a:pPr algn="r"/>
            <a:r>
              <a:rPr lang="fa-IR" sz="2400" b="1" i="1">
                <a:solidFill>
                  <a:schemeClr val="accent1">
                    <a:lumMod val="75000"/>
                  </a:schemeClr>
                </a:solidFill>
              </a:rPr>
              <a:t> از آغاز خلقت، انسان ها با هنر همراه و عجین بوده و از طریق آن بسیاری از خواسته ها و تجارب خود را ابراز و منتقل کرده اند. به همین دلیل مکاتب گوناگون فکری ، هنر را وسیله ای کارآمد جهت توسعه مفاهیم و معارف مختلف در جامعه دانسته و آن را در پرورش انسان متناسب با هدف های خود بکار گرفته اند. اصولاً هنر فعالیتی شناختی است که توسط ذهن هدایت شده و باعث ایجاد اشکالی منحصر به فرد از معنا در مخاطب می شود.هنر در فرآیند خلاقیت و تربیت هنری ، شخصیت را پرورش می دهد و آن چه را که به زبان نمی آید، بیان می کند ؛ زیرا زبان هنر ، اصیل ترین ، خالص ترین و رساترین زبان هاست که به کمک آن می توان افراد جامعه را به سوی پیشرفت و تعالی سوق داد . هنر همچنین کوششی برای خلق زیبایی است تا در مجاورت عالم واقعی ، آمالی مملو از نقش ها و احساسات بی شائبه ، خلق می گردد.</a:t>
            </a:r>
          </a:p>
        </p:txBody>
      </p:sp>
    </p:spTree>
    <p:extLst>
      <p:ext uri="{BB962C8B-B14F-4D97-AF65-F5344CB8AC3E}">
        <p14:creationId xmlns:p14="http://schemas.microsoft.com/office/powerpoint/2010/main" val="16151458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کادر متن 2"/>
          <p:cNvSpPr txBox="1"/>
          <p:nvPr/>
        </p:nvSpPr>
        <p:spPr>
          <a:xfrm>
            <a:off x="1143414" y="1377103"/>
            <a:ext cx="9244383" cy="3785652"/>
          </a:xfrm>
          <a:prstGeom prst="rect">
            <a:avLst/>
          </a:prstGeom>
          <a:noFill/>
        </p:spPr>
        <p:txBody>
          <a:bodyPr wrap="square">
            <a:spAutoFit/>
          </a:bodyPr>
          <a:lstStyle/>
          <a:p>
            <a:pPr algn="r"/>
            <a:r>
              <a:rPr lang="fa-IR" sz="2400" b="1" i="1">
                <a:solidFill>
                  <a:schemeClr val="accent1">
                    <a:lumMod val="75000"/>
                  </a:schemeClr>
                </a:solidFill>
              </a:rPr>
              <a:t>آشنایی کودکان با هنر نه تنها به آنان توانایی بیان  اندیشه با شیوه های هنری را می دهد، بلکه قدرت تجزیه  و تحلیل رویدادهای اطراف و هچنین دقت را در آن ها تقویت می کند . سیر تکاملی هنر با فعالیت پویای ذهن ، اندیشه های پربار و ذوق هنری ، دقت ، حافظه نظری ، فعالیت فیزیکی و سنجش نظری ارتباط  نزدیک دارد.  اطلاعات و آگاهی های گوناگون و مفاهیم ضروری و متناسب با کودکان  در خصوص روابط  انسانی ، مقررات اجتماعی ، آداب و رسوم فرهنگی ، امور اخلاقی ، ارزشی و اعتقادی ، ضروریات اولیه بهداشت و تندرستی و دیگر زمینه های عمومی را می توان  از طریق هنر ارائه نمود .آموزش مفاهیم مختلف ، از طریق هنر نه تنها در نیل به اهداف عمومی  و آموزش های غیر رسمی ، بلکه در آموزش های مدرسه ای و برنامه های درسی نیز از جایگاه منحصر بفردی برخوردار است. </a:t>
            </a:r>
          </a:p>
        </p:txBody>
      </p:sp>
    </p:spTree>
    <p:extLst>
      <p:ext uri="{BB962C8B-B14F-4D97-AF65-F5344CB8AC3E}">
        <p14:creationId xmlns:p14="http://schemas.microsoft.com/office/powerpoint/2010/main" val="331884973"/>
      </p:ext>
    </p:extLst>
  </p:cSld>
  <p:clrMapOvr>
    <a:masterClrMapping/>
  </p:clrMapOvr>
</p:sld>
</file>

<file path=ppt/theme/theme1.xml><?xml version="1.0" encoding="utf-8"?>
<a:theme xmlns:a="http://schemas.openxmlformats.org/drawingml/2006/main" name="قطره">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docProps/app.xml><?xml version="1.0" encoding="utf-8"?>
<Properties xmlns="http://schemas.openxmlformats.org/officeDocument/2006/extended-properties" xmlns:vt="http://schemas.openxmlformats.org/officeDocument/2006/docPropsVTypes">
  <Application>Microsoft Office PowerPoint</Application>
  <PresentationFormat>صفحه گسترده</PresentationFormat>
  <Slides>26</Slides>
  <Notes>0</Notes>
  <HiddenSlides>0</HiddenSlides>
  <ScaleCrop>false</ScaleCrop>
  <HeadingPairs>
    <vt:vector size="4" baseType="variant">
      <vt:variant>
        <vt:lpstr>طرح زمینه</vt:lpstr>
      </vt:variant>
      <vt:variant>
        <vt:i4>1</vt:i4>
      </vt:variant>
      <vt:variant>
        <vt:lpstr>عنوان های اسلاید</vt:lpstr>
      </vt:variant>
      <vt:variant>
        <vt:i4>26</vt:i4>
      </vt:variant>
    </vt:vector>
  </HeadingPairs>
  <TitlesOfParts>
    <vt:vector size="27" baseType="lpstr">
      <vt:lpstr>قطره</vt:lpstr>
      <vt:lpstr>﷽</vt:lpstr>
      <vt:lpstr>« نگاهی به ابعاد و کارکرد های تربیتی هنر(2) »
</vt:lpstr>
      <vt:lpstr>ارائه PowerPoint</vt:lpstr>
      <vt:lpstr>ارائه PowerPoint</vt:lpstr>
      <vt:lpstr>ارائه PowerPoint</vt:lpstr>
      <vt:lpstr>ارائه PowerPoint</vt:lpstr>
      <vt:lpstr>ارائه PowerPoint</vt:lpstr>
      <vt:lpstr>ارائه PowerPoint</vt:lpstr>
      <vt:lpstr>ارائه PowerPoint</vt:lpstr>
      <vt:lpstr>ارائه PowerPoint</vt:lpstr>
      <vt:lpstr>ارائه PowerPoint</vt:lpstr>
      <vt:lpstr>ارائه PowerPoint</vt:lpstr>
      <vt:lpstr>ارائه PowerPoint</vt:lpstr>
      <vt:lpstr>ارائه PowerPoint</vt:lpstr>
      <vt:lpstr>ارائه PowerPoint</vt:lpstr>
      <vt:lpstr>ارائه PowerPoint</vt:lpstr>
      <vt:lpstr>ارائه PowerPoint</vt:lpstr>
      <vt:lpstr>ارائه PowerPoint</vt:lpstr>
      <vt:lpstr>ارائه PowerPoint</vt:lpstr>
      <vt:lpstr>ارائه PowerPoint</vt:lpstr>
      <vt:lpstr>ارائه PowerPoint</vt:lpstr>
      <vt:lpstr>ارائه PowerPoint</vt:lpstr>
      <vt:lpstr>ارائه PowerPoint</vt:lpstr>
      <vt:lpstr>ارائه PowerPoint</vt:lpstr>
      <vt:lpstr>ارائه PowerPoint</vt:lpstr>
      <vt:lpstr>لـــیلا خردمــــــندی   کـــــاربرد هـــــنر در آمـــــوزش عـــــــربی</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c:title>
  <cp:revision>7</cp:revision>
  <dcterms:modified xsi:type="dcterms:W3CDTF">2020-05-12T18:51:23Z</dcterms:modified>
</cp:coreProperties>
</file>