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60" r:id="rId1"/>
  </p:sldMasterIdLst>
  <p:notesMasterIdLst>
    <p:notesMasterId r:id="rId30"/>
  </p:notesMasterIdLst>
  <p:sldIdLst>
    <p:sldId id="256" r:id="rId2"/>
    <p:sldId id="259" r:id="rId3"/>
    <p:sldId id="257" r:id="rId4"/>
    <p:sldId id="258"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9144000" cy="6858000" type="screen4x3"/>
  <p:notesSz cx="6858000" cy="9144000"/>
  <p:defaultTextStyle>
    <a:defPPr>
      <a:defRPr lang="fa-IR"/>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84380"/>
    <p:restoredTop sz="94660"/>
  </p:normalViewPr>
  <p:slideViewPr>
    <p:cSldViewPr>
      <p:cViewPr varScale="1">
        <p:scale>
          <a:sx n="72" d="100"/>
          <a:sy n="72" d="100"/>
        </p:scale>
        <p:origin x="-131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fa-IR"/>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BF93A386-9685-409E-B407-435B588AC3A0}" type="datetimeFigureOut">
              <a:rPr lang="fa-IR" smtClean="0"/>
              <a:t>10/15/1441</a:t>
            </a:fld>
            <a:endParaRPr lang="fa-I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fa-I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a-IR"/>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fa-IR"/>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C8E172B-C4D1-4428-B70F-12061049F959}" type="slidenum">
              <a:rPr lang="fa-IR" smtClean="0"/>
              <a:t>‹#›</a:t>
            </a:fld>
            <a:endParaRPr lang="fa-IR"/>
          </a:p>
        </p:txBody>
      </p:sp>
    </p:spTree>
    <p:extLst>
      <p:ext uri="{BB962C8B-B14F-4D97-AF65-F5344CB8AC3E}">
        <p14:creationId xmlns:p14="http://schemas.microsoft.com/office/powerpoint/2010/main" val="4175112275"/>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F6B73BF7-5C84-4D91-B4B9-64596A87389C}" type="datetimeFigureOut">
              <a:rPr lang="fa-IR" smtClean="0"/>
              <a:t>10/15/1441</a:t>
            </a:fld>
            <a:endParaRPr lang="fa-IR"/>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fa-IR"/>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47939630-867B-4CD1-B52C-4F16E0FD99BE}" type="slidenum">
              <a:rPr lang="fa-IR" smtClean="0"/>
              <a:t>‹#›</a:t>
            </a:fld>
            <a:endParaRPr lang="fa-I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5" name="Footer Placeholder 4"/>
          <p:cNvSpPr>
            <a:spLocks noGrp="1"/>
          </p:cNvSpPr>
          <p:nvPr>
            <p:ph type="ftr" sz="quarter" idx="11"/>
          </p:nvPr>
        </p:nvSpPr>
        <p:spPr/>
        <p:txBody>
          <a:bodyPr/>
          <a:lstStyle>
            <a:extLst/>
          </a:lstStyle>
          <a:p>
            <a:endParaRPr lang="fa-IR"/>
          </a:p>
        </p:txBody>
      </p:sp>
      <p:sp>
        <p:nvSpPr>
          <p:cNvPr id="6" name="Slide Number Placeholder 5"/>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8" name="Footer Placeholder 7"/>
          <p:cNvSpPr>
            <a:spLocks noGrp="1"/>
          </p:cNvSpPr>
          <p:nvPr>
            <p:ph type="ftr" sz="quarter" idx="11"/>
          </p:nvPr>
        </p:nvSpPr>
        <p:spPr/>
        <p:txBody>
          <a:bodyPr/>
          <a:lstStyle>
            <a:extLst/>
          </a:lstStyle>
          <a:p>
            <a:endParaRPr lang="fa-IR"/>
          </a:p>
        </p:txBody>
      </p:sp>
      <p:sp>
        <p:nvSpPr>
          <p:cNvPr id="9" name="Slide Number Placeholder 8"/>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4" name="Footer Placeholder 3"/>
          <p:cNvSpPr>
            <a:spLocks noGrp="1"/>
          </p:cNvSpPr>
          <p:nvPr>
            <p:ph type="ftr" sz="quarter" idx="11"/>
          </p:nvPr>
        </p:nvSpPr>
        <p:spPr/>
        <p:txBody>
          <a:bodyPr/>
          <a:lstStyle>
            <a:extLst/>
          </a:lstStyle>
          <a:p>
            <a:endParaRPr lang="fa-IR"/>
          </a:p>
        </p:txBody>
      </p:sp>
      <p:sp>
        <p:nvSpPr>
          <p:cNvPr id="5" name="Slide Number Placeholder 4"/>
          <p:cNvSpPr>
            <a:spLocks noGrp="1"/>
          </p:cNvSpPr>
          <p:nvPr>
            <p:ph type="sldNum" sz="quarter" idx="12"/>
          </p:nvPr>
        </p:nvSpPr>
        <p:spPr/>
        <p:txBody>
          <a:bodyPr/>
          <a:lstStyle>
            <a:extLst/>
          </a:lstStyle>
          <a:p>
            <a:fld id="{47939630-867B-4CD1-B52C-4F16E0FD99BE}" type="slidenum">
              <a:rPr lang="fa-IR" smtClean="0"/>
              <a:t>‹#›</a:t>
            </a:fld>
            <a:endParaRPr lang="fa-IR"/>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F6B73BF7-5C84-4D91-B4B9-64596A87389C}" type="datetimeFigureOut">
              <a:rPr lang="fa-IR" smtClean="0"/>
              <a:t>10/15/1441</a:t>
            </a:fld>
            <a:endParaRPr lang="fa-IR"/>
          </a:p>
        </p:txBody>
      </p:sp>
      <p:sp>
        <p:nvSpPr>
          <p:cNvPr id="3" name="Footer Placeholder 2"/>
          <p:cNvSpPr>
            <a:spLocks noGrp="1"/>
          </p:cNvSpPr>
          <p:nvPr>
            <p:ph type="ftr" sz="quarter" idx="11"/>
          </p:nvPr>
        </p:nvSpPr>
        <p:spPr/>
        <p:txBody>
          <a:bodyPr/>
          <a:lstStyle>
            <a:extLst/>
          </a:lstStyle>
          <a:p>
            <a:endParaRPr lang="fa-IR"/>
          </a:p>
        </p:txBody>
      </p:sp>
      <p:sp>
        <p:nvSpPr>
          <p:cNvPr id="4" name="Slide Number Placeholder 3"/>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F6B73BF7-5C84-4D91-B4B9-64596A87389C}" type="datetimeFigureOut">
              <a:rPr lang="fa-IR" smtClean="0"/>
              <a:t>10/15/1441</a:t>
            </a:fld>
            <a:endParaRPr lang="fa-IR"/>
          </a:p>
        </p:txBody>
      </p:sp>
      <p:sp>
        <p:nvSpPr>
          <p:cNvPr id="6" name="Footer Placeholder 5"/>
          <p:cNvSpPr>
            <a:spLocks noGrp="1"/>
          </p:cNvSpPr>
          <p:nvPr>
            <p:ph type="ftr" sz="quarter" idx="11"/>
          </p:nvPr>
        </p:nvSpPr>
        <p:spPr/>
        <p:txBody>
          <a:bodyPr/>
          <a:lstStyle>
            <a:extLst/>
          </a:lstStyle>
          <a:p>
            <a:endParaRPr lang="fa-IR"/>
          </a:p>
        </p:txBody>
      </p:sp>
      <p:sp>
        <p:nvSpPr>
          <p:cNvPr id="7" name="Slide Number Placeholder 6"/>
          <p:cNvSpPr>
            <a:spLocks noGrp="1"/>
          </p:cNvSpPr>
          <p:nvPr>
            <p:ph type="sldNum" sz="quarter" idx="12"/>
          </p:nvPr>
        </p:nvSpPr>
        <p:spPr/>
        <p:txBody>
          <a:bodyPr/>
          <a:lstStyle>
            <a:extLst/>
          </a:lstStyle>
          <a:p>
            <a:fld id="{47939630-867B-4CD1-B52C-4F16E0FD99BE}" type="slidenum">
              <a:rPr lang="fa-IR" smtClean="0"/>
              <a:t>‹#›</a:t>
            </a:fld>
            <a:endParaRPr lang="fa-I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F6B73BF7-5C84-4D91-B4B9-64596A87389C}" type="datetimeFigureOut">
              <a:rPr lang="fa-IR" smtClean="0"/>
              <a:t>10/15/1441</a:t>
            </a:fld>
            <a:endParaRPr lang="fa-IR"/>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fa-IR"/>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47939630-867B-4CD1-B52C-4F16E0FD99BE}" type="slidenum">
              <a:rPr lang="fa-IR" smtClean="0"/>
              <a:t>‹#›</a:t>
            </a:fld>
            <a:endParaRPr lang="fa-IR"/>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F6B73BF7-5C84-4D91-B4B9-64596A87389C}" type="datetimeFigureOut">
              <a:rPr lang="fa-IR" smtClean="0"/>
              <a:t>10/15/1441</a:t>
            </a:fld>
            <a:endParaRPr lang="fa-IR"/>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fa-IR"/>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47939630-867B-4CD1-B52C-4F16E0FD99BE}" type="slidenum">
              <a:rPr lang="fa-IR" smtClean="0"/>
              <a:t>‹#›</a:t>
            </a:fld>
            <a:endParaRPr lang="fa-I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1"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r" rtl="1"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r" rtl="1"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r" rtl="1"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r" rtl="1"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r" rtl="1"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r" rtl="1"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r" rtl="1"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r" rtl="1"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0"/>
            <a:ext cx="9144000" cy="6858000"/>
          </a:xfrm>
        </p:spPr>
        <p:txBody>
          <a:bodyPr>
            <a:normAutofit/>
          </a:bodyPr>
          <a:lstStyle/>
          <a:p>
            <a:r>
              <a:rPr lang="fa-IR" sz="6600" b="1" dirty="0" smtClean="0">
                <a:cs typeface="B Nazanin" pitchFamily="2" charset="-78"/>
              </a:rPr>
              <a:t>رهنامۀ نظام تربیت رسمی و عمومی در جمهوری اسلامی </a:t>
            </a:r>
            <a:r>
              <a:rPr lang="fa-IR" sz="6600" b="1" dirty="0" smtClean="0">
                <a:cs typeface="B Nazanin" pitchFamily="2" charset="-78"/>
              </a:rPr>
              <a:t>ایران- </a:t>
            </a:r>
            <a:r>
              <a:rPr lang="fa-IR" sz="2400" b="1" dirty="0" smtClean="0">
                <a:cs typeface="B Nazanin" pitchFamily="2" charset="-78"/>
              </a:rPr>
              <a:t>ادامه جلسه 9 و 10</a:t>
            </a:r>
            <a:endParaRPr lang="fa-IR" sz="2400" b="1" dirty="0" smtClean="0">
              <a:cs typeface="B Nazanin" pitchFamily="2" charset="-78"/>
            </a:endParaRPr>
          </a:p>
          <a:p>
            <a:r>
              <a:rPr lang="fa-IR" sz="4000" b="1" dirty="0" smtClean="0">
                <a:cs typeface="B Nazanin" pitchFamily="2" charset="-78"/>
              </a:rPr>
              <a:t>دانشگاه فرهنگیان </a:t>
            </a:r>
            <a:r>
              <a:rPr lang="fa-IR" sz="4000" b="1" dirty="0" smtClean="0">
                <a:cs typeface="B Nazanin" pitchFamily="2" charset="-78"/>
              </a:rPr>
              <a:t>واحد شهید مطهری خوی</a:t>
            </a:r>
            <a:endParaRPr lang="fa-IR" sz="4000" b="1" dirty="0" smtClean="0">
              <a:cs typeface="B Nazanin" pitchFamily="2" charset="-78"/>
            </a:endParaRPr>
          </a:p>
          <a:p>
            <a:r>
              <a:rPr lang="fa-IR" sz="4000" b="1" dirty="0" smtClean="0">
                <a:cs typeface="B Nazanin" pitchFamily="2" charset="-78"/>
              </a:rPr>
              <a:t>دکتر سرداری- حسن درستی</a:t>
            </a:r>
            <a:endParaRPr lang="fa-IR" sz="4000" b="1" dirty="0" smtClean="0">
              <a:cs typeface="B Nazanin" pitchFamily="2" charset="-78"/>
            </a:endParaRPr>
          </a:p>
        </p:txBody>
      </p:sp>
    </p:spTree>
    <p:extLst>
      <p:ext uri="{BB962C8B-B14F-4D97-AF65-F5344CB8AC3E}">
        <p14:creationId xmlns:p14="http://schemas.microsoft.com/office/powerpoint/2010/main" val="136422116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a:cs typeface="B Nazanin" pitchFamily="2" charset="-78"/>
              </a:rPr>
              <a:t>مشخصات کلي نظام تربيت رسمي و </a:t>
            </a:r>
            <a:r>
              <a:rPr lang="fa-IR" sz="2400" b="1" dirty="0" smtClean="0">
                <a:cs typeface="B Nazanin" pitchFamily="2" charset="-78"/>
              </a:rPr>
              <a:t>عمومي</a:t>
            </a:r>
          </a:p>
          <a:p>
            <a:pPr marL="109728" indent="0">
              <a:buNone/>
            </a:pPr>
            <a:r>
              <a:rPr lang="fa-IR" sz="2400" b="1" dirty="0" smtClean="0">
                <a:solidFill>
                  <a:srgbClr val="FF0000"/>
                </a:solidFill>
                <a:cs typeface="B Nazanin" pitchFamily="2" charset="-78"/>
              </a:rPr>
              <a:t>1.تعريف </a:t>
            </a:r>
            <a:r>
              <a:rPr lang="fa-IR" sz="2400" b="1" dirty="0">
                <a:solidFill>
                  <a:srgbClr val="FF0000"/>
                </a:solidFill>
                <a:cs typeface="B Nazanin" pitchFamily="2" charset="-78"/>
              </a:rPr>
              <a:t>و </a:t>
            </a:r>
            <a:r>
              <a:rPr lang="fa-IR" sz="2400" b="1" dirty="0" smtClean="0">
                <a:solidFill>
                  <a:srgbClr val="FF0000"/>
                </a:solidFill>
                <a:cs typeface="B Nazanin" pitchFamily="2" charset="-78"/>
              </a:rPr>
              <a:t>قلمرو:</a:t>
            </a:r>
          </a:p>
          <a:p>
            <a:pPr marL="109728" indent="0">
              <a:buNone/>
            </a:pPr>
            <a:r>
              <a:rPr lang="fa-IR" sz="2400" dirty="0">
                <a:cs typeface="B Nazanin" pitchFamily="2" charset="-78"/>
              </a:rPr>
              <a:t>«نهـاد اجتماعـی </a:t>
            </a:r>
            <a:r>
              <a:rPr lang="fa-IR" sz="2400" dirty="0" smtClean="0">
                <a:cs typeface="B Nazanin" pitchFamily="2" charset="-78"/>
              </a:rPr>
              <a:t>وفرهنگی سـازمان يافته اي </a:t>
            </a:r>
            <a:r>
              <a:rPr lang="fa-IR" sz="2400" dirty="0">
                <a:cs typeface="B Nazanin" pitchFamily="2" charset="-78"/>
              </a:rPr>
              <a:t>که، به عنوان مهمتريـن عامل انتقال، بسـط واعتلاء فرهنگ عمومي در جامعه اسلامي ايران، مسئوليت فراهم آوردن زمينه نظام مند وعادلانه کسب آمادگی متربيان جهت تحقق </a:t>
            </a:r>
            <a:r>
              <a:rPr lang="fa-IR" sz="2400" dirty="0" smtClean="0">
                <a:cs typeface="B Nazanin" pitchFamily="2" charset="-78"/>
              </a:rPr>
              <a:t>مرتبه اي </a:t>
            </a:r>
            <a:r>
              <a:rPr lang="fa-IR" sz="2400" dirty="0">
                <a:cs typeface="B Nazanin" pitchFamily="2" charset="-78"/>
              </a:rPr>
              <a:t>از حيات طيبه در همه ابعـاد را برعهـده دارد که تحصيل آن مرتبه برای عموم افراد جامعه، لازم يا شايسـته باشد. دستيابی به اين مرتبه ازآمادگی جهت تكوين وتعالي پيوسته هويت متربيان (با تاكيد برهويت مشترك انساني اسلامي وايراني ايشان)در راستای </a:t>
            </a:r>
            <a:r>
              <a:rPr lang="fa-IR" sz="2400" dirty="0" smtClean="0">
                <a:cs typeface="B Nazanin" pitchFamily="2" charset="-78"/>
              </a:rPr>
              <a:t>شکل گيری </a:t>
            </a:r>
            <a:r>
              <a:rPr lang="fa-IR" sz="2400" dirty="0">
                <a:cs typeface="B Nazanin" pitchFamily="2" charset="-78"/>
              </a:rPr>
              <a:t>واعتلای مداوم جامعه صالح براسـاس نظام معيار اسـلامی مستلزم آن است که تربيت يافتگان ايـن نظام، </a:t>
            </a:r>
            <a:r>
              <a:rPr lang="fa-IR" sz="2400" dirty="0" smtClean="0">
                <a:cs typeface="B Nazanin" pitchFamily="2" charset="-78"/>
              </a:rPr>
              <a:t>شايسـتگی های </a:t>
            </a:r>
            <a:r>
              <a:rPr lang="fa-IR" sz="2400" dirty="0">
                <a:cs typeface="B Nazanin" pitchFamily="2" charset="-78"/>
              </a:rPr>
              <a:t>لازم جهت درک واصلاح مداوم موقعيـت خود وديگران را کسب نمايند.» </a:t>
            </a:r>
            <a:endParaRPr lang="fa-IR" sz="2400" dirty="0" smtClean="0">
              <a:cs typeface="B Nazanin" pitchFamily="2" charset="-78"/>
            </a:endParaRPr>
          </a:p>
          <a:p>
            <a:pPr marL="109728" indent="0">
              <a:buNone/>
            </a:pPr>
            <a:r>
              <a:rPr lang="fa-IR" sz="2400" b="1" dirty="0" smtClean="0">
                <a:solidFill>
                  <a:srgbClr val="FF0000"/>
                </a:solidFill>
                <a:cs typeface="B Nazanin" pitchFamily="2" charset="-78"/>
              </a:rPr>
              <a:t>2.رسالت:</a:t>
            </a:r>
            <a:r>
              <a:rPr lang="fa-IR" sz="2400" dirty="0">
                <a:cs typeface="B Nazanin" pitchFamily="2" charset="-78"/>
              </a:rPr>
              <a:t>«فراهـم آوردن </a:t>
            </a:r>
            <a:r>
              <a:rPr lang="fa-IR" sz="2400" dirty="0" smtClean="0">
                <a:cs typeface="B Nazanin" pitchFamily="2" charset="-78"/>
              </a:rPr>
              <a:t>زمينه نظام </a:t>
            </a:r>
            <a:r>
              <a:rPr lang="fa-IR" sz="2400" dirty="0">
                <a:cs typeface="B Nazanin" pitchFamily="2" charset="-78"/>
              </a:rPr>
              <a:t>مند و عادلانه کسـب </a:t>
            </a:r>
            <a:r>
              <a:rPr lang="fa-IR" sz="2400" dirty="0" smtClean="0">
                <a:cs typeface="B Nazanin" pitchFamily="2" charset="-78"/>
              </a:rPr>
              <a:t>شايسـتگي هاي </a:t>
            </a:r>
            <a:r>
              <a:rPr lang="fa-IR" sz="2400" dirty="0">
                <a:cs typeface="B Nazanin" pitchFamily="2" charset="-78"/>
              </a:rPr>
              <a:t>فـردی، </a:t>
            </a:r>
            <a:r>
              <a:rPr lang="fa-IR" sz="2400" dirty="0" smtClean="0">
                <a:cs typeface="B Nazanin" pitchFamily="2" charset="-78"/>
              </a:rPr>
              <a:t>خانوادگی وجمعـی </a:t>
            </a:r>
            <a:r>
              <a:rPr lang="fa-IR" sz="2400" dirty="0">
                <a:cs typeface="B Nazanin" pitchFamily="2" charset="-78"/>
              </a:rPr>
              <a:t>لازم بـراي عمـوم </a:t>
            </a:r>
            <a:r>
              <a:rPr lang="fa-IR" sz="2400" dirty="0" smtClean="0">
                <a:cs typeface="B Nazanin" pitchFamily="2" charset="-78"/>
              </a:rPr>
              <a:t>افراد جامعه به </a:t>
            </a:r>
            <a:r>
              <a:rPr lang="fa-IR" sz="2400" dirty="0">
                <a:cs typeface="B Nazanin" pitchFamily="2" charset="-78"/>
              </a:rPr>
              <a:t>منظور دسـتيابی به مرتبه قابـل قبولي ازآمادگي جهت تحقق حيات طيبه در همه ابعاد.»</a:t>
            </a:r>
            <a:endParaRPr lang="fa-IR" sz="2400" b="1" dirty="0">
              <a:cs typeface="B Nazanin" pitchFamily="2" charset="-78"/>
            </a:endParaRPr>
          </a:p>
        </p:txBody>
      </p:sp>
    </p:spTree>
    <p:extLst>
      <p:ext uri="{BB962C8B-B14F-4D97-AF65-F5344CB8AC3E}">
        <p14:creationId xmlns:p14="http://schemas.microsoft.com/office/powerpoint/2010/main" val="41216566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r>
              <a:rPr lang="fa-IR" sz="2400" b="1" dirty="0" smtClean="0">
                <a:solidFill>
                  <a:srgbClr val="FF0000"/>
                </a:solidFill>
                <a:cs typeface="B Nazanin" pitchFamily="2" charset="-78"/>
              </a:rPr>
              <a:t>3.اهداف:</a:t>
            </a:r>
          </a:p>
          <a:p>
            <a:pPr marL="109728" indent="0">
              <a:buNone/>
            </a:pPr>
            <a:r>
              <a:rPr lang="fa-IR" sz="2000" dirty="0">
                <a:cs typeface="B Nazanin" pitchFamily="2" charset="-78"/>
              </a:rPr>
              <a:t>بــا توجه به هدف كلــي جريان تربيت در جامعهي اســلامي که «تکوين وتعالي پيوسـتهي هويت متربيان به گونهاي است که بتوانند موقعيت خود وديگران (نسبت به خود، خدا، ديگر انسـانها و طبيعت)را به درستي درک و آن را بهطور مستمر با عمل صالح فردی وجمعی متناسب با نظام معيار اسلامی اصلاح نمايند.» اهداف نظام تربيت رسمی و عمومی به اين شرح است: </a:t>
            </a:r>
            <a:endParaRPr lang="fa-IR" sz="2000" dirty="0" smtClean="0">
              <a:cs typeface="B Nazanin" pitchFamily="2" charset="-78"/>
            </a:endParaRPr>
          </a:p>
          <a:p>
            <a:pPr marL="109728" indent="0">
              <a:buNone/>
            </a:pPr>
            <a:r>
              <a:rPr lang="fa-IR" sz="2000" b="1" dirty="0">
                <a:cs typeface="B Nazanin" pitchFamily="2" charset="-78"/>
              </a:rPr>
              <a:t>اهداف مشترک </a:t>
            </a:r>
            <a:r>
              <a:rPr lang="fa-IR" sz="2000" b="1" dirty="0" smtClean="0">
                <a:cs typeface="B Nazanin" pitchFamily="2" charset="-78"/>
              </a:rPr>
              <a:t>:</a:t>
            </a:r>
          </a:p>
          <a:p>
            <a:pPr marL="109728" indent="0">
              <a:buNone/>
            </a:pPr>
            <a:r>
              <a:rPr lang="fa-IR" sz="2000" dirty="0" smtClean="0">
                <a:cs typeface="B Nazanin" pitchFamily="2" charset="-78"/>
              </a:rPr>
              <a:t>انتظار مي رود </a:t>
            </a:r>
            <a:r>
              <a:rPr lang="fa-IR" sz="2000" dirty="0">
                <a:cs typeface="B Nazanin" pitchFamily="2" charset="-78"/>
              </a:rPr>
              <a:t>تربيت يافتگان نظام تربيت رســمي و عمومــي برای ورود مطلوب به زندگی فردی، خانوادگی </a:t>
            </a:r>
            <a:r>
              <a:rPr lang="fa-IR" sz="2000" dirty="0" smtClean="0">
                <a:cs typeface="B Nazanin" pitchFamily="2" charset="-78"/>
              </a:rPr>
              <a:t>واجتماعی </a:t>
            </a:r>
            <a:r>
              <a:rPr lang="fa-IR" sz="2000" dirty="0">
                <a:cs typeface="B Nazanin" pitchFamily="2" charset="-78"/>
              </a:rPr>
              <a:t>داراي </a:t>
            </a:r>
            <a:r>
              <a:rPr lang="fa-IR" sz="2000" dirty="0" smtClean="0">
                <a:cs typeface="B Nazanin" pitchFamily="2" charset="-78"/>
              </a:rPr>
              <a:t>شايستگي های </a:t>
            </a:r>
            <a:r>
              <a:rPr lang="fa-IR" sz="2000" dirty="0">
                <a:cs typeface="B Nazanin" pitchFamily="2" charset="-78"/>
              </a:rPr>
              <a:t>زيرباشند: </a:t>
            </a:r>
            <a:endParaRPr lang="fa-IR" sz="2000" dirty="0" smtClean="0">
              <a:cs typeface="B Nazanin" pitchFamily="2" charset="-78"/>
            </a:endParaRPr>
          </a:p>
          <a:p>
            <a:pPr marL="624078" indent="-514350">
              <a:buAutoNum type="arabicPeriod"/>
            </a:pPr>
            <a:r>
              <a:rPr lang="fa-IR" sz="2000" dirty="0" smtClean="0">
                <a:cs typeface="B Nazanin" pitchFamily="2" charset="-78"/>
              </a:rPr>
              <a:t>ديندار</a:t>
            </a:r>
          </a:p>
          <a:p>
            <a:pPr marL="624078" indent="-514350">
              <a:buAutoNum type="arabicPeriod"/>
            </a:pPr>
            <a:r>
              <a:rPr lang="fa-IR" sz="2000" dirty="0">
                <a:cs typeface="B Nazanin" pitchFamily="2" charset="-78"/>
              </a:rPr>
              <a:t>مودب و متخلق به آداب و اخلاق انسانی و اسلامی</a:t>
            </a:r>
            <a:r>
              <a:rPr lang="fa-IR" sz="2000" dirty="0" smtClean="0">
                <a:cs typeface="B Nazanin" pitchFamily="2" charset="-78"/>
              </a:rPr>
              <a:t>؛</a:t>
            </a:r>
          </a:p>
          <a:p>
            <a:pPr marL="624078" indent="-514350">
              <a:buAutoNum type="arabicPeriod"/>
            </a:pPr>
            <a:r>
              <a:rPr lang="fa-IR" sz="2000" dirty="0" smtClean="0">
                <a:cs typeface="B Nazanin" pitchFamily="2" charset="-78"/>
              </a:rPr>
              <a:t> حقيقت </a:t>
            </a:r>
            <a:r>
              <a:rPr lang="fa-IR" sz="2000" dirty="0">
                <a:cs typeface="B Nazanin" pitchFamily="2" charset="-78"/>
              </a:rPr>
              <a:t>جو، خردورز و پرسشگر</a:t>
            </a:r>
            <a:r>
              <a:rPr lang="fa-IR" sz="2000" dirty="0" smtClean="0">
                <a:cs typeface="B Nazanin" pitchFamily="2" charset="-78"/>
              </a:rPr>
              <a:t>؛</a:t>
            </a:r>
          </a:p>
          <a:p>
            <a:pPr marL="624078" indent="-514350">
              <a:buAutoNum type="arabicPeriod"/>
            </a:pPr>
            <a:r>
              <a:rPr lang="fa-IR" sz="2000" dirty="0" smtClean="0">
                <a:cs typeface="B Nazanin" pitchFamily="2" charset="-78"/>
              </a:rPr>
              <a:t> انتخاب </a:t>
            </a:r>
            <a:r>
              <a:rPr lang="fa-IR" sz="2000" dirty="0">
                <a:cs typeface="B Nazanin" pitchFamily="2" charset="-78"/>
              </a:rPr>
              <a:t>گر و آزاد منش</a:t>
            </a:r>
            <a:r>
              <a:rPr lang="fa-IR" sz="2000" dirty="0" smtClean="0">
                <a:cs typeface="B Nazanin" pitchFamily="2" charset="-78"/>
              </a:rPr>
              <a:t>؛</a:t>
            </a:r>
          </a:p>
          <a:p>
            <a:pPr marL="624078" indent="-514350">
              <a:buAutoNum type="arabicPeriod"/>
            </a:pPr>
            <a:r>
              <a:rPr lang="fa-IR" sz="2000" dirty="0" smtClean="0">
                <a:cs typeface="B Nazanin" pitchFamily="2" charset="-78"/>
              </a:rPr>
              <a:t>حق </a:t>
            </a:r>
            <a:r>
              <a:rPr lang="fa-IR" sz="2000" dirty="0">
                <a:cs typeface="B Nazanin" pitchFamily="2" charset="-78"/>
              </a:rPr>
              <a:t>محور و مسئوليت پذير نسبت به خدا، خود، جامعه و طبيعت</a:t>
            </a:r>
            <a:r>
              <a:rPr lang="fa-IR" sz="2000" dirty="0" smtClean="0">
                <a:cs typeface="B Nazanin" pitchFamily="2" charset="-78"/>
              </a:rPr>
              <a:t>؛</a:t>
            </a:r>
          </a:p>
          <a:p>
            <a:pPr marL="624078" indent="-514350">
              <a:buAutoNum type="arabicPeriod"/>
            </a:pPr>
            <a:r>
              <a:rPr lang="fa-IR" sz="2000" dirty="0" smtClean="0">
                <a:cs typeface="B Nazanin" pitchFamily="2" charset="-78"/>
              </a:rPr>
              <a:t>عدالت </a:t>
            </a:r>
            <a:r>
              <a:rPr lang="fa-IR" sz="2000" dirty="0">
                <a:cs typeface="B Nazanin" pitchFamily="2" charset="-78"/>
              </a:rPr>
              <a:t>ورز، ظلم ستيز، مهربان و صلح جو</a:t>
            </a:r>
            <a:r>
              <a:rPr lang="fa-IR" sz="2000" dirty="0" smtClean="0">
                <a:cs typeface="B Nazanin" pitchFamily="2" charset="-78"/>
              </a:rPr>
              <a:t>؛</a:t>
            </a:r>
          </a:p>
          <a:p>
            <a:pPr marL="624078" indent="-514350">
              <a:buAutoNum type="arabicPeriod"/>
            </a:pPr>
            <a:r>
              <a:rPr lang="fa-IR" sz="2000" dirty="0" smtClean="0">
                <a:cs typeface="B Nazanin" pitchFamily="2" charset="-78"/>
              </a:rPr>
              <a:t>سالم </a:t>
            </a:r>
            <a:r>
              <a:rPr lang="fa-IR" sz="2000" dirty="0">
                <a:cs typeface="B Nazanin" pitchFamily="2" charset="-78"/>
              </a:rPr>
              <a:t>و با نشاط</a:t>
            </a:r>
            <a:r>
              <a:rPr lang="fa-IR" sz="2000" dirty="0" smtClean="0">
                <a:cs typeface="B Nazanin" pitchFamily="2" charset="-78"/>
              </a:rPr>
              <a:t>؛</a:t>
            </a:r>
          </a:p>
          <a:p>
            <a:pPr marL="624078" indent="-514350">
              <a:buAutoNum type="arabicPeriod"/>
            </a:pPr>
            <a:r>
              <a:rPr lang="fa-IR" sz="2000" dirty="0" smtClean="0">
                <a:cs typeface="B Nazanin" pitchFamily="2" charset="-78"/>
              </a:rPr>
              <a:t>اميدوار </a:t>
            </a:r>
            <a:r>
              <a:rPr lang="fa-IR" sz="2000" dirty="0">
                <a:cs typeface="B Nazanin" pitchFamily="2" charset="-78"/>
              </a:rPr>
              <a:t>نسبت به آينده و منتظر برپايی عدل جهانی(جامعه مهدوی</a:t>
            </a:r>
            <a:r>
              <a:rPr lang="fa-IR" sz="2000" dirty="0" smtClean="0">
                <a:cs typeface="B Nazanin" pitchFamily="2" charset="-78"/>
              </a:rPr>
              <a:t>)؛</a:t>
            </a:r>
          </a:p>
          <a:p>
            <a:pPr marL="109728" indent="0">
              <a:buNone/>
            </a:pPr>
            <a:endParaRPr lang="fa-IR" sz="2000" dirty="0" smtClean="0">
              <a:cs typeface="B Nazanin" pitchFamily="2" charset="-78"/>
            </a:endParaRPr>
          </a:p>
        </p:txBody>
      </p:sp>
    </p:spTree>
    <p:extLst>
      <p:ext uri="{BB962C8B-B14F-4D97-AF65-F5344CB8AC3E}">
        <p14:creationId xmlns:p14="http://schemas.microsoft.com/office/powerpoint/2010/main" val="5038134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dirty="0" smtClean="0">
                <a:cs typeface="B Nazanin" pitchFamily="2" charset="-78"/>
              </a:rPr>
              <a:t>9.قانون </a:t>
            </a:r>
            <a:r>
              <a:rPr lang="fa-IR" sz="2400" dirty="0">
                <a:cs typeface="B Nazanin" pitchFamily="2" charset="-78"/>
              </a:rPr>
              <a:t>گرا، منضبط و نظم پذير؛ </a:t>
            </a:r>
          </a:p>
          <a:p>
            <a:pPr marL="109728" indent="0">
              <a:buNone/>
            </a:pPr>
            <a:r>
              <a:rPr lang="fa-IR" sz="2400" dirty="0">
                <a:cs typeface="B Nazanin" pitchFamily="2" charset="-78"/>
              </a:rPr>
              <a:t>10.خودباور، دارای عزت نفس، مصمم و با اراده؛ </a:t>
            </a:r>
          </a:p>
          <a:p>
            <a:pPr marL="109728" indent="0">
              <a:buNone/>
            </a:pPr>
            <a:r>
              <a:rPr lang="fa-IR" sz="2400" dirty="0">
                <a:cs typeface="B Nazanin" pitchFamily="2" charset="-78"/>
              </a:rPr>
              <a:t>11.پاکدامن، باحيا، امين، بصير و حق شناس؛ </a:t>
            </a:r>
          </a:p>
          <a:p>
            <a:pPr marL="109728" indent="0">
              <a:buNone/>
            </a:pPr>
            <a:r>
              <a:rPr lang="fa-IR" sz="2400" dirty="0">
                <a:cs typeface="B Nazanin" pitchFamily="2" charset="-78"/>
              </a:rPr>
              <a:t>12.جهادگر، شجاع و ايثارگر؛</a:t>
            </a:r>
          </a:p>
          <a:p>
            <a:pPr marL="109728" indent="0">
              <a:buNone/>
            </a:pPr>
            <a:r>
              <a:rPr lang="fa-IR" sz="2400" dirty="0">
                <a:cs typeface="B Nazanin" pitchFamily="2" charset="-78"/>
              </a:rPr>
              <a:t>13.مقتصد، خلاق و کار آفرين؛</a:t>
            </a:r>
          </a:p>
          <a:p>
            <a:pPr marL="109728" indent="0">
              <a:buNone/>
            </a:pPr>
            <a:r>
              <a:rPr lang="fa-IR" sz="2400" dirty="0">
                <a:cs typeface="B Nazanin" pitchFamily="2" charset="-78"/>
              </a:rPr>
              <a:t>14.وطن دوست و استقلال طلب؛</a:t>
            </a:r>
          </a:p>
          <a:p>
            <a:pPr marL="109728" indent="0">
              <a:buNone/>
            </a:pPr>
            <a:r>
              <a:rPr lang="fa-IR" sz="2400" dirty="0">
                <a:cs typeface="B Nazanin" pitchFamily="2" charset="-78"/>
              </a:rPr>
              <a:t>15.داراي ذائقه هنري و زيبايي شناختي.</a:t>
            </a:r>
          </a:p>
          <a:p>
            <a:pPr marL="109728" indent="0">
              <a:buNone/>
            </a:pPr>
            <a:r>
              <a:rPr lang="fa-IR" sz="2400" dirty="0">
                <a:cs typeface="B Nazanin" pitchFamily="2" charset="-78"/>
              </a:rPr>
              <a:t>16.جمع گرا و جهانی انديش</a:t>
            </a:r>
            <a:r>
              <a:rPr lang="fa-IR" sz="2400" dirty="0" smtClean="0">
                <a:cs typeface="B Nazanin" pitchFamily="2" charset="-78"/>
              </a:rPr>
              <a:t>؛</a:t>
            </a:r>
          </a:p>
          <a:p>
            <a:pPr marL="109728" indent="0">
              <a:buNone/>
            </a:pPr>
            <a:r>
              <a:rPr lang="fa-IR" sz="2400" b="1" dirty="0">
                <a:cs typeface="B Nazanin" pitchFamily="2" charset="-78"/>
              </a:rPr>
              <a:t>اهداف </a:t>
            </a:r>
            <a:r>
              <a:rPr lang="fa-IR" sz="2400" b="1" dirty="0" smtClean="0">
                <a:cs typeface="B Nazanin" pitchFamily="2" charset="-78"/>
              </a:rPr>
              <a:t>ويژه</a:t>
            </a:r>
          </a:p>
          <a:p>
            <a:pPr marL="109728" indent="0">
              <a:buNone/>
            </a:pPr>
            <a:r>
              <a:rPr lang="fa-IR" sz="2400" dirty="0" smtClean="0">
                <a:cs typeface="B Nazanin" pitchFamily="2" charset="-78"/>
              </a:rPr>
              <a:t> </a:t>
            </a:r>
            <a:r>
              <a:rPr lang="fa-IR" sz="2400" dirty="0">
                <a:cs typeface="B Nazanin" pitchFamily="2" charset="-78"/>
              </a:rPr>
              <a:t>باتوجه به لزوم ملاحظه </a:t>
            </a:r>
            <a:r>
              <a:rPr lang="fa-IR" sz="2400" dirty="0" smtClean="0">
                <a:cs typeface="B Nazanin" pitchFamily="2" charset="-78"/>
              </a:rPr>
              <a:t>تفاوت هاي </a:t>
            </a:r>
            <a:r>
              <a:rPr lang="fa-IR" sz="2400" dirty="0">
                <a:cs typeface="B Nazanin" pitchFamily="2" charset="-78"/>
              </a:rPr>
              <a:t>متربيان، اهداف ويژه نظام تربيت رســمي و عمومي، در سطوح ملي، </a:t>
            </a:r>
            <a:r>
              <a:rPr lang="fa-IR" sz="2400" dirty="0" smtClean="0">
                <a:cs typeface="B Nazanin" pitchFamily="2" charset="-78"/>
              </a:rPr>
              <a:t>منطقه اي </a:t>
            </a:r>
            <a:r>
              <a:rPr lang="fa-IR" sz="2400" dirty="0">
                <a:cs typeface="B Nazanin" pitchFamily="2" charset="-78"/>
              </a:rPr>
              <a:t>و </a:t>
            </a:r>
            <a:r>
              <a:rPr lang="fa-IR" sz="2400" dirty="0" smtClean="0">
                <a:cs typeface="B Nazanin" pitchFamily="2" charset="-78"/>
              </a:rPr>
              <a:t>مدرســه اي </a:t>
            </a:r>
            <a:r>
              <a:rPr lang="fa-IR" sz="2400" dirty="0">
                <a:cs typeface="B Nazanin" pitchFamily="2" charset="-78"/>
              </a:rPr>
              <a:t>و برحسب نيازها و ويژگيهاي فردي و اجتماعي وملاحظات جنسي، جنســيتي و سطح رشــد متربيان توســط مراجع ذيصلاح (البته در چهار چوب اهداف مشترک تربيت رسمی وعمومی) تعيين </a:t>
            </a:r>
            <a:r>
              <a:rPr lang="fa-IR" sz="2400" dirty="0" smtClean="0">
                <a:cs typeface="B Nazanin" pitchFamily="2" charset="-78"/>
              </a:rPr>
              <a:t>مي شوند</a:t>
            </a:r>
            <a:r>
              <a:rPr lang="fa-IR" sz="2400" dirty="0">
                <a:cs typeface="B Nazanin" pitchFamily="2" charset="-78"/>
              </a:rPr>
              <a:t>.</a:t>
            </a:r>
          </a:p>
        </p:txBody>
      </p:sp>
    </p:spTree>
    <p:extLst>
      <p:ext uri="{BB962C8B-B14F-4D97-AF65-F5344CB8AC3E}">
        <p14:creationId xmlns:p14="http://schemas.microsoft.com/office/powerpoint/2010/main" val="24299873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sz="2400" b="1" dirty="0" smtClean="0">
                <a:solidFill>
                  <a:srgbClr val="FF0000"/>
                </a:solidFill>
                <a:cs typeface="B Nazanin" pitchFamily="2" charset="-78"/>
              </a:rPr>
              <a:t>4.کارکردها:</a:t>
            </a:r>
            <a:endParaRPr lang="en-US" sz="2400" b="1" dirty="0" smtClean="0">
              <a:solidFill>
                <a:srgbClr val="FF0000"/>
              </a:solidFill>
              <a:cs typeface="B Nazanin" pitchFamily="2" charset="-78"/>
            </a:endParaRPr>
          </a:p>
          <a:p>
            <a:pPr marL="109728" indent="0">
              <a:buNone/>
            </a:pPr>
            <a:r>
              <a:rPr lang="fa-IR" sz="2400" b="1" dirty="0">
                <a:cs typeface="B Nazanin" pitchFamily="2" charset="-78"/>
              </a:rPr>
              <a:t>کارکردهاي </a:t>
            </a:r>
            <a:r>
              <a:rPr lang="fa-IR" sz="2400" b="1" dirty="0" smtClean="0">
                <a:cs typeface="B Nazanin" pitchFamily="2" charset="-78"/>
              </a:rPr>
              <a:t>اختصاصي</a:t>
            </a:r>
          </a:p>
          <a:p>
            <a:pPr marL="109728" indent="0">
              <a:buNone/>
            </a:pPr>
            <a:r>
              <a:rPr lang="fa-IR" dirty="0" smtClean="0">
                <a:cs typeface="B Nazanin" pitchFamily="2" charset="-78"/>
              </a:rPr>
              <a:t>1.زمينه سازي </a:t>
            </a:r>
            <a:r>
              <a:rPr lang="fa-IR" dirty="0">
                <a:cs typeface="B Nazanin" pitchFamily="2" charset="-78"/>
              </a:rPr>
              <a:t>براي شناخت </a:t>
            </a:r>
            <a:r>
              <a:rPr lang="fa-IR" dirty="0" smtClean="0">
                <a:cs typeface="B Nazanin" pitchFamily="2" charset="-78"/>
              </a:rPr>
              <a:t>ظرفيت هاي </a:t>
            </a:r>
            <a:r>
              <a:rPr lang="fa-IR" dirty="0">
                <a:cs typeface="B Nazanin" pitchFamily="2" charset="-78"/>
              </a:rPr>
              <a:t>وجودي متربيان و كمك به تکوين وتعالي پيوسته هويت آن - با تاکيد بر ابعادمشترک انساني، اسلامي وايراني -بر اساس نظام معيار </a:t>
            </a:r>
            <a:r>
              <a:rPr lang="fa-IR" dirty="0" smtClean="0">
                <a:cs typeface="B Nazanin" pitchFamily="2" charset="-78"/>
              </a:rPr>
              <a:t>اسلامی</a:t>
            </a:r>
          </a:p>
          <a:p>
            <a:pPr marL="109728" indent="0">
              <a:buNone/>
            </a:pPr>
            <a:r>
              <a:rPr lang="fa-IR" dirty="0" smtClean="0">
                <a:cs typeface="B Nazanin" pitchFamily="2" charset="-78"/>
              </a:rPr>
              <a:t>2.بستر </a:t>
            </a:r>
            <a:r>
              <a:rPr lang="fa-IR" dirty="0">
                <a:cs typeface="B Nazanin" pitchFamily="2" charset="-78"/>
              </a:rPr>
              <a:t>سازی برای کسب </a:t>
            </a:r>
            <a:r>
              <a:rPr lang="fa-IR" dirty="0" smtClean="0">
                <a:cs typeface="B Nazanin" pitchFamily="2" charset="-78"/>
              </a:rPr>
              <a:t>شايستگی هاي </a:t>
            </a:r>
            <a:r>
              <a:rPr lang="fa-IR" dirty="0">
                <a:cs typeface="B Nazanin" pitchFamily="2" charset="-78"/>
              </a:rPr>
              <a:t>اساسي و پايه در متربيان براي دستيابی به مراتبی ازحيات طيبه و پاسخ گويي به نيازهاي حال و آينده خود و جامعه </a:t>
            </a:r>
          </a:p>
          <a:p>
            <a:pPr marL="109728" indent="0">
              <a:buNone/>
            </a:pPr>
            <a:r>
              <a:rPr lang="fa-IR" dirty="0" smtClean="0">
                <a:cs typeface="B Nazanin" pitchFamily="2" charset="-78"/>
              </a:rPr>
              <a:t>3.فراهم </a:t>
            </a:r>
            <a:r>
              <a:rPr lang="fa-IR" dirty="0">
                <a:cs typeface="B Nazanin" pitchFamily="2" charset="-78"/>
              </a:rPr>
              <a:t>آوردن زمينههــای لازم براي ورود تربيت يافتگان به انواع تربيت تخصصي(آموزش عالي و تربيت حرفه اي) </a:t>
            </a:r>
            <a:endParaRPr lang="fa-IR" dirty="0" smtClean="0">
              <a:cs typeface="B Nazanin" pitchFamily="2" charset="-78"/>
            </a:endParaRPr>
          </a:p>
          <a:p>
            <a:pPr marL="109728" indent="0">
              <a:buNone/>
            </a:pPr>
            <a:r>
              <a:rPr lang="fa-IR" dirty="0" smtClean="0">
                <a:cs typeface="B Nazanin" pitchFamily="2" charset="-78"/>
              </a:rPr>
              <a:t>4.اشــاعه </a:t>
            </a:r>
            <a:r>
              <a:rPr lang="fa-IR" dirty="0">
                <a:cs typeface="B Nazanin" pitchFamily="2" charset="-78"/>
              </a:rPr>
              <a:t>و ترويج عادلانه دانش پايه وكاربردي و فنآوريهاي مورد نيازجامعه و </a:t>
            </a:r>
            <a:r>
              <a:rPr lang="fa-IR" dirty="0" smtClean="0">
                <a:cs typeface="B Nazanin" pitchFamily="2" charset="-78"/>
              </a:rPr>
              <a:t>زمينه سازي </a:t>
            </a:r>
            <a:r>
              <a:rPr lang="fa-IR" dirty="0">
                <a:cs typeface="B Nazanin" pitchFamily="2" charset="-78"/>
              </a:rPr>
              <a:t>براي اعتلاي آنها </a:t>
            </a:r>
            <a:endParaRPr lang="fa-IR" dirty="0" smtClean="0">
              <a:cs typeface="B Nazanin" pitchFamily="2" charset="-78"/>
            </a:endParaRPr>
          </a:p>
          <a:p>
            <a:pPr marL="109728" indent="0">
              <a:buNone/>
            </a:pPr>
            <a:endParaRPr lang="fa-IR" dirty="0">
              <a:cs typeface="B Nazanin" pitchFamily="2" charset="-78"/>
            </a:endParaRPr>
          </a:p>
        </p:txBody>
      </p:sp>
    </p:spTree>
    <p:extLst>
      <p:ext uri="{BB962C8B-B14F-4D97-AF65-F5344CB8AC3E}">
        <p14:creationId xmlns:p14="http://schemas.microsoft.com/office/powerpoint/2010/main" val="17579217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a:cs typeface="B Nazanin" pitchFamily="2" charset="-78"/>
              </a:rPr>
              <a:t>کارکردهاي </a:t>
            </a:r>
            <a:r>
              <a:rPr lang="fa-IR" sz="2400" b="1" dirty="0" smtClean="0">
                <a:cs typeface="B Nazanin" pitchFamily="2" charset="-78"/>
              </a:rPr>
              <a:t>مشترک</a:t>
            </a:r>
          </a:p>
          <a:p>
            <a:pPr marL="109728" indent="0">
              <a:buNone/>
            </a:pPr>
            <a:r>
              <a:rPr lang="fa-IR" sz="2400" dirty="0" smtClean="0">
                <a:cs typeface="B Nazanin" pitchFamily="2" charset="-78"/>
              </a:rPr>
              <a:t>1.تقويت </a:t>
            </a:r>
            <a:r>
              <a:rPr lang="fa-IR" sz="2400" dirty="0">
                <a:cs typeface="B Nazanin" pitchFamily="2" charset="-78"/>
              </a:rPr>
              <a:t>هويت انســاني، اســلامی-ايرانی متربيان وارتقاء ســطح فرهنگ عمومي(باورها و ارزشهاي مشترک انساني، اسلامي، ملي) افراد جامعه؛ </a:t>
            </a:r>
            <a:r>
              <a:rPr lang="fa-IR" sz="2400" dirty="0" smtClean="0">
                <a:cs typeface="B Nazanin" pitchFamily="2" charset="-78"/>
              </a:rPr>
              <a:t> </a:t>
            </a:r>
          </a:p>
          <a:p>
            <a:pPr marL="109728" indent="0">
              <a:buNone/>
            </a:pPr>
            <a:r>
              <a:rPr lang="fa-IR" sz="2400" dirty="0" smtClean="0">
                <a:cs typeface="B Nazanin" pitchFamily="2" charset="-78"/>
              </a:rPr>
              <a:t>2.حفظ</a:t>
            </a:r>
            <a:r>
              <a:rPr lang="fa-IR" sz="2400" dirty="0">
                <a:cs typeface="B Nazanin" pitchFamily="2" charset="-78"/>
              </a:rPr>
              <a:t>، ارزيابي و تعالي ميراث فرهنگي (اسلامي و ايراني) و انتقال آن به نسل </a:t>
            </a:r>
            <a:r>
              <a:rPr lang="fa-IR" sz="2400" dirty="0" smtClean="0">
                <a:cs typeface="B Nazanin" pitchFamily="2" charset="-78"/>
              </a:rPr>
              <a:t>جوان</a:t>
            </a:r>
          </a:p>
          <a:p>
            <a:pPr marL="109728" indent="0">
              <a:buNone/>
            </a:pPr>
            <a:r>
              <a:rPr lang="fa-IR" sz="2400" dirty="0" smtClean="0">
                <a:cs typeface="B Nazanin" pitchFamily="2" charset="-78"/>
              </a:rPr>
              <a:t>3.گسترش </a:t>
            </a:r>
            <a:r>
              <a:rPr lang="fa-IR" sz="2400" dirty="0">
                <a:cs typeface="B Nazanin" pitchFamily="2" charset="-78"/>
              </a:rPr>
              <a:t>عدالت اجتماعي و تحرک اجتماعي </a:t>
            </a:r>
            <a:r>
              <a:rPr lang="fa-IR" sz="2400" dirty="0" smtClean="0">
                <a:cs typeface="B Nazanin" pitchFamily="2" charset="-78"/>
              </a:rPr>
              <a:t>طبقات محروم </a:t>
            </a:r>
            <a:r>
              <a:rPr lang="fa-IR" sz="2400" dirty="0">
                <a:cs typeface="B Nazanin" pitchFamily="2" charset="-78"/>
              </a:rPr>
              <a:t>بر اساس کسب شايستگي ها؛ </a:t>
            </a:r>
            <a:endParaRPr lang="fa-IR" sz="2400" dirty="0" smtClean="0">
              <a:cs typeface="B Nazanin" pitchFamily="2" charset="-78"/>
            </a:endParaRPr>
          </a:p>
          <a:p>
            <a:pPr marL="109728" indent="0">
              <a:buNone/>
            </a:pPr>
            <a:r>
              <a:rPr lang="fa-IR" sz="2400" dirty="0" smtClean="0">
                <a:cs typeface="B Nazanin" pitchFamily="2" charset="-78"/>
              </a:rPr>
              <a:t>4.گسترش </a:t>
            </a:r>
            <a:r>
              <a:rPr lang="fa-IR" sz="2400" dirty="0">
                <a:cs typeface="B Nazanin" pitchFamily="2" charset="-78"/>
              </a:rPr>
              <a:t>اعتماد عمومي و امنيت اجتماعي (و ديگر مصاديق سرمايه اجتماعي)؛ </a:t>
            </a:r>
            <a:endParaRPr lang="fa-IR" sz="2400" dirty="0" smtClean="0">
              <a:cs typeface="B Nazanin" pitchFamily="2" charset="-78"/>
            </a:endParaRPr>
          </a:p>
          <a:p>
            <a:pPr marL="109728" indent="0">
              <a:buNone/>
            </a:pPr>
            <a:r>
              <a:rPr lang="fa-IR" sz="2400" dirty="0" smtClean="0">
                <a:cs typeface="B Nazanin" pitchFamily="2" charset="-78"/>
              </a:rPr>
              <a:t>5.ايجاد </a:t>
            </a:r>
            <a:r>
              <a:rPr lang="fa-IR" sz="2400" dirty="0">
                <a:cs typeface="B Nazanin" pitchFamily="2" charset="-78"/>
              </a:rPr>
              <a:t>انسجام اجتماعي و تحکيم وحدت ملي؛ </a:t>
            </a:r>
            <a:endParaRPr lang="fa-IR" sz="2400" dirty="0" smtClean="0">
              <a:cs typeface="B Nazanin" pitchFamily="2" charset="-78"/>
            </a:endParaRPr>
          </a:p>
          <a:p>
            <a:pPr marL="109728" indent="0">
              <a:buNone/>
            </a:pPr>
            <a:r>
              <a:rPr lang="fa-IR" sz="2400" b="1" dirty="0" smtClean="0">
                <a:solidFill>
                  <a:srgbClr val="FF0000"/>
                </a:solidFill>
                <a:cs typeface="B Nazanin" pitchFamily="2" charset="-78"/>
              </a:rPr>
              <a:t>5.رهيافت:</a:t>
            </a:r>
            <a:r>
              <a:rPr lang="fa-IR" sz="2400" dirty="0" smtClean="0">
                <a:cs typeface="B Nazanin" pitchFamily="2" charset="-78"/>
              </a:rPr>
              <a:t>(</a:t>
            </a:r>
            <a:r>
              <a:rPr lang="fa-IR" sz="2400" dirty="0">
                <a:cs typeface="B Nazanin" pitchFamily="2" charset="-78"/>
              </a:rPr>
              <a:t>رهيافت حاکم بر نظام تربيت رسـمي و عمومي در جمهوري اسـلامي ايران، </a:t>
            </a:r>
            <a:r>
              <a:rPr lang="fa-IR" sz="2400" b="1" dirty="0">
                <a:cs typeface="B Nazanin" pitchFamily="2" charset="-78"/>
              </a:rPr>
              <a:t>دين محوري </a:t>
            </a:r>
            <a:r>
              <a:rPr lang="fa-IR" sz="2400" dirty="0" smtClean="0">
                <a:cs typeface="B Nazanin" pitchFamily="2" charset="-78"/>
              </a:rPr>
              <a:t>است).</a:t>
            </a:r>
          </a:p>
          <a:p>
            <a:pPr marL="109728" indent="0">
              <a:buNone/>
            </a:pPr>
            <a:r>
              <a:rPr lang="fa-IR" sz="2400" b="1" dirty="0" smtClean="0">
                <a:solidFill>
                  <a:srgbClr val="FF0000"/>
                </a:solidFill>
                <a:cs typeface="B Nazanin" pitchFamily="2" charset="-78"/>
              </a:rPr>
              <a:t>6.رويکرد اساسي:</a:t>
            </a:r>
            <a:r>
              <a:rPr lang="fa-IR" sz="2400" b="1" dirty="0" smtClean="0">
                <a:cs typeface="B Nazanin" pitchFamily="2" charset="-78"/>
              </a:rPr>
              <a:t>(</a:t>
            </a:r>
            <a:r>
              <a:rPr lang="fa-IR" sz="2400" dirty="0">
                <a:cs typeface="B Nazanin" pitchFamily="2" charset="-78"/>
              </a:rPr>
              <a:t>موقعيت </a:t>
            </a:r>
            <a:r>
              <a:rPr lang="fa-IR" sz="2400" dirty="0" smtClean="0">
                <a:cs typeface="B Nazanin" pitchFamily="2" charset="-78"/>
              </a:rPr>
              <a:t>شناسي </a:t>
            </a:r>
            <a:r>
              <a:rPr lang="fa-IR" sz="2400" dirty="0">
                <a:cs typeface="B Nazanin" pitchFamily="2" charset="-78"/>
              </a:rPr>
              <a:t>و موقعيت آفريني براساس نظام معيار اسلامی</a:t>
            </a:r>
            <a:r>
              <a:rPr lang="fa-IR" sz="2400" dirty="0" smtClean="0">
                <a:cs typeface="B Nazanin" pitchFamily="2" charset="-78"/>
              </a:rPr>
              <a:t>؛)</a:t>
            </a:r>
          </a:p>
          <a:p>
            <a:pPr marL="109728" indent="0">
              <a:buNone/>
            </a:pPr>
            <a:r>
              <a:rPr lang="fa-IR" sz="2400" b="1" dirty="0" smtClean="0">
                <a:solidFill>
                  <a:srgbClr val="FF0000"/>
                </a:solidFill>
                <a:cs typeface="B Nazanin" pitchFamily="2" charset="-78"/>
              </a:rPr>
              <a:t>7.روابط:</a:t>
            </a:r>
          </a:p>
          <a:p>
            <a:pPr marL="109728" indent="0">
              <a:buNone/>
            </a:pPr>
            <a:r>
              <a:rPr lang="fa-IR" sz="2400" dirty="0">
                <a:cs typeface="B Nazanin" pitchFamily="2" charset="-78"/>
              </a:rPr>
              <a:t>روابط با ارکان</a:t>
            </a:r>
            <a:r>
              <a:rPr lang="fa-IR" sz="1800" dirty="0">
                <a:cs typeface="B Nazanin" pitchFamily="2" charset="-78"/>
              </a:rPr>
              <a:t>(دولت اسلامي (حاکميت)،خانواده، نهادها و سازمانهاي غير </a:t>
            </a:r>
            <a:r>
              <a:rPr lang="fa-IR" sz="1800" dirty="0" smtClean="0">
                <a:cs typeface="B Nazanin" pitchFamily="2" charset="-78"/>
              </a:rPr>
              <a:t>دولتي،رسانه</a:t>
            </a:r>
          </a:p>
          <a:p>
            <a:pPr marL="109728" indent="0">
              <a:buNone/>
            </a:pPr>
            <a:r>
              <a:rPr lang="fa-IR" sz="2400" dirty="0" smtClean="0">
                <a:cs typeface="B Nazanin" pitchFamily="2" charset="-78"/>
              </a:rPr>
              <a:t>روابط با دیگر عوامل سهیم</a:t>
            </a:r>
            <a:r>
              <a:rPr lang="fa-IR" sz="2000" dirty="0" smtClean="0">
                <a:cs typeface="B Nazanin" pitchFamily="2" charset="-78"/>
              </a:rPr>
              <a:t>(</a:t>
            </a:r>
            <a:r>
              <a:rPr lang="fa-IR" sz="2000" dirty="0">
                <a:cs typeface="B Nazanin" pitchFamily="2" charset="-78"/>
              </a:rPr>
              <a:t>حوزههاي علميه ، نظام آموزش عالي ، نهادهاي تربيت غير </a:t>
            </a:r>
            <a:r>
              <a:rPr lang="fa-IR" sz="2000" dirty="0" smtClean="0">
                <a:cs typeface="B Nazanin" pitchFamily="2" charset="-78"/>
              </a:rPr>
              <a:t>رسمي)</a:t>
            </a:r>
          </a:p>
          <a:p>
            <a:pPr marL="109728" indent="0">
              <a:buNone/>
            </a:pPr>
            <a:endParaRPr lang="fa-IR" sz="2400" b="1" dirty="0">
              <a:solidFill>
                <a:srgbClr val="FF0000"/>
              </a:solidFill>
              <a:cs typeface="B Nazanin" pitchFamily="2" charset="-78"/>
            </a:endParaRPr>
          </a:p>
        </p:txBody>
      </p:sp>
    </p:spTree>
    <p:extLst>
      <p:ext uri="{BB962C8B-B14F-4D97-AF65-F5344CB8AC3E}">
        <p14:creationId xmlns:p14="http://schemas.microsoft.com/office/powerpoint/2010/main" val="27889862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dirty="0">
                <a:cs typeface="B Nazanin" pitchFamily="2" charset="-78"/>
              </a:rPr>
              <a:t>روابط با ساير عوامل </a:t>
            </a:r>
            <a:r>
              <a:rPr lang="fa-IR" sz="2400" dirty="0" smtClean="0">
                <a:cs typeface="B Nazanin" pitchFamily="2" charset="-78"/>
              </a:rPr>
              <a:t>موثر</a:t>
            </a:r>
          </a:p>
          <a:p>
            <a:pPr marL="624078" indent="-514350">
              <a:buAutoNum type="arabicPeriod"/>
            </a:pPr>
            <a:r>
              <a:rPr lang="fa-IR" sz="2400" dirty="0" smtClean="0">
                <a:cs typeface="B Nazanin" pitchFamily="2" charset="-78"/>
              </a:rPr>
              <a:t>محيط </a:t>
            </a:r>
            <a:r>
              <a:rPr lang="fa-IR" sz="2400" dirty="0">
                <a:cs typeface="B Nazanin" pitchFamily="2" charset="-78"/>
              </a:rPr>
              <a:t>فرهنگي(نهاد دين و </a:t>
            </a:r>
            <a:r>
              <a:rPr lang="fa-IR" sz="2400" dirty="0" smtClean="0">
                <a:cs typeface="B Nazanin" pitchFamily="2" charset="-78"/>
              </a:rPr>
              <a:t>حوزه های </a:t>
            </a:r>
            <a:r>
              <a:rPr lang="fa-IR" sz="2400" dirty="0">
                <a:cs typeface="B Nazanin" pitchFamily="2" charset="-78"/>
              </a:rPr>
              <a:t>علميه، نهاد علم و پژوهش، نهاد ارتباطات و نهاد </a:t>
            </a:r>
            <a:r>
              <a:rPr lang="fa-IR" sz="2400" dirty="0" smtClean="0">
                <a:cs typeface="B Nazanin" pitchFamily="2" charset="-78"/>
              </a:rPr>
              <a:t>هنر)بالاترین تعامل را با تربیت رسمی عمومی دارد.</a:t>
            </a:r>
          </a:p>
          <a:p>
            <a:pPr marL="624078" indent="-514350">
              <a:buAutoNum type="arabicPeriod"/>
            </a:pPr>
            <a:r>
              <a:rPr lang="fa-IR" sz="2400" dirty="0">
                <a:cs typeface="B Nazanin" pitchFamily="2" charset="-78"/>
              </a:rPr>
              <a:t>محيط اقتصادي(بخش توليد، بخش خدمات و بخش خصوصي...) </a:t>
            </a:r>
            <a:r>
              <a:rPr lang="fa-IR" sz="2400" dirty="0" smtClean="0">
                <a:cs typeface="B Nazanin" pitchFamily="2" charset="-78"/>
              </a:rPr>
              <a:t>عامل پشتیبان و حمایت کننده اهداف تربیتی</a:t>
            </a:r>
          </a:p>
          <a:p>
            <a:pPr marL="624078" indent="-514350">
              <a:buAutoNum type="arabicPeriod"/>
            </a:pPr>
            <a:r>
              <a:rPr lang="fa-IR" sz="2400" dirty="0">
                <a:cs typeface="B Nazanin" pitchFamily="2" charset="-78"/>
              </a:rPr>
              <a:t>محيط </a:t>
            </a:r>
            <a:r>
              <a:rPr lang="fa-IR" sz="2400" dirty="0" smtClean="0">
                <a:cs typeface="B Nazanin" pitchFamily="2" charset="-78"/>
              </a:rPr>
              <a:t>رسـانه اي </a:t>
            </a:r>
            <a:r>
              <a:rPr lang="fa-IR" sz="2400" dirty="0">
                <a:cs typeface="B Nazanin" pitchFamily="2" charset="-78"/>
              </a:rPr>
              <a:t>و فن آوري(رسانه ملي، مطبوعات، اينترنت، ماهواره، رايانه وانواع نرم افزار) </a:t>
            </a:r>
            <a:endParaRPr lang="fa-IR" sz="2400" dirty="0" smtClean="0">
              <a:cs typeface="B Nazanin" pitchFamily="2" charset="-78"/>
            </a:endParaRPr>
          </a:p>
          <a:p>
            <a:pPr marL="624078" indent="-514350">
              <a:buAutoNum type="arabicPeriod"/>
            </a:pPr>
            <a:r>
              <a:rPr lang="fa-IR" sz="2400" dirty="0">
                <a:cs typeface="B Nazanin" pitchFamily="2" charset="-78"/>
              </a:rPr>
              <a:t>جامعه محلي(مساجد، شوراها، </a:t>
            </a:r>
            <a:r>
              <a:rPr lang="fa-IR" sz="2400" dirty="0" smtClean="0">
                <a:cs typeface="B Nazanin" pitchFamily="2" charset="-78"/>
              </a:rPr>
              <a:t>شهرداري ها</a:t>
            </a:r>
            <a:r>
              <a:rPr lang="fa-IR" sz="2400" dirty="0">
                <a:cs typeface="B Nazanin" pitchFamily="2" charset="-78"/>
              </a:rPr>
              <a:t>، </a:t>
            </a:r>
            <a:r>
              <a:rPr lang="fa-IR" sz="2400" dirty="0" smtClean="0">
                <a:cs typeface="B Nazanin" pitchFamily="2" charset="-78"/>
              </a:rPr>
              <a:t>تشکل ها وسازمان هاي </a:t>
            </a:r>
            <a:r>
              <a:rPr lang="fa-IR" sz="2400" dirty="0">
                <a:cs typeface="B Nazanin" pitchFamily="2" charset="-78"/>
              </a:rPr>
              <a:t>اجتماعي...) </a:t>
            </a:r>
            <a:endParaRPr lang="fa-IR" sz="2400" dirty="0" smtClean="0">
              <a:cs typeface="B Nazanin" pitchFamily="2" charset="-78"/>
            </a:endParaRPr>
          </a:p>
          <a:p>
            <a:pPr marL="624078" indent="-514350">
              <a:buAutoNum type="arabicPeriod"/>
            </a:pPr>
            <a:r>
              <a:rPr lang="fa-IR" sz="2400" dirty="0">
                <a:cs typeface="B Nazanin" pitchFamily="2" charset="-78"/>
              </a:rPr>
              <a:t>محيـط سياسـي و اجتماعي(دولت، احـزاب، نهادهاي مدني غيـر دولتي و عمومي </a:t>
            </a:r>
            <a:r>
              <a:rPr lang="fa-IR" sz="2400" dirty="0" smtClean="0">
                <a:cs typeface="B Nazanin" pitchFamily="2" charset="-78"/>
              </a:rPr>
              <a:t>وسـازمان هاي </a:t>
            </a:r>
            <a:r>
              <a:rPr lang="fa-IR" sz="2400" dirty="0">
                <a:cs typeface="B Nazanin" pitchFamily="2" charset="-78"/>
              </a:rPr>
              <a:t>مردم نهاد- نظيرهلال احمر، بسـيج، </a:t>
            </a:r>
            <a:r>
              <a:rPr lang="fa-IR" sz="2400" dirty="0" smtClean="0">
                <a:cs typeface="B Nazanin" pitchFamily="2" charset="-78"/>
              </a:rPr>
              <a:t>انجمن هاي </a:t>
            </a:r>
            <a:r>
              <a:rPr lang="fa-IR" sz="2400" dirty="0">
                <a:cs typeface="B Nazanin" pitchFamily="2" charset="-78"/>
              </a:rPr>
              <a:t>اسلامي، </a:t>
            </a:r>
            <a:r>
              <a:rPr lang="fa-IR" sz="2400" dirty="0" smtClean="0">
                <a:cs typeface="B Nazanin" pitchFamily="2" charset="-78"/>
              </a:rPr>
              <a:t>انجمن هاي </a:t>
            </a:r>
            <a:r>
              <a:rPr lang="fa-IR" sz="2400" dirty="0">
                <a:cs typeface="B Nazanin" pitchFamily="2" charset="-78"/>
              </a:rPr>
              <a:t>علمي و موسسات فرهنگي </a:t>
            </a:r>
            <a:r>
              <a:rPr lang="fa-IR" sz="2400" dirty="0" smtClean="0">
                <a:cs typeface="B Nazanin" pitchFamily="2" charset="-78"/>
              </a:rPr>
              <a:t>وسازمان هاي </a:t>
            </a:r>
            <a:r>
              <a:rPr lang="fa-IR" sz="2400" dirty="0">
                <a:cs typeface="B Nazanin" pitchFamily="2" charset="-78"/>
              </a:rPr>
              <a:t>خيريه-..) </a:t>
            </a:r>
            <a:endParaRPr lang="fa-IR" sz="2400" dirty="0" smtClean="0">
              <a:cs typeface="B Nazanin" pitchFamily="2" charset="-78"/>
            </a:endParaRPr>
          </a:p>
          <a:p>
            <a:pPr marL="624078" indent="-514350">
              <a:buAutoNum type="arabicPeriod"/>
            </a:pPr>
            <a:r>
              <a:rPr lang="fa-IR" sz="2400" dirty="0">
                <a:cs typeface="B Nazanin" pitchFamily="2" charset="-78"/>
              </a:rPr>
              <a:t>محيط قضايي وامنيتي </a:t>
            </a:r>
            <a:endParaRPr lang="fa-IR" sz="2400" dirty="0" smtClean="0">
              <a:cs typeface="B Nazanin" pitchFamily="2" charset="-78"/>
            </a:endParaRPr>
          </a:p>
          <a:p>
            <a:pPr marL="624078" indent="-514350">
              <a:buAutoNum type="arabicPeriod"/>
            </a:pPr>
            <a:r>
              <a:rPr lang="fa-IR" sz="2400" dirty="0">
                <a:cs typeface="B Nazanin" pitchFamily="2" charset="-78"/>
              </a:rPr>
              <a:t>محيط بين المللي (سياست و اقتصاد جهاني، قوانين و معاهدات بين المللي و</a:t>
            </a:r>
            <a:r>
              <a:rPr lang="fa-IR" sz="2400" dirty="0" smtClean="0">
                <a:cs typeface="B Nazanin" pitchFamily="2" charset="-78"/>
              </a:rPr>
              <a:t>...)</a:t>
            </a:r>
            <a:endParaRPr lang="fa-IR" sz="2400" dirty="0">
              <a:cs typeface="B Nazanin" pitchFamily="2" charset="-78"/>
            </a:endParaRPr>
          </a:p>
          <a:p>
            <a:pPr marL="624078" indent="-514350">
              <a:buAutoNum type="arabicPeriod"/>
            </a:pPr>
            <a:endParaRPr lang="fa-IR" sz="2400" dirty="0">
              <a:cs typeface="B Nazanin" pitchFamily="2" charset="-78"/>
            </a:endParaRPr>
          </a:p>
        </p:txBody>
      </p:sp>
    </p:spTree>
    <p:extLst>
      <p:ext uri="{BB962C8B-B14F-4D97-AF65-F5344CB8AC3E}">
        <p14:creationId xmlns:p14="http://schemas.microsoft.com/office/powerpoint/2010/main" val="37787063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smtClean="0">
                <a:solidFill>
                  <a:srgbClr val="FF0000"/>
                </a:solidFill>
                <a:cs typeface="B Nazanin" pitchFamily="2" charset="-78"/>
              </a:rPr>
              <a:t>8.ساختار </a:t>
            </a:r>
            <a:r>
              <a:rPr lang="fa-IR" sz="2400" b="1" dirty="0">
                <a:solidFill>
                  <a:srgbClr val="FF0000"/>
                </a:solidFill>
                <a:cs typeface="B Nazanin" pitchFamily="2" charset="-78"/>
              </a:rPr>
              <a:t>نظام تربيت رسمی و </a:t>
            </a:r>
            <a:r>
              <a:rPr lang="fa-IR" sz="2400" b="1" dirty="0" smtClean="0">
                <a:solidFill>
                  <a:srgbClr val="FF0000"/>
                </a:solidFill>
                <a:cs typeface="B Nazanin" pitchFamily="2" charset="-78"/>
              </a:rPr>
              <a:t>عمومی</a:t>
            </a:r>
          </a:p>
          <a:p>
            <a:pPr marL="109728" indent="0">
              <a:buNone/>
            </a:pPr>
            <a:r>
              <a:rPr lang="fa-IR" sz="2400" b="1" dirty="0" smtClean="0">
                <a:cs typeface="B Nazanin" pitchFamily="2" charset="-78"/>
              </a:rPr>
              <a:t>دوره ها </a:t>
            </a:r>
            <a:r>
              <a:rPr lang="fa-IR" sz="2400" b="1" dirty="0">
                <a:cs typeface="B Nazanin" pitchFamily="2" charset="-78"/>
              </a:rPr>
              <a:t>و مراحل </a:t>
            </a:r>
            <a:r>
              <a:rPr lang="fa-IR" sz="2400" b="1" dirty="0" smtClean="0">
                <a:cs typeface="B Nazanin" pitchFamily="2" charset="-78"/>
              </a:rPr>
              <a:t>تربيت</a:t>
            </a:r>
          </a:p>
          <a:p>
            <a:pPr marL="109728" indent="0">
              <a:buNone/>
            </a:pPr>
            <a:r>
              <a:rPr lang="fa-IR" sz="2400" dirty="0" smtClean="0">
                <a:cs typeface="B Nazanin" pitchFamily="2" charset="-78"/>
              </a:rPr>
              <a:t> </a:t>
            </a:r>
            <a:r>
              <a:rPr lang="fa-IR" sz="2400" b="1" dirty="0" smtClean="0">
                <a:cs typeface="B Nazanin" pitchFamily="2" charset="-78"/>
              </a:rPr>
              <a:t>دوره هاي </a:t>
            </a:r>
            <a:r>
              <a:rPr lang="fa-IR" sz="2400" b="1" dirty="0">
                <a:cs typeface="B Nazanin" pitchFamily="2" charset="-78"/>
              </a:rPr>
              <a:t>تربيت و اصول حاکم بر </a:t>
            </a:r>
            <a:r>
              <a:rPr lang="fa-IR" sz="2400" b="1" dirty="0" smtClean="0">
                <a:cs typeface="B Nazanin" pitchFamily="2" charset="-78"/>
              </a:rPr>
              <a:t>آنها</a:t>
            </a:r>
          </a:p>
          <a:p>
            <a:pPr marL="109728" indent="0">
              <a:buNone/>
            </a:pPr>
            <a:r>
              <a:rPr lang="fa-IR" sz="2400" dirty="0">
                <a:cs typeface="B Nazanin" pitchFamily="2" charset="-78"/>
              </a:rPr>
              <a:t>براســاس </a:t>
            </a:r>
            <a:r>
              <a:rPr lang="fa-IR" sz="2400" dirty="0" smtClean="0">
                <a:cs typeface="B Nazanin" pitchFamily="2" charset="-78"/>
              </a:rPr>
              <a:t>يافته های </a:t>
            </a:r>
            <a:r>
              <a:rPr lang="fa-IR" sz="2400" dirty="0">
                <a:cs typeface="B Nazanin" pitchFamily="2" charset="-78"/>
              </a:rPr>
              <a:t>فلســفه تربيت در جمهوري اسلامي ايران، مســئوليت امر تربيت پيش ازآغاز تربيت رسمی، بر عهده خانواده است و ساير نهادها بايد به خانواده در تدارك </a:t>
            </a:r>
            <a:r>
              <a:rPr lang="fa-IR" sz="2400" dirty="0" smtClean="0">
                <a:cs typeface="B Nazanin" pitchFamily="2" charset="-78"/>
              </a:rPr>
              <a:t>زمينه هاي </a:t>
            </a:r>
            <a:r>
              <a:rPr lang="fa-IR" sz="2400" dirty="0">
                <a:cs typeface="B Nazanin" pitchFamily="2" charset="-78"/>
              </a:rPr>
              <a:t>لازم كمك نمايند. اما با توجه به اهميت مراحل اوليه رشد در حيات آدمي و تأثيرات آن در مراحل بعدي در صورتي كه خانواده نتواند شــرايط لازم را براي رشــد كودك فراهم نمايد يا بنا به دلايلي كودك از سرپرســتي خانواده محروم باشــد، حاكميت وظيفه حمايت از خانواده و يا ايجاد شرايط لازم براي رشد همه جانبه كودك را بر عهده خواهد داشت</a:t>
            </a:r>
            <a:r>
              <a:rPr lang="fa-IR" sz="2400" dirty="0" smtClean="0">
                <a:cs typeface="B Nazanin" pitchFamily="2" charset="-78"/>
              </a:rPr>
              <a:t>.</a:t>
            </a:r>
          </a:p>
          <a:p>
            <a:pPr marL="109728" indent="0">
              <a:buNone/>
            </a:pPr>
            <a:r>
              <a:rPr lang="fa-IR" sz="2400" dirty="0">
                <a:cs typeface="B Nazanin" pitchFamily="2" charset="-78"/>
              </a:rPr>
              <a:t>لذا شــروع زمان تربيت رســمي و عمومي مرتبط با ســن بوده وهمه متربيان يك سن خاص در آغاز هر ســال تحصيلي را </a:t>
            </a:r>
            <a:r>
              <a:rPr lang="fa-IR" sz="2400" dirty="0" smtClean="0">
                <a:cs typeface="B Nazanin" pitchFamily="2" charset="-78"/>
              </a:rPr>
              <a:t>دربرمي گيرد </a:t>
            </a:r>
            <a:r>
              <a:rPr lang="fa-IR" sz="2400" dirty="0">
                <a:cs typeface="B Nazanin" pitchFamily="2" charset="-78"/>
              </a:rPr>
              <a:t>و از متربيان انتظار </a:t>
            </a:r>
            <a:r>
              <a:rPr lang="fa-IR" sz="2400" dirty="0" smtClean="0">
                <a:cs typeface="B Nazanin" pitchFamily="2" charset="-78"/>
              </a:rPr>
              <a:t>مي رود </a:t>
            </a:r>
            <a:r>
              <a:rPr lang="fa-IR" sz="2400" dirty="0">
                <a:cs typeface="B Nazanin" pitchFamily="2" charset="-78"/>
              </a:rPr>
              <a:t>در پايان هر مرحله به ســطوح معيني از شايســتگي ها(توانايي و صفات) دست پيدا كنند. ارزيابي از سطح </a:t>
            </a:r>
            <a:r>
              <a:rPr lang="fa-IR" sz="2400" dirty="0" smtClean="0">
                <a:cs typeface="B Nazanin" pitchFamily="2" charset="-78"/>
              </a:rPr>
              <a:t>شايستگي ها </a:t>
            </a:r>
            <a:r>
              <a:rPr lang="fa-IR" sz="2400" dirty="0">
                <a:cs typeface="B Nazanin" pitchFamily="2" charset="-78"/>
              </a:rPr>
              <a:t>در درون و پايان هر مرحله باهدف درك و بهبود موقعيت بر اســاس انتخاب و التزام نظام معيار اســلامی از سوي متربي و به منظور رشد همه جانبه ومتعادل </a:t>
            </a:r>
            <a:r>
              <a:rPr lang="fa-IR" sz="2400" dirty="0" smtClean="0">
                <a:cs typeface="B Nazanin" pitchFamily="2" charset="-78"/>
              </a:rPr>
              <a:t>ظرفيت هاي </a:t>
            </a:r>
            <a:r>
              <a:rPr lang="fa-IR" sz="2400" dirty="0">
                <a:cs typeface="B Nazanin" pitchFamily="2" charset="-78"/>
              </a:rPr>
              <a:t>وجودي متربيان، صورت </a:t>
            </a:r>
            <a:r>
              <a:rPr lang="fa-IR" sz="2400" dirty="0" smtClean="0">
                <a:cs typeface="B Nazanin" pitchFamily="2" charset="-78"/>
              </a:rPr>
              <a:t>مي گيرد</a:t>
            </a:r>
            <a:r>
              <a:rPr lang="fa-IR" sz="2400" dirty="0">
                <a:cs typeface="B Nazanin" pitchFamily="2" charset="-78"/>
              </a:rPr>
              <a:t>.</a:t>
            </a:r>
            <a:endParaRPr lang="fa-IR" sz="2400" dirty="0" smtClean="0">
              <a:cs typeface="B Nazanin" pitchFamily="2" charset="-78"/>
            </a:endParaRPr>
          </a:p>
          <a:p>
            <a:pPr marL="109728" indent="0">
              <a:buNone/>
            </a:pPr>
            <a:endParaRPr lang="fa-IR" sz="2400" dirty="0">
              <a:cs typeface="B Nazanin" pitchFamily="2" charset="-78"/>
            </a:endParaRPr>
          </a:p>
        </p:txBody>
      </p:sp>
    </p:spTree>
    <p:extLst>
      <p:ext uri="{BB962C8B-B14F-4D97-AF65-F5344CB8AC3E}">
        <p14:creationId xmlns:p14="http://schemas.microsoft.com/office/powerpoint/2010/main" val="310418040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a:cs typeface="B Nazanin" pitchFamily="2" charset="-78"/>
              </a:rPr>
              <a:t>اصول و ويژگي حاکم بر دوره </a:t>
            </a:r>
            <a:r>
              <a:rPr lang="fa-IR" sz="2400" b="1" dirty="0" smtClean="0">
                <a:cs typeface="B Nazanin" pitchFamily="2" charset="-78"/>
              </a:rPr>
              <a:t>ها</a:t>
            </a:r>
          </a:p>
          <a:p>
            <a:pPr marL="109728" indent="0">
              <a:buNone/>
            </a:pPr>
            <a:r>
              <a:rPr lang="fa-IR" sz="2400" b="1" dirty="0" smtClean="0">
                <a:cs typeface="B Nazanin" pitchFamily="2" charset="-78"/>
              </a:rPr>
              <a:t>اصول:</a:t>
            </a:r>
          </a:p>
          <a:p>
            <a:pPr marL="109728" indent="0">
              <a:buNone/>
            </a:pPr>
            <a:r>
              <a:rPr lang="fa-IR" sz="2400" dirty="0" smtClean="0">
                <a:cs typeface="B Nazanin" pitchFamily="2" charset="-78"/>
              </a:rPr>
              <a:t>1.در </a:t>
            </a:r>
            <a:r>
              <a:rPr lang="fa-IR" sz="2400" dirty="0">
                <a:cs typeface="B Nazanin" pitchFamily="2" charset="-78"/>
              </a:rPr>
              <a:t>تعيين زمان شروع و پايان، سطوح و مراحل كليدي/گذر در هر يك از </a:t>
            </a:r>
            <a:r>
              <a:rPr lang="fa-IR" sz="2400" dirty="0" smtClean="0">
                <a:cs typeface="B Nazanin" pitchFamily="2" charset="-78"/>
              </a:rPr>
              <a:t>دوره هاي </a:t>
            </a:r>
            <a:r>
              <a:rPr lang="fa-IR" sz="2400" dirty="0">
                <a:cs typeface="B Nazanin" pitchFamily="2" charset="-78"/>
              </a:rPr>
              <a:t>تربيت </a:t>
            </a:r>
            <a:r>
              <a:rPr lang="fa-IR" sz="2400" dirty="0" smtClean="0">
                <a:cs typeface="B Nazanin" pitchFamily="2" charset="-78"/>
              </a:rPr>
              <a:t>باید ویژگی های رشدی </a:t>
            </a:r>
            <a:r>
              <a:rPr lang="fa-IR" sz="2400" dirty="0">
                <a:cs typeface="B Nazanin" pitchFamily="2" charset="-78"/>
              </a:rPr>
              <a:t>مورد توجه قرار گيرد. </a:t>
            </a:r>
            <a:endParaRPr lang="fa-IR" sz="2400" dirty="0" smtClean="0">
              <a:cs typeface="B Nazanin" pitchFamily="2" charset="-78"/>
            </a:endParaRPr>
          </a:p>
          <a:p>
            <a:pPr marL="109728" indent="0">
              <a:buNone/>
            </a:pPr>
            <a:r>
              <a:rPr lang="fa-IR" sz="2400" dirty="0">
                <a:cs typeface="B Nazanin" pitchFamily="2" charset="-78"/>
              </a:rPr>
              <a:t>2. در وضعيت فعلی سـن ورود به مدرسـه ٦ سـال تمام </a:t>
            </a:r>
            <a:r>
              <a:rPr lang="fa-IR" sz="2400" dirty="0" smtClean="0">
                <a:cs typeface="B Nazanin" pitchFamily="2" charset="-78"/>
              </a:rPr>
              <a:t>می باشـد </a:t>
            </a:r>
            <a:r>
              <a:rPr lang="fa-IR" sz="2400" dirty="0">
                <a:cs typeface="B Nazanin" pitchFamily="2" charset="-78"/>
              </a:rPr>
              <a:t>که (با عنايت به شــواهد تجربي و) درصورت فراهم آمدن شـرايط لازم ومناسب </a:t>
            </a:r>
            <a:r>
              <a:rPr lang="fa-IR" sz="2400" dirty="0" smtClean="0">
                <a:cs typeface="B Nazanin" pitchFamily="2" charset="-78"/>
              </a:rPr>
              <a:t>می توان </a:t>
            </a:r>
            <a:r>
              <a:rPr lang="fa-IR" sz="2400" dirty="0">
                <a:cs typeface="B Nazanin" pitchFamily="2" charset="-78"/>
              </a:rPr>
              <a:t>آن را به5سال تمام تقلیل داد. متربيان </a:t>
            </a:r>
            <a:r>
              <a:rPr lang="fa-IR" sz="2400" dirty="0" smtClean="0">
                <a:cs typeface="B Nazanin" pitchFamily="2" charset="-78"/>
              </a:rPr>
              <a:t>مي توانند </a:t>
            </a:r>
            <a:r>
              <a:rPr lang="fa-IR" sz="2400" dirty="0">
                <a:cs typeface="B Nazanin" pitchFamily="2" charset="-78"/>
              </a:rPr>
              <a:t>بنا به تشخيص </a:t>
            </a:r>
            <a:r>
              <a:rPr lang="fa-IR" sz="2400" dirty="0" smtClean="0">
                <a:cs typeface="B Nazanin" pitchFamily="2" charset="-78"/>
              </a:rPr>
              <a:t>خانواده ها </a:t>
            </a:r>
            <a:r>
              <a:rPr lang="fa-IR" sz="2400" dirty="0">
                <a:cs typeface="B Nazanin" pitchFamily="2" charset="-78"/>
              </a:rPr>
              <a:t>در ماه تولد يا هرزماني که کودک آمادگي ورود به مدرســه را داشته باشد در مرحله مقدماتي نظام تربيت رسمي و عمومي پذيرفته شوند. </a:t>
            </a:r>
            <a:endParaRPr lang="fa-IR" sz="2400" dirty="0" smtClean="0">
              <a:cs typeface="B Nazanin" pitchFamily="2" charset="-78"/>
            </a:endParaRPr>
          </a:p>
          <a:p>
            <a:pPr marL="109728" indent="0">
              <a:buNone/>
            </a:pPr>
            <a:r>
              <a:rPr lang="fa-IR" sz="2400" dirty="0" smtClean="0">
                <a:cs typeface="B Nazanin" pitchFamily="2" charset="-78"/>
              </a:rPr>
              <a:t>3.</a:t>
            </a:r>
            <a:r>
              <a:rPr lang="fa-IR" sz="2400" dirty="0">
                <a:cs typeface="B Nazanin" pitchFamily="2" charset="-78"/>
              </a:rPr>
              <a:t> ارزشيابي در مورد ميزان كارآيي نظام تربيتي در سطح ملي در مراحل كليدي/گذر صورت </a:t>
            </a:r>
            <a:r>
              <a:rPr lang="fa-IR" sz="2400" dirty="0" smtClean="0">
                <a:cs typeface="B Nazanin" pitchFamily="2" charset="-78"/>
              </a:rPr>
              <a:t>مي گيــرد </a:t>
            </a:r>
            <a:r>
              <a:rPr lang="fa-IR" sz="2400" dirty="0">
                <a:cs typeface="B Nazanin" pitchFamily="2" charset="-78"/>
              </a:rPr>
              <a:t>و اطلاعات لازم را براي قضاوت در اختيار </a:t>
            </a:r>
            <a:r>
              <a:rPr lang="fa-IR" sz="2400" dirty="0" smtClean="0">
                <a:cs typeface="B Nazanin" pitchFamily="2" charset="-78"/>
              </a:rPr>
              <a:t>تصميم گيرندگان </a:t>
            </a:r>
            <a:r>
              <a:rPr lang="fa-IR" sz="2400" dirty="0">
                <a:cs typeface="B Nazanin" pitchFamily="2" charset="-78"/>
              </a:rPr>
              <a:t>در ســطوح مختلف نظام تربيت رسمي و عمومي قرار </a:t>
            </a:r>
            <a:r>
              <a:rPr lang="fa-IR" sz="2400" dirty="0" smtClean="0">
                <a:cs typeface="B Nazanin" pitchFamily="2" charset="-78"/>
              </a:rPr>
              <a:t>مي دهد</a:t>
            </a:r>
            <a:r>
              <a:rPr lang="fa-IR" sz="2400" dirty="0">
                <a:cs typeface="B Nazanin" pitchFamily="2" charset="-78"/>
              </a:rPr>
              <a:t>. </a:t>
            </a:r>
            <a:endParaRPr lang="fa-IR" sz="2400" dirty="0" smtClean="0">
              <a:cs typeface="B Nazanin" pitchFamily="2" charset="-78"/>
            </a:endParaRPr>
          </a:p>
          <a:p>
            <a:pPr marL="109728" indent="0">
              <a:buNone/>
            </a:pPr>
            <a:r>
              <a:rPr lang="fa-IR" sz="2400" dirty="0" smtClean="0">
                <a:cs typeface="B Nazanin" pitchFamily="2" charset="-78"/>
              </a:rPr>
              <a:t>4.</a:t>
            </a:r>
            <a:r>
              <a:rPr lang="fa-IR" sz="2400" dirty="0">
                <a:cs typeface="B Nazanin" pitchFamily="2" charset="-78"/>
              </a:rPr>
              <a:t> برنامه درســي </a:t>
            </a:r>
            <a:r>
              <a:rPr lang="fa-IR" sz="2400" dirty="0" smtClean="0">
                <a:cs typeface="B Nazanin" pitchFamily="2" charset="-78"/>
              </a:rPr>
              <a:t>دوره هــا </a:t>
            </a:r>
            <a:r>
              <a:rPr lang="fa-IR" sz="2400" dirty="0">
                <a:cs typeface="B Nazanin" pitchFamily="2" charset="-78"/>
              </a:rPr>
              <a:t>تابع نيازها و </a:t>
            </a:r>
            <a:r>
              <a:rPr lang="fa-IR" sz="2400" dirty="0" smtClean="0">
                <a:cs typeface="B Nazanin" pitchFamily="2" charset="-78"/>
              </a:rPr>
              <a:t>ويژگي هاي </a:t>
            </a:r>
            <a:r>
              <a:rPr lang="fa-IR" sz="2400" dirty="0">
                <a:cs typeface="B Nazanin" pitchFamily="2" charset="-78"/>
              </a:rPr>
              <a:t>رشــدي در هر يك از ســطوح و مراحل كليدي/گذر اســت و بايد در طراحي و تدوين آن به طيف تفاوت </a:t>
            </a:r>
            <a:r>
              <a:rPr lang="fa-IR" sz="2400" dirty="0" smtClean="0">
                <a:cs typeface="B Nazanin" pitchFamily="2" charset="-78"/>
              </a:rPr>
              <a:t>هاي رشدي </a:t>
            </a:r>
            <a:r>
              <a:rPr lang="fa-IR" sz="2400" dirty="0">
                <a:cs typeface="B Nazanin" pitchFamily="2" charset="-78"/>
              </a:rPr>
              <a:t>توجه شده و برنامه درسي از انعطاف لازم براي پاسخگويي به نيازهاي متربيان برخوردار باشد. </a:t>
            </a:r>
          </a:p>
          <a:p>
            <a:pPr marL="109728" indent="0">
              <a:buNone/>
            </a:pPr>
            <a:endParaRPr lang="fa-IR" sz="2400" b="1" dirty="0">
              <a:cs typeface="B Nazanin" pitchFamily="2" charset="-78"/>
            </a:endParaRPr>
          </a:p>
        </p:txBody>
      </p:sp>
    </p:spTree>
    <p:extLst>
      <p:ext uri="{BB962C8B-B14F-4D97-AF65-F5344CB8AC3E}">
        <p14:creationId xmlns:p14="http://schemas.microsoft.com/office/powerpoint/2010/main" val="31950324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000" b="1" dirty="0">
                <a:cs typeface="B Nazanin" pitchFamily="2" charset="-78"/>
              </a:rPr>
              <a:t>ويژگي مراحل </a:t>
            </a:r>
            <a:r>
              <a:rPr lang="fa-IR" sz="2000" b="1" dirty="0" smtClean="0">
                <a:cs typeface="B Nazanin" pitchFamily="2" charset="-78"/>
              </a:rPr>
              <a:t>تربيت</a:t>
            </a:r>
          </a:p>
          <a:p>
            <a:pPr marL="109728" indent="0">
              <a:buNone/>
            </a:pPr>
            <a:r>
              <a:rPr lang="fa-IR" sz="2000" dirty="0">
                <a:solidFill>
                  <a:srgbClr val="FF0000"/>
                </a:solidFill>
                <a:cs typeface="B Nazanin" pitchFamily="2" charset="-78"/>
              </a:rPr>
              <a:t>مرحله اول </a:t>
            </a:r>
            <a:r>
              <a:rPr lang="fa-IR" sz="2000" dirty="0" smtClean="0">
                <a:solidFill>
                  <a:srgbClr val="FF0000"/>
                </a:solidFill>
                <a:cs typeface="B Nazanin" pitchFamily="2" charset="-78"/>
              </a:rPr>
              <a:t>تربيت</a:t>
            </a:r>
          </a:p>
          <a:p>
            <a:pPr marL="109728" indent="0">
              <a:buNone/>
            </a:pPr>
            <a:r>
              <a:rPr lang="fa-IR" sz="2000" dirty="0">
                <a:cs typeface="B Nazanin" pitchFamily="2" charset="-78"/>
              </a:rPr>
              <a:t>0توجه به محوريت نقش خانواده در تدوين واجراي برنامههاي </a:t>
            </a:r>
            <a:r>
              <a:rPr lang="fa-IR" sz="2000" dirty="0" smtClean="0">
                <a:cs typeface="B Nazanin" pitchFamily="2" charset="-78"/>
              </a:rPr>
              <a:t>تربيتي</a:t>
            </a:r>
          </a:p>
          <a:p>
            <a:pPr marL="109728" indent="0">
              <a:buNone/>
            </a:pPr>
            <a:r>
              <a:rPr lang="fa-IR" sz="2000" dirty="0">
                <a:cs typeface="B Nazanin" pitchFamily="2" charset="-78"/>
              </a:rPr>
              <a:t>0وجود ارتباط و هماهنگي كامل ميان عوامل ونهادهاي تربيت رسمي و غير </a:t>
            </a:r>
            <a:r>
              <a:rPr lang="fa-IR" sz="2000" dirty="0" smtClean="0">
                <a:cs typeface="B Nazanin" pitchFamily="2" charset="-78"/>
              </a:rPr>
              <a:t>رسمي</a:t>
            </a:r>
          </a:p>
          <a:p>
            <a:pPr marL="109728" indent="0">
              <a:buNone/>
            </a:pPr>
            <a:r>
              <a:rPr lang="fa-IR" sz="2000" dirty="0">
                <a:cs typeface="B Nazanin" pitchFamily="2" charset="-78"/>
              </a:rPr>
              <a:t>0 توجه به پرورش حواس، بکارگيري تخيل و آغاز شکلگيري منش کودک</a:t>
            </a:r>
            <a:r>
              <a:rPr lang="fa-IR" sz="2000" dirty="0" smtClean="0">
                <a:cs typeface="B Nazanin" pitchFamily="2" charset="-78"/>
              </a:rPr>
              <a:t>.</a:t>
            </a:r>
          </a:p>
          <a:p>
            <a:pPr marL="109728" indent="0">
              <a:buNone/>
            </a:pPr>
            <a:r>
              <a:rPr lang="fa-IR" sz="2000" dirty="0">
                <a:cs typeface="B Nazanin" pitchFamily="2" charset="-78"/>
              </a:rPr>
              <a:t>0 توجــه به آزادي عمل متربي در برنامهها وفعاليتهــاي يادگيري و ارتباط آن با تجربيات روزمره زندگي و چشيدن لذت </a:t>
            </a:r>
            <a:r>
              <a:rPr lang="fa-IR" sz="2000" dirty="0" smtClean="0">
                <a:cs typeface="B Nazanin" pitchFamily="2" charset="-78"/>
              </a:rPr>
              <a:t>دانایی.</a:t>
            </a:r>
          </a:p>
          <a:p>
            <a:pPr marL="109728" indent="0">
              <a:buNone/>
            </a:pPr>
            <a:r>
              <a:rPr lang="fa-IR" sz="2000" dirty="0" smtClean="0">
                <a:solidFill>
                  <a:srgbClr val="FF0000"/>
                </a:solidFill>
                <a:cs typeface="B Nazanin" pitchFamily="2" charset="-78"/>
              </a:rPr>
              <a:t>مرحله دوم تربیت</a:t>
            </a:r>
          </a:p>
          <a:p>
            <a:pPr marL="109728" indent="0">
              <a:buNone/>
            </a:pPr>
            <a:r>
              <a:rPr lang="fa-IR" sz="2000" dirty="0" smtClean="0">
                <a:cs typeface="B Nazanin" pitchFamily="2" charset="-78"/>
              </a:rPr>
              <a:t>0پرورش </a:t>
            </a:r>
            <a:r>
              <a:rPr lang="fa-IR" sz="2000" dirty="0">
                <a:cs typeface="B Nazanin" pitchFamily="2" charset="-78"/>
              </a:rPr>
              <a:t>روحيه كارجمعي و مســئوليت پذيري، قدرت تشــخيص و باز شناسي ارزش ها- خوب و بد و زشت و زيبا- در متربيان. </a:t>
            </a:r>
            <a:endParaRPr lang="fa-IR" sz="2000" dirty="0" smtClean="0">
              <a:cs typeface="B Nazanin" pitchFamily="2" charset="-78"/>
            </a:endParaRPr>
          </a:p>
          <a:p>
            <a:pPr marL="109728" indent="0">
              <a:buNone/>
            </a:pPr>
            <a:r>
              <a:rPr lang="fa-IR" sz="2000" dirty="0" smtClean="0">
                <a:cs typeface="B Nazanin" pitchFamily="2" charset="-78"/>
              </a:rPr>
              <a:t>0توجه </a:t>
            </a:r>
            <a:r>
              <a:rPr lang="fa-IR" sz="2000" dirty="0">
                <a:cs typeface="B Nazanin" pitchFamily="2" charset="-78"/>
              </a:rPr>
              <a:t>به تفاوت متربيان و محدوديت آنها در كسب دانشهاي پايه وايجاد شرايط مناسب بــراي يادگيري مفاهيم اساســي و درك روابــط علت و معلولي جهت دســتيابي به تفكر منطقي و علمي . </a:t>
            </a:r>
            <a:endParaRPr lang="fa-IR" sz="2000" dirty="0" smtClean="0">
              <a:cs typeface="B Nazanin" pitchFamily="2" charset="-78"/>
            </a:endParaRPr>
          </a:p>
          <a:p>
            <a:pPr marL="109728" indent="0">
              <a:buNone/>
            </a:pPr>
            <a:r>
              <a:rPr lang="fa-IR" sz="2000" dirty="0">
                <a:cs typeface="B Nazanin" pitchFamily="2" charset="-78"/>
              </a:rPr>
              <a:t>0</a:t>
            </a:r>
            <a:r>
              <a:rPr lang="fa-IR" sz="2000" dirty="0" smtClean="0">
                <a:cs typeface="B Nazanin" pitchFamily="2" charset="-78"/>
              </a:rPr>
              <a:t>تــدارك </a:t>
            </a:r>
            <a:r>
              <a:rPr lang="fa-IR" sz="2000" dirty="0">
                <a:cs typeface="B Nazanin" pitchFamily="2" charset="-78"/>
              </a:rPr>
              <a:t>فرصتهــاي تربيتي كه امكان بكارگيري و پرورش ظرفيت شــناختي را از طريق فعاليت و تلاش متربي فراهم كند</a:t>
            </a:r>
            <a:r>
              <a:rPr lang="fa-IR" sz="2000" dirty="0" smtClean="0">
                <a:cs typeface="B Nazanin" pitchFamily="2" charset="-78"/>
              </a:rPr>
              <a:t>.</a:t>
            </a:r>
          </a:p>
          <a:p>
            <a:pPr marL="109728" indent="0">
              <a:buNone/>
            </a:pPr>
            <a:r>
              <a:rPr lang="fa-IR" sz="2000" dirty="0" smtClean="0">
                <a:cs typeface="B Nazanin" pitchFamily="2" charset="-78"/>
              </a:rPr>
              <a:t>0زمينهســازي </a:t>
            </a:r>
            <a:r>
              <a:rPr lang="fa-IR" sz="2000" dirty="0">
                <a:cs typeface="B Nazanin" pitchFamily="2" charset="-78"/>
              </a:rPr>
              <a:t>براي شناخت علاقة شــخصي و پرورش خلاقيت وقوه تخيل متربيان جهت دستيابي به ظرفيتهاي وجودي ايشان (با تكيه بر قوه ابتكار و تلاش شخصي) . </a:t>
            </a:r>
          </a:p>
          <a:p>
            <a:pPr marL="109728" indent="0">
              <a:buNone/>
            </a:pPr>
            <a:endParaRPr lang="fa-IR" sz="2000" dirty="0">
              <a:cs typeface="B Nazanin" pitchFamily="2" charset="-78"/>
            </a:endParaRPr>
          </a:p>
          <a:p>
            <a:pPr marL="109728" indent="0">
              <a:buNone/>
            </a:pPr>
            <a:endParaRPr lang="fa-IR" sz="2000" dirty="0" smtClean="0">
              <a:cs typeface="B Nazanin" pitchFamily="2" charset="-78"/>
            </a:endParaRPr>
          </a:p>
        </p:txBody>
      </p:sp>
    </p:spTree>
    <p:extLst>
      <p:ext uri="{BB962C8B-B14F-4D97-AF65-F5344CB8AC3E}">
        <p14:creationId xmlns:p14="http://schemas.microsoft.com/office/powerpoint/2010/main" val="127187156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Autofit/>
          </a:bodyPr>
          <a:lstStyle/>
          <a:p>
            <a:pPr marL="109728" indent="0">
              <a:buNone/>
            </a:pPr>
            <a:r>
              <a:rPr lang="fa-IR" sz="1800" dirty="0">
                <a:solidFill>
                  <a:srgbClr val="FF0000"/>
                </a:solidFill>
                <a:cs typeface="B Nazanin" pitchFamily="2" charset="-78"/>
              </a:rPr>
              <a:t>مرحله سوم </a:t>
            </a:r>
            <a:r>
              <a:rPr lang="fa-IR" sz="1800" dirty="0" smtClean="0">
                <a:solidFill>
                  <a:srgbClr val="FF0000"/>
                </a:solidFill>
                <a:cs typeface="B Nazanin" pitchFamily="2" charset="-78"/>
              </a:rPr>
              <a:t>تربيت</a:t>
            </a:r>
          </a:p>
          <a:p>
            <a:pPr marL="109728" indent="0">
              <a:buNone/>
            </a:pPr>
            <a:r>
              <a:rPr lang="fa-IR" sz="1800" dirty="0" smtClean="0">
                <a:cs typeface="B Nazanin" pitchFamily="2" charset="-78"/>
              </a:rPr>
              <a:t>0زمينه ســازي </a:t>
            </a:r>
            <a:r>
              <a:rPr lang="fa-IR" sz="1800" dirty="0">
                <a:cs typeface="B Nazanin" pitchFamily="2" charset="-78"/>
              </a:rPr>
              <a:t>براي شــناخت علائق شــخصي و پرورش قدرت تخيل و ابتــكار متربيان و </a:t>
            </a:r>
            <a:r>
              <a:rPr lang="fa-IR" sz="1800" dirty="0" smtClean="0">
                <a:cs typeface="B Nazanin" pitchFamily="2" charset="-78"/>
              </a:rPr>
              <a:t>بهره گيري </a:t>
            </a:r>
            <a:r>
              <a:rPr lang="fa-IR" sz="1800" dirty="0">
                <a:cs typeface="B Nazanin" pitchFamily="2" charset="-78"/>
              </a:rPr>
              <a:t>از آن براي حل مسائل واقعي و پيچيده</a:t>
            </a:r>
            <a:r>
              <a:rPr lang="fa-IR" sz="1800" dirty="0" smtClean="0">
                <a:cs typeface="B Nazanin" pitchFamily="2" charset="-78"/>
              </a:rPr>
              <a:t>.</a:t>
            </a:r>
          </a:p>
          <a:p>
            <a:pPr marL="109728" indent="0">
              <a:buNone/>
            </a:pPr>
            <a:r>
              <a:rPr lang="fa-IR" sz="1800" dirty="0" smtClean="0">
                <a:cs typeface="B Nazanin" pitchFamily="2" charset="-78"/>
              </a:rPr>
              <a:t>0توجــه </a:t>
            </a:r>
            <a:r>
              <a:rPr lang="fa-IR" sz="1800" dirty="0">
                <a:cs typeface="B Nazanin" pitchFamily="2" charset="-78"/>
              </a:rPr>
              <a:t>بــه توانايي متربيان در ارزيابــي فرايندهاي تفكر، يادگيــري و </a:t>
            </a:r>
            <a:r>
              <a:rPr lang="fa-IR" sz="1800" dirty="0" smtClean="0">
                <a:cs typeface="B Nazanin" pitchFamily="2" charset="-78"/>
              </a:rPr>
              <a:t>بهره گيري </a:t>
            </a:r>
            <a:r>
              <a:rPr lang="fa-IR" sz="1800" dirty="0">
                <a:cs typeface="B Nazanin" pitchFamily="2" charset="-78"/>
              </a:rPr>
              <a:t>از آن در شناخت و اصلاح موقعيت بر اساس نظام معيار </a:t>
            </a:r>
            <a:r>
              <a:rPr lang="fa-IR" sz="1800" dirty="0" smtClean="0">
                <a:cs typeface="B Nazanin" pitchFamily="2" charset="-78"/>
              </a:rPr>
              <a:t>اسلامی</a:t>
            </a:r>
          </a:p>
          <a:p>
            <a:pPr marL="109728" indent="0">
              <a:buNone/>
            </a:pPr>
            <a:r>
              <a:rPr lang="fa-IR" sz="1800" dirty="0">
                <a:cs typeface="B Nazanin" pitchFamily="2" charset="-78"/>
              </a:rPr>
              <a:t>0</a:t>
            </a:r>
            <a:r>
              <a:rPr lang="fa-IR" sz="1800" dirty="0" smtClean="0">
                <a:cs typeface="B Nazanin" pitchFamily="2" charset="-78"/>
              </a:rPr>
              <a:t>پرورش </a:t>
            </a:r>
            <a:r>
              <a:rPr lang="fa-IR" sz="1800" dirty="0">
                <a:cs typeface="B Nazanin" pitchFamily="2" charset="-78"/>
              </a:rPr>
              <a:t>اســتعدادهاي فردي و امكان </a:t>
            </a:r>
            <a:r>
              <a:rPr lang="fa-IR" sz="1800" dirty="0" smtClean="0">
                <a:cs typeface="B Nazanin" pitchFamily="2" charset="-78"/>
              </a:rPr>
              <a:t>انتخاب هاي </a:t>
            </a:r>
            <a:r>
              <a:rPr lang="fa-IR" sz="1800" dirty="0">
                <a:cs typeface="B Nazanin" pitchFamily="2" charset="-78"/>
              </a:rPr>
              <a:t>مختلف و بكارگيري آن در </a:t>
            </a:r>
            <a:r>
              <a:rPr lang="fa-IR" sz="1800" dirty="0" smtClean="0">
                <a:cs typeface="B Nazanin" pitchFamily="2" charset="-78"/>
              </a:rPr>
              <a:t>موقعيت هاي </a:t>
            </a:r>
            <a:r>
              <a:rPr lang="fa-IR" sz="1800" dirty="0">
                <a:cs typeface="B Nazanin" pitchFamily="2" charset="-78"/>
              </a:rPr>
              <a:t>فردي براي شناسايي هويت ويژه. </a:t>
            </a:r>
            <a:endParaRPr lang="fa-IR" sz="1800" dirty="0" smtClean="0">
              <a:cs typeface="B Nazanin" pitchFamily="2" charset="-78"/>
            </a:endParaRPr>
          </a:p>
          <a:p>
            <a:pPr marL="109728" indent="0">
              <a:buNone/>
            </a:pPr>
            <a:r>
              <a:rPr lang="fa-IR" sz="1800" dirty="0" smtClean="0">
                <a:cs typeface="B Nazanin" pitchFamily="2" charset="-78"/>
              </a:rPr>
              <a:t>0توجه </a:t>
            </a:r>
            <a:r>
              <a:rPr lang="fa-IR" sz="1800" dirty="0">
                <a:cs typeface="B Nazanin" pitchFamily="2" charset="-78"/>
              </a:rPr>
              <a:t>به توانايي ومهارت متربيان در ســاختار بندي و سازماندهي دانش براي رمز گشايي و كسب دانش سازمان يافته </a:t>
            </a:r>
            <a:r>
              <a:rPr lang="fa-IR" sz="1800" dirty="0" smtClean="0">
                <a:cs typeface="B Nazanin" pitchFamily="2" charset="-78"/>
              </a:rPr>
              <a:t>.</a:t>
            </a:r>
          </a:p>
          <a:p>
            <a:pPr marL="109728" indent="0">
              <a:buNone/>
            </a:pPr>
            <a:r>
              <a:rPr lang="fa-IR" sz="1800" dirty="0">
                <a:solidFill>
                  <a:srgbClr val="FF0000"/>
                </a:solidFill>
                <a:cs typeface="B Nazanin" pitchFamily="2" charset="-78"/>
              </a:rPr>
              <a:t>مرحله چهارم </a:t>
            </a:r>
            <a:r>
              <a:rPr lang="fa-IR" sz="1800" dirty="0" smtClean="0">
                <a:solidFill>
                  <a:srgbClr val="FF0000"/>
                </a:solidFill>
                <a:cs typeface="B Nazanin" pitchFamily="2" charset="-78"/>
              </a:rPr>
              <a:t>تربيت</a:t>
            </a:r>
          </a:p>
          <a:p>
            <a:pPr marL="109728" indent="0">
              <a:buNone/>
            </a:pPr>
            <a:r>
              <a:rPr lang="fa-IR" sz="1800" dirty="0" smtClean="0">
                <a:cs typeface="B Nazanin" pitchFamily="2" charset="-78"/>
              </a:rPr>
              <a:t>0ايجاد </a:t>
            </a:r>
            <a:r>
              <a:rPr lang="fa-IR" sz="1800" dirty="0">
                <a:cs typeface="B Nazanin" pitchFamily="2" charset="-78"/>
              </a:rPr>
              <a:t>شرايط لازم براي كسب تجربياتي كه به فرددر تجزيه و تحليل موقعيت، </a:t>
            </a:r>
            <a:r>
              <a:rPr lang="fa-IR" sz="1800" dirty="0" smtClean="0">
                <a:cs typeface="B Nazanin" pitchFamily="2" charset="-78"/>
              </a:rPr>
              <a:t>موضع گيري </a:t>
            </a:r>
            <a:r>
              <a:rPr lang="fa-IR" sz="1800" dirty="0">
                <a:cs typeface="B Nazanin" pitchFamily="2" charset="-78"/>
              </a:rPr>
              <a:t>شايســته نســبت به </a:t>
            </a:r>
            <a:r>
              <a:rPr lang="fa-IR" sz="1800" dirty="0" smtClean="0">
                <a:cs typeface="B Nazanin" pitchFamily="2" charset="-78"/>
              </a:rPr>
              <a:t>فرا موقعيت </a:t>
            </a:r>
            <a:r>
              <a:rPr lang="fa-IR" sz="1800" dirty="0">
                <a:cs typeface="B Nazanin" pitchFamily="2" charset="-78"/>
              </a:rPr>
              <a:t>و انتخاب </a:t>
            </a:r>
            <a:r>
              <a:rPr lang="fa-IR" sz="1800" dirty="0" smtClean="0">
                <a:cs typeface="B Nazanin" pitchFamily="2" charset="-78"/>
              </a:rPr>
              <a:t>راه هاي </a:t>
            </a:r>
            <a:r>
              <a:rPr lang="fa-IR" sz="1800" dirty="0">
                <a:cs typeface="B Nazanin" pitchFamily="2" charset="-78"/>
              </a:rPr>
              <a:t>مناســب براي اصلاح مداوم موقعيت به </a:t>
            </a:r>
            <a:r>
              <a:rPr lang="fa-IR" sz="1800" dirty="0" smtClean="0">
                <a:cs typeface="B Nazanin" pitchFamily="2" charset="-78"/>
              </a:rPr>
              <a:t>گونه اي </a:t>
            </a:r>
            <a:r>
              <a:rPr lang="fa-IR" sz="1800" dirty="0">
                <a:cs typeface="B Nazanin" pitchFamily="2" charset="-78"/>
              </a:rPr>
              <a:t>كه به سبك زندگي شخصي مبتني بر نظام معياراسلامی دست يابد. </a:t>
            </a:r>
            <a:endParaRPr lang="fa-IR" sz="1800" dirty="0" smtClean="0">
              <a:cs typeface="B Nazanin" pitchFamily="2" charset="-78"/>
            </a:endParaRPr>
          </a:p>
          <a:p>
            <a:pPr marL="109728" indent="0">
              <a:buNone/>
            </a:pPr>
            <a:r>
              <a:rPr lang="fa-IR" sz="1800" dirty="0">
                <a:cs typeface="B Nazanin" pitchFamily="2" charset="-78"/>
              </a:rPr>
              <a:t>0</a:t>
            </a:r>
            <a:r>
              <a:rPr lang="fa-IR" sz="1800" dirty="0" smtClean="0">
                <a:cs typeface="B Nazanin" pitchFamily="2" charset="-78"/>
              </a:rPr>
              <a:t>تــدارك </a:t>
            </a:r>
            <a:r>
              <a:rPr lang="fa-IR" sz="1800" dirty="0">
                <a:cs typeface="B Nazanin" pitchFamily="2" charset="-78"/>
              </a:rPr>
              <a:t>شــرايطي كــه امكان برقــراري رابطــه وپيوســتگي عميــق و ژرف ميــان ابعاد وجودي(جســماني، عقلاني، عاطفي، اجتماعي و معنوي) شــكل گيري، </a:t>
            </a:r>
            <a:r>
              <a:rPr lang="fa-IR" sz="1800" dirty="0" smtClean="0">
                <a:cs typeface="B Nazanin" pitchFamily="2" charset="-78"/>
              </a:rPr>
              <a:t>يكپارچه سازي </a:t>
            </a:r>
            <a:r>
              <a:rPr lang="fa-IR" sz="1800" dirty="0">
                <a:cs typeface="B Nazanin" pitchFamily="2" charset="-78"/>
              </a:rPr>
              <a:t>و تکوين وتعالي هويت ويژه فرد را فراهم كند . </a:t>
            </a:r>
            <a:endParaRPr lang="fa-IR" sz="1800" dirty="0" smtClean="0">
              <a:cs typeface="B Nazanin" pitchFamily="2" charset="-78"/>
            </a:endParaRPr>
          </a:p>
          <a:p>
            <a:pPr marL="109728" indent="0">
              <a:buNone/>
            </a:pPr>
            <a:r>
              <a:rPr lang="fa-IR" sz="1800" dirty="0">
                <a:cs typeface="B Nazanin" pitchFamily="2" charset="-78"/>
              </a:rPr>
              <a:t>0</a:t>
            </a:r>
            <a:r>
              <a:rPr lang="fa-IR" sz="1800" dirty="0" smtClean="0">
                <a:cs typeface="B Nazanin" pitchFamily="2" charset="-78"/>
              </a:rPr>
              <a:t>ايجاد فرصت هاي </a:t>
            </a:r>
            <a:r>
              <a:rPr lang="fa-IR" sz="1800" dirty="0">
                <a:cs typeface="B Nazanin" pitchFamily="2" charset="-78"/>
              </a:rPr>
              <a:t>تربيتي متنوع براي رويارويي متربيان با مسائل پيچيده در ابعاد مختلف زندگي فردي و اجتماعي و کسب تجربيات واقعي در بکارگيري </a:t>
            </a:r>
            <a:r>
              <a:rPr lang="fa-IR" sz="1800" dirty="0" smtClean="0">
                <a:cs typeface="B Nazanin" pitchFamily="2" charset="-78"/>
              </a:rPr>
              <a:t>توانايي هاي </a:t>
            </a:r>
            <a:r>
              <a:rPr lang="fa-IR" sz="1800" dirty="0">
                <a:cs typeface="B Nazanin" pitchFamily="2" charset="-78"/>
              </a:rPr>
              <a:t>ذهني، قدرت تخيل و ابتكار در يافتن راه </a:t>
            </a:r>
            <a:r>
              <a:rPr lang="fa-IR" sz="1800" dirty="0" smtClean="0">
                <a:cs typeface="B Nazanin" pitchFamily="2" charset="-78"/>
              </a:rPr>
              <a:t>حل هايي </a:t>
            </a:r>
            <a:r>
              <a:rPr lang="fa-IR" sz="1800" dirty="0">
                <a:cs typeface="B Nazanin" pitchFamily="2" charset="-78"/>
              </a:rPr>
              <a:t>مناسب برای مشارکت سازنده در جامعه صالح. </a:t>
            </a:r>
            <a:endParaRPr lang="fa-IR" sz="1800" dirty="0" smtClean="0">
              <a:cs typeface="B Nazanin" pitchFamily="2" charset="-78"/>
            </a:endParaRPr>
          </a:p>
          <a:p>
            <a:pPr marL="109728" indent="0">
              <a:buNone/>
            </a:pPr>
            <a:r>
              <a:rPr lang="fa-IR" sz="1800" smtClean="0">
                <a:cs typeface="B Nazanin" pitchFamily="2" charset="-78"/>
              </a:rPr>
              <a:t>0زمينه سازي براي انتخاب هاي متنوع بين عناصرسه گانه برنامه درسي وگسترده جهت وحدت </a:t>
            </a:r>
            <a:r>
              <a:rPr lang="fa-IR" sz="1800" dirty="0">
                <a:cs typeface="B Nazanin" pitchFamily="2" charset="-78"/>
              </a:rPr>
              <a:t>بخشي </a:t>
            </a:r>
            <a:r>
              <a:rPr lang="fa-IR" sz="1800">
                <a:cs typeface="B Nazanin" pitchFamily="2" charset="-78"/>
              </a:rPr>
              <a:t>ميان </a:t>
            </a:r>
            <a:r>
              <a:rPr lang="fa-IR" sz="1800" smtClean="0">
                <a:cs typeface="B Nazanin" pitchFamily="2" charset="-78"/>
              </a:rPr>
              <a:t>نقش هاي </a:t>
            </a:r>
            <a:r>
              <a:rPr lang="fa-IR" sz="1800" dirty="0">
                <a:cs typeface="B Nazanin" pitchFamily="2" charset="-78"/>
              </a:rPr>
              <a:t>وجودي و اجتماعي متربيان همسو با نيازهاي حال و آينده جامعه.</a:t>
            </a:r>
            <a:endParaRPr lang="fa-IR" sz="1800" dirty="0" smtClean="0">
              <a:cs typeface="B Nazanin" pitchFamily="2" charset="-78"/>
            </a:endParaRPr>
          </a:p>
        </p:txBody>
      </p:sp>
    </p:spTree>
    <p:extLst>
      <p:ext uri="{BB962C8B-B14F-4D97-AF65-F5344CB8AC3E}">
        <p14:creationId xmlns:p14="http://schemas.microsoft.com/office/powerpoint/2010/main" val="10110839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8058" y="0"/>
            <a:ext cx="9202057" cy="6858000"/>
          </a:xfrm>
        </p:spPr>
        <p:txBody>
          <a:bodyPr>
            <a:normAutofit/>
          </a:bodyPr>
          <a:lstStyle/>
          <a:p>
            <a:pPr marL="0" indent="0">
              <a:buNone/>
            </a:pPr>
            <a:r>
              <a:rPr lang="fa-IR" sz="3600" b="1" dirty="0" smtClean="0">
                <a:cs typeface="B Nazanin" pitchFamily="2" charset="-78"/>
              </a:rPr>
              <a:t>مقدمه:</a:t>
            </a:r>
            <a:endParaRPr lang="fa-IR" sz="3600" b="1" dirty="0">
              <a:cs typeface="B Nazanin" pitchFamily="2" charset="-78"/>
            </a:endParaRPr>
          </a:p>
          <a:p>
            <a:pPr marL="0" indent="0">
              <a:buNone/>
            </a:pPr>
            <a:r>
              <a:rPr lang="fa-IR" sz="3600" dirty="0" smtClean="0">
                <a:cs typeface="B Nazanin" pitchFamily="2" charset="-78"/>
              </a:rPr>
              <a:t>بررسي </a:t>
            </a:r>
            <a:r>
              <a:rPr lang="fa-IR" sz="3600" dirty="0">
                <a:cs typeface="B Nazanin" pitchFamily="2" charset="-78"/>
              </a:rPr>
              <a:t>تجارب جهاني درزمينه تحولات و اصلاحات بنيادي </a:t>
            </a:r>
            <a:r>
              <a:rPr lang="fa-IR" sz="3600" dirty="0" smtClean="0">
                <a:cs typeface="B Nazanin" pitchFamily="2" charset="-78"/>
              </a:rPr>
              <a:t>نظام هاي </a:t>
            </a:r>
            <a:r>
              <a:rPr lang="fa-IR" sz="3600" dirty="0">
                <a:cs typeface="B Nazanin" pitchFamily="2" charset="-78"/>
              </a:rPr>
              <a:t>آموزشي كشورهاي موفق نشــان </a:t>
            </a:r>
            <a:r>
              <a:rPr lang="fa-IR" sz="3600" dirty="0" smtClean="0">
                <a:cs typeface="B Nazanin" pitchFamily="2" charset="-78"/>
              </a:rPr>
              <a:t>مي دهد </a:t>
            </a:r>
            <a:r>
              <a:rPr lang="fa-IR" sz="3600" dirty="0">
                <a:cs typeface="B Nazanin" pitchFamily="2" charset="-78"/>
              </a:rPr>
              <a:t>كه در اين كشورها ابتدا چهارچوب نظري مناسبي براي تجديد سازمان و تغييرات گسترده در اهداف و </a:t>
            </a:r>
            <a:r>
              <a:rPr lang="fa-IR" sz="3600" dirty="0" smtClean="0">
                <a:cs typeface="B Nazanin" pitchFamily="2" charset="-78"/>
              </a:rPr>
              <a:t>برنامه هاي </a:t>
            </a:r>
            <a:r>
              <a:rPr lang="fa-IR" sz="3600" dirty="0">
                <a:cs typeface="B Nazanin" pitchFamily="2" charset="-78"/>
              </a:rPr>
              <a:t>تربيتي پديد </a:t>
            </a:r>
            <a:r>
              <a:rPr lang="fa-IR" sz="3600" dirty="0" smtClean="0">
                <a:cs typeface="B Nazanin" pitchFamily="2" charset="-78"/>
              </a:rPr>
              <a:t>آورده اند </a:t>
            </a:r>
            <a:r>
              <a:rPr lang="fa-IR" sz="3600" dirty="0">
                <a:cs typeface="B Nazanin" pitchFamily="2" charset="-78"/>
              </a:rPr>
              <a:t>و سپس با ياري </a:t>
            </a:r>
            <a:r>
              <a:rPr lang="fa-IR" sz="3600" dirty="0" smtClean="0">
                <a:cs typeface="B Nazanin" pitchFamily="2" charset="-78"/>
              </a:rPr>
              <a:t>اهرم هاي </a:t>
            </a:r>
            <a:r>
              <a:rPr lang="fa-IR" sz="3600" dirty="0">
                <a:cs typeface="B Nazanin" pitchFamily="2" charset="-78"/>
              </a:rPr>
              <a:t>مديريتي مناسب و</a:t>
            </a:r>
            <a:r>
              <a:rPr lang="fa-IR" sz="3600" dirty="0" smtClean="0">
                <a:cs typeface="B Nazanin" pitchFamily="2" charset="-78"/>
              </a:rPr>
              <a:t> ضمانت هاي </a:t>
            </a:r>
            <a:r>
              <a:rPr lang="fa-IR" sz="3600" dirty="0">
                <a:cs typeface="B Nazanin" pitchFamily="2" charset="-78"/>
              </a:rPr>
              <a:t>قانوني و اجرايي و مالي به سوي بازسازي نظام تربيتي خود حركت </a:t>
            </a:r>
            <a:r>
              <a:rPr lang="fa-IR" sz="3600" dirty="0" smtClean="0">
                <a:cs typeface="B Nazanin" pitchFamily="2" charset="-78"/>
              </a:rPr>
              <a:t>كرده اند. بر این اساس </a:t>
            </a:r>
            <a:r>
              <a:rPr lang="fa-IR" sz="3600" dirty="0">
                <a:cs typeface="B Nazanin" pitchFamily="2" charset="-78"/>
              </a:rPr>
              <a:t>تحول در نظام تربيت رســمي وعمومي كشــور، نيازمند چارچوب نظري جامعي است كه </a:t>
            </a:r>
            <a:r>
              <a:rPr lang="fa-IR" sz="3600" dirty="0" smtClean="0">
                <a:cs typeface="B Nazanin" pitchFamily="2" charset="-78"/>
              </a:rPr>
              <a:t>جهت گيري هاي اساسي آينده اين نظام رامتناسب با مبانی واهداف وارزش هاي اسلامی ترسيم </a:t>
            </a:r>
            <a:r>
              <a:rPr lang="fa-IR" sz="3600" dirty="0">
                <a:cs typeface="B Nazanin" pitchFamily="2" charset="-78"/>
              </a:rPr>
              <a:t>نمايد. </a:t>
            </a:r>
          </a:p>
        </p:txBody>
      </p:sp>
    </p:spTree>
    <p:extLst>
      <p:ext uri="{BB962C8B-B14F-4D97-AF65-F5344CB8AC3E}">
        <p14:creationId xmlns:p14="http://schemas.microsoft.com/office/powerpoint/2010/main" val="1650455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smtClean="0">
                <a:cs typeface="B Nazanin" pitchFamily="2" charset="-78"/>
              </a:rPr>
              <a:t>مولفه هاي اصلي نظام تربیت رسمی و عمومی </a:t>
            </a:r>
          </a:p>
          <a:p>
            <a:pPr marL="624078" indent="-514350">
              <a:buAutoNum type="arabicPeriod"/>
            </a:pPr>
            <a:r>
              <a:rPr lang="fa-IR" dirty="0" smtClean="0">
                <a:cs typeface="B Nazanin" pitchFamily="2" charset="-78"/>
              </a:rPr>
              <a:t>شوراي </a:t>
            </a:r>
            <a:r>
              <a:rPr lang="fa-IR" dirty="0">
                <a:cs typeface="B Nazanin" pitchFamily="2" charset="-78"/>
              </a:rPr>
              <a:t>عالي تربيت رسمي </a:t>
            </a:r>
            <a:r>
              <a:rPr lang="fa-IR" dirty="0" smtClean="0">
                <a:cs typeface="B Nazanin" pitchFamily="2" charset="-78"/>
              </a:rPr>
              <a:t>وعمومي</a:t>
            </a:r>
          </a:p>
          <a:p>
            <a:pPr marL="624078" indent="-514350">
              <a:buAutoNum type="arabicPeriod"/>
            </a:pPr>
            <a:r>
              <a:rPr lang="fa-IR" dirty="0">
                <a:cs typeface="B Nazanin" pitchFamily="2" charset="-78"/>
              </a:rPr>
              <a:t>وزارت تربيت رسمی و عمومی و </a:t>
            </a:r>
            <a:r>
              <a:rPr lang="fa-IR" dirty="0" smtClean="0">
                <a:cs typeface="B Nazanin" pitchFamily="2" charset="-78"/>
              </a:rPr>
              <a:t>سازمان هاي وابسته</a:t>
            </a:r>
          </a:p>
          <a:p>
            <a:pPr marL="624078" indent="-514350">
              <a:buAutoNum type="arabicPeriod"/>
            </a:pPr>
            <a:r>
              <a:rPr lang="fa-IR" dirty="0" smtClean="0">
                <a:cs typeface="B Nazanin" pitchFamily="2" charset="-78"/>
              </a:rPr>
              <a:t>سازمان هاي </a:t>
            </a:r>
            <a:r>
              <a:rPr lang="fa-IR" dirty="0">
                <a:cs typeface="B Nazanin" pitchFamily="2" charset="-78"/>
              </a:rPr>
              <a:t>استاني وادارات مناطق </a:t>
            </a:r>
            <a:endParaRPr lang="fa-IR" dirty="0" smtClean="0">
              <a:cs typeface="B Nazanin" pitchFamily="2" charset="-78"/>
            </a:endParaRPr>
          </a:p>
          <a:p>
            <a:pPr marL="624078" indent="-514350">
              <a:buAutoNum type="arabicPeriod"/>
            </a:pPr>
            <a:r>
              <a:rPr lang="fa-IR" b="1" dirty="0">
                <a:cs typeface="B Nazanin" pitchFamily="2" charset="-78"/>
              </a:rPr>
              <a:t>مدرسه </a:t>
            </a:r>
            <a:r>
              <a:rPr lang="fa-IR" b="1" dirty="0" smtClean="0">
                <a:cs typeface="B Nazanin" pitchFamily="2" charset="-78"/>
              </a:rPr>
              <a:t>صالح: </a:t>
            </a:r>
            <a:r>
              <a:rPr lang="fa-IR" dirty="0">
                <a:cs typeface="B Nazanin" pitchFamily="2" charset="-78"/>
              </a:rPr>
              <a:t>مدرســه صالح به عنوان کانون عمل و جلوه عيني نظام تربيت رســمي و عمومي، فضايي منعطف، پويا، بالنده وهدفمند است كه </a:t>
            </a:r>
            <a:r>
              <a:rPr lang="fa-IR" dirty="0" smtClean="0">
                <a:cs typeface="B Nazanin" pitchFamily="2" charset="-78"/>
              </a:rPr>
              <a:t>مي تواند </a:t>
            </a:r>
            <a:r>
              <a:rPr lang="fa-IR" dirty="0">
                <a:cs typeface="B Nazanin" pitchFamily="2" charset="-78"/>
              </a:rPr>
              <a:t>زمينه كسب </a:t>
            </a:r>
            <a:r>
              <a:rPr lang="fa-IR" dirty="0" smtClean="0">
                <a:cs typeface="B Nazanin" pitchFamily="2" charset="-78"/>
              </a:rPr>
              <a:t>شايستگي هاي </a:t>
            </a:r>
            <a:r>
              <a:rPr lang="fa-IR" dirty="0">
                <a:cs typeface="B Nazanin" pitchFamily="2" charset="-78"/>
              </a:rPr>
              <a:t>لازم را در متربيان براي درک و اصلاح مداوم موقعيت بر اساس نظام معياراسلامی فراهم </a:t>
            </a:r>
            <a:r>
              <a:rPr lang="fa-IR" dirty="0" smtClean="0">
                <a:cs typeface="B Nazanin" pitchFamily="2" charset="-78"/>
              </a:rPr>
              <a:t>مي کند</a:t>
            </a:r>
            <a:r>
              <a:rPr lang="fa-IR" dirty="0">
                <a:cs typeface="B Nazanin" pitchFamily="2" charset="-78"/>
              </a:rPr>
              <a:t>. </a:t>
            </a:r>
            <a:endParaRPr lang="fa-IR" dirty="0" smtClean="0">
              <a:cs typeface="B Nazanin" pitchFamily="2" charset="-78"/>
            </a:endParaRPr>
          </a:p>
          <a:p>
            <a:pPr marL="624078" indent="-514350">
              <a:buAutoNum type="arabicPeriod"/>
            </a:pPr>
            <a:r>
              <a:rPr lang="fa-IR" dirty="0" smtClean="0">
                <a:cs typeface="B Nazanin" pitchFamily="2" charset="-78"/>
              </a:rPr>
              <a:t>انجمن هاي </a:t>
            </a:r>
            <a:r>
              <a:rPr lang="fa-IR" dirty="0">
                <a:cs typeface="B Nazanin" pitchFamily="2" charset="-78"/>
              </a:rPr>
              <a:t>علمي- </a:t>
            </a:r>
            <a:r>
              <a:rPr lang="fa-IR" dirty="0" smtClean="0">
                <a:cs typeface="B Nazanin" pitchFamily="2" charset="-78"/>
              </a:rPr>
              <a:t>حرفه اي </a:t>
            </a:r>
            <a:r>
              <a:rPr lang="fa-IR" dirty="0">
                <a:cs typeface="B Nazanin" pitchFamily="2" charset="-78"/>
              </a:rPr>
              <a:t>و </a:t>
            </a:r>
            <a:r>
              <a:rPr lang="fa-IR" dirty="0" smtClean="0">
                <a:cs typeface="B Nazanin" pitchFamily="2" charset="-78"/>
              </a:rPr>
              <a:t>تشکل هاي </a:t>
            </a:r>
            <a:r>
              <a:rPr lang="fa-IR" dirty="0">
                <a:cs typeface="B Nazanin" pitchFamily="2" charset="-78"/>
              </a:rPr>
              <a:t>مردم نهاد(داراي عملکرد تربيتي) </a:t>
            </a:r>
            <a:endParaRPr lang="fa-IR" dirty="0" smtClean="0">
              <a:cs typeface="B Nazanin" pitchFamily="2" charset="-78"/>
            </a:endParaRPr>
          </a:p>
          <a:p>
            <a:pPr marL="624078" indent="-514350">
              <a:buAutoNum type="arabicPeriod"/>
            </a:pPr>
            <a:r>
              <a:rPr lang="fa-IR" dirty="0">
                <a:cs typeface="B Nazanin" pitchFamily="2" charset="-78"/>
              </a:rPr>
              <a:t>موسسـات ارائه کننده خدمـات تربيتي جانبي و مکمل(تحت نظـارت نظام تربيت رسمي و عمومي) </a:t>
            </a:r>
            <a:endParaRPr lang="fa-IR" dirty="0" smtClean="0">
              <a:cs typeface="B Nazanin" pitchFamily="2" charset="-78"/>
            </a:endParaRPr>
          </a:p>
          <a:p>
            <a:pPr marL="109728" indent="0">
              <a:buNone/>
            </a:pPr>
            <a:endParaRPr lang="fa-IR" b="1" dirty="0">
              <a:cs typeface="B Nazanin" pitchFamily="2" charset="-78"/>
            </a:endParaRPr>
          </a:p>
        </p:txBody>
      </p:sp>
    </p:spTree>
    <p:extLst>
      <p:ext uri="{BB962C8B-B14F-4D97-AF65-F5344CB8AC3E}">
        <p14:creationId xmlns:p14="http://schemas.microsoft.com/office/powerpoint/2010/main" val="248697587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a:cs typeface="B Nazanin" pitchFamily="2" charset="-78"/>
              </a:rPr>
              <a:t>موسسات، </a:t>
            </a:r>
            <a:r>
              <a:rPr lang="fa-IR" b="1" dirty="0" smtClean="0">
                <a:cs typeface="B Nazanin" pitchFamily="2" charset="-78"/>
              </a:rPr>
              <a:t>شرکت ها </a:t>
            </a:r>
            <a:r>
              <a:rPr lang="fa-IR" b="1" dirty="0">
                <a:cs typeface="B Nazanin" pitchFamily="2" charset="-78"/>
              </a:rPr>
              <a:t>و اشخاص حقيقي </a:t>
            </a:r>
            <a:r>
              <a:rPr lang="fa-IR" b="1" dirty="0" smtClean="0">
                <a:cs typeface="B Nazanin" pitchFamily="2" charset="-78"/>
              </a:rPr>
              <a:t>ارائه دهنده </a:t>
            </a:r>
            <a:r>
              <a:rPr lang="fa-IR" b="1" dirty="0">
                <a:cs typeface="B Nazanin" pitchFamily="2" charset="-78"/>
              </a:rPr>
              <a:t>خدمات پشتيباني </a:t>
            </a:r>
            <a:endParaRPr lang="fa-IR" b="1" dirty="0" smtClean="0">
              <a:cs typeface="B Nazanin" pitchFamily="2" charset="-78"/>
            </a:endParaRPr>
          </a:p>
          <a:p>
            <a:pPr marL="624078" indent="-514350">
              <a:buAutoNum type="arabicPeriod"/>
            </a:pPr>
            <a:r>
              <a:rPr lang="fa-IR" dirty="0" smtClean="0">
                <a:cs typeface="B Nazanin" pitchFamily="2" charset="-78"/>
              </a:rPr>
              <a:t>حوزه های علميه</a:t>
            </a:r>
          </a:p>
          <a:p>
            <a:pPr marL="624078" indent="-514350">
              <a:buAutoNum type="arabicPeriod"/>
            </a:pPr>
            <a:r>
              <a:rPr lang="fa-IR" dirty="0" smtClean="0">
                <a:cs typeface="B Nazanin" pitchFamily="2" charset="-78"/>
              </a:rPr>
              <a:t>دانشگاه ها</a:t>
            </a:r>
            <a:r>
              <a:rPr lang="fa-IR" dirty="0">
                <a:cs typeface="B Nazanin" pitchFamily="2" charset="-78"/>
              </a:rPr>
              <a:t>، و مراكز تربيت مربي وارتقاء و ارزيابي مستمر منابع </a:t>
            </a:r>
            <a:r>
              <a:rPr lang="fa-IR" dirty="0" smtClean="0">
                <a:cs typeface="B Nazanin" pitchFamily="2" charset="-78"/>
              </a:rPr>
              <a:t>انساني</a:t>
            </a:r>
          </a:p>
          <a:p>
            <a:pPr marL="624078" indent="-514350">
              <a:buAutoNum type="arabicPeriod"/>
            </a:pPr>
            <a:r>
              <a:rPr lang="fa-IR" dirty="0">
                <a:cs typeface="B Nazanin" pitchFamily="2" charset="-78"/>
              </a:rPr>
              <a:t>موسسات و مراكز پژوهش و </a:t>
            </a:r>
            <a:r>
              <a:rPr lang="fa-IR" dirty="0" smtClean="0">
                <a:cs typeface="B Nazanin" pitchFamily="2" charset="-78"/>
              </a:rPr>
              <a:t>ارزشيابي</a:t>
            </a:r>
          </a:p>
          <a:p>
            <a:pPr marL="109728" indent="0">
              <a:buNone/>
            </a:pPr>
            <a:r>
              <a:rPr lang="fa-IR" b="1" dirty="0" smtClean="0">
                <a:cs typeface="B Nazanin" pitchFamily="2" charset="-78"/>
              </a:rPr>
              <a:t>زيرنظام هاي اصلي نظام تربیت رسمی عمومی:</a:t>
            </a:r>
          </a:p>
          <a:p>
            <a:pPr marL="109728" indent="0">
              <a:buNone/>
            </a:pPr>
            <a:r>
              <a:rPr lang="fa-IR" dirty="0" smtClean="0">
                <a:cs typeface="B Nazanin" pitchFamily="2" charset="-78"/>
              </a:rPr>
              <a:t>1.راهبري </a:t>
            </a:r>
            <a:r>
              <a:rPr lang="fa-IR" dirty="0">
                <a:cs typeface="B Nazanin" pitchFamily="2" charset="-78"/>
              </a:rPr>
              <a:t>ومديريت تربيتی؛ </a:t>
            </a:r>
            <a:endParaRPr lang="fa-IR" dirty="0" smtClean="0">
              <a:cs typeface="B Nazanin" pitchFamily="2" charset="-78"/>
            </a:endParaRPr>
          </a:p>
          <a:p>
            <a:pPr marL="109728" indent="0">
              <a:buNone/>
            </a:pPr>
            <a:r>
              <a:rPr lang="fa-IR" dirty="0" smtClean="0">
                <a:cs typeface="B Nazanin" pitchFamily="2" charset="-78"/>
              </a:rPr>
              <a:t>2.برنامه </a:t>
            </a:r>
            <a:r>
              <a:rPr lang="fa-IR" dirty="0">
                <a:cs typeface="B Nazanin" pitchFamily="2" charset="-78"/>
              </a:rPr>
              <a:t>درسي</a:t>
            </a:r>
            <a:r>
              <a:rPr lang="fa-IR" dirty="0" smtClean="0">
                <a:cs typeface="B Nazanin" pitchFamily="2" charset="-78"/>
              </a:rPr>
              <a:t>؛</a:t>
            </a:r>
          </a:p>
          <a:p>
            <a:pPr marL="109728" indent="0">
              <a:buNone/>
            </a:pPr>
            <a:r>
              <a:rPr lang="fa-IR" dirty="0" smtClean="0">
                <a:cs typeface="B Nazanin" pitchFamily="2" charset="-78"/>
              </a:rPr>
              <a:t>3.تربيت </a:t>
            </a:r>
            <a:r>
              <a:rPr lang="fa-IR" dirty="0">
                <a:cs typeface="B Nazanin" pitchFamily="2" charset="-78"/>
              </a:rPr>
              <a:t>معلم و تامين منابع انساني</a:t>
            </a:r>
            <a:r>
              <a:rPr lang="fa-IR" dirty="0" smtClean="0">
                <a:cs typeface="B Nazanin" pitchFamily="2" charset="-78"/>
              </a:rPr>
              <a:t>؛</a:t>
            </a:r>
          </a:p>
          <a:p>
            <a:pPr marL="109728" indent="0">
              <a:buNone/>
            </a:pPr>
            <a:r>
              <a:rPr lang="fa-IR" dirty="0" smtClean="0">
                <a:cs typeface="B Nazanin" pitchFamily="2" charset="-78"/>
              </a:rPr>
              <a:t>4.تأمين </a:t>
            </a:r>
            <a:r>
              <a:rPr lang="fa-IR" dirty="0">
                <a:cs typeface="B Nazanin" pitchFamily="2" charset="-78"/>
              </a:rPr>
              <a:t>وتخصيص منابع مالي</a:t>
            </a:r>
            <a:r>
              <a:rPr lang="fa-IR" dirty="0" smtClean="0">
                <a:cs typeface="B Nazanin" pitchFamily="2" charset="-78"/>
              </a:rPr>
              <a:t>؛</a:t>
            </a:r>
          </a:p>
          <a:p>
            <a:pPr marL="109728" indent="0">
              <a:buNone/>
            </a:pPr>
            <a:r>
              <a:rPr lang="fa-IR" dirty="0" smtClean="0">
                <a:cs typeface="B Nazanin" pitchFamily="2" charset="-78"/>
              </a:rPr>
              <a:t>5.تامين </a:t>
            </a:r>
            <a:r>
              <a:rPr lang="fa-IR" dirty="0">
                <a:cs typeface="B Nazanin" pitchFamily="2" charset="-78"/>
              </a:rPr>
              <a:t>فضا، تجهيزات وفن آوري؛ </a:t>
            </a:r>
            <a:endParaRPr lang="fa-IR" dirty="0" smtClean="0">
              <a:cs typeface="B Nazanin" pitchFamily="2" charset="-78"/>
            </a:endParaRPr>
          </a:p>
          <a:p>
            <a:pPr marL="109728" indent="0">
              <a:buNone/>
            </a:pPr>
            <a:r>
              <a:rPr lang="fa-IR" dirty="0" smtClean="0">
                <a:cs typeface="B Nazanin" pitchFamily="2" charset="-78"/>
              </a:rPr>
              <a:t>6.پژوهش </a:t>
            </a:r>
            <a:r>
              <a:rPr lang="fa-IR" dirty="0">
                <a:cs typeface="B Nazanin" pitchFamily="2" charset="-78"/>
              </a:rPr>
              <a:t>و ارزشيابي.</a:t>
            </a:r>
            <a:endParaRPr lang="fa-IR" b="1" dirty="0" smtClean="0">
              <a:cs typeface="B Nazanin" pitchFamily="2" charset="-78"/>
            </a:endParaRPr>
          </a:p>
          <a:p>
            <a:pPr marL="109728" indent="0">
              <a:buNone/>
            </a:pPr>
            <a:endParaRPr lang="fa-IR" b="1" dirty="0">
              <a:cs typeface="B Nazanin" pitchFamily="2" charset="-78"/>
            </a:endParaRPr>
          </a:p>
        </p:txBody>
      </p:sp>
    </p:spTree>
    <p:extLst>
      <p:ext uri="{BB962C8B-B14F-4D97-AF65-F5344CB8AC3E}">
        <p14:creationId xmlns:p14="http://schemas.microsoft.com/office/powerpoint/2010/main" val="13640451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a:cs typeface="B Nazanin" pitchFamily="2" charset="-78"/>
              </a:rPr>
              <a:t>الگوی نظری زير نظام راهبري و مديريت </a:t>
            </a:r>
            <a:r>
              <a:rPr lang="fa-IR" b="1" dirty="0" smtClean="0">
                <a:cs typeface="B Nazanin" pitchFamily="2" charset="-78"/>
              </a:rPr>
              <a:t>تربيتی</a:t>
            </a:r>
          </a:p>
          <a:p>
            <a:pPr marL="109728" indent="0">
              <a:buNone/>
            </a:pPr>
            <a:r>
              <a:rPr lang="fa-IR" b="1" dirty="0">
                <a:cs typeface="B Nazanin" pitchFamily="2" charset="-78"/>
              </a:rPr>
              <a:t>تعريف و قلمرو:</a:t>
            </a:r>
            <a:r>
              <a:rPr lang="fa-IR" dirty="0">
                <a:cs typeface="B Nazanin" pitchFamily="2" charset="-78"/>
              </a:rPr>
              <a:t>اين زيرنظام </a:t>
            </a:r>
            <a:r>
              <a:rPr lang="fa-IR" dirty="0" smtClean="0">
                <a:cs typeface="B Nazanin" pitchFamily="2" charset="-78"/>
              </a:rPr>
              <a:t>با برنامه </a:t>
            </a:r>
            <a:r>
              <a:rPr lang="fa-IR" dirty="0">
                <a:cs typeface="B Nazanin" pitchFamily="2" charset="-78"/>
              </a:rPr>
              <a:t>ريزی، سازماندهی، رهبری، نظارت وکنترل، تمام عوامل، </a:t>
            </a:r>
            <a:r>
              <a:rPr lang="fa-IR" dirty="0" smtClean="0">
                <a:cs typeface="B Nazanin" pitchFamily="2" charset="-78"/>
              </a:rPr>
              <a:t>مولفه ها</a:t>
            </a:r>
            <a:r>
              <a:rPr lang="fa-IR" dirty="0">
                <a:cs typeface="B Nazanin" pitchFamily="2" charset="-78"/>
              </a:rPr>
              <a:t>، منابع وفرصت هارابرای تربيت شايســته متربيان،همسووهماهنگ، کرده وازبروز يااثربخشی موانع، تهديدهاوآسيب هاجلوگيری به عمل </a:t>
            </a:r>
            <a:r>
              <a:rPr lang="fa-IR" dirty="0" smtClean="0">
                <a:cs typeface="B Nazanin" pitchFamily="2" charset="-78"/>
              </a:rPr>
              <a:t>می آورد</a:t>
            </a:r>
            <a:r>
              <a:rPr lang="fa-IR" dirty="0">
                <a:cs typeface="B Nazanin" pitchFamily="2" charset="-78"/>
              </a:rPr>
              <a:t>. </a:t>
            </a:r>
            <a:endParaRPr lang="fa-IR" dirty="0" smtClean="0">
              <a:cs typeface="B Nazanin" pitchFamily="2" charset="-78"/>
            </a:endParaRPr>
          </a:p>
          <a:p>
            <a:pPr marL="109728" indent="0">
              <a:buNone/>
            </a:pPr>
            <a:r>
              <a:rPr lang="fa-IR" b="1" dirty="0" smtClean="0">
                <a:cs typeface="B Nazanin" pitchFamily="2" charset="-78"/>
              </a:rPr>
              <a:t>وظايف:</a:t>
            </a:r>
          </a:p>
          <a:p>
            <a:pPr marL="624078" indent="-514350">
              <a:buAutoNum type="arabicPeriod"/>
            </a:pPr>
            <a:r>
              <a:rPr lang="fa-IR" dirty="0" smtClean="0">
                <a:cs typeface="B Nazanin" pitchFamily="2" charset="-78"/>
              </a:rPr>
              <a:t>تضميــن </a:t>
            </a:r>
            <a:r>
              <a:rPr lang="fa-IR" dirty="0">
                <a:cs typeface="B Nazanin" pitchFamily="2" charset="-78"/>
              </a:rPr>
              <a:t>كارآمدي و اثربخشــي</a:t>
            </a:r>
            <a:r>
              <a:rPr lang="fa-IR" dirty="0" smtClean="0">
                <a:cs typeface="B Nazanin" pitchFamily="2" charset="-78"/>
              </a:rPr>
              <a:t>:</a:t>
            </a:r>
          </a:p>
          <a:p>
            <a:pPr marL="624078" indent="-514350">
              <a:buAutoNum type="arabicPeriod"/>
            </a:pPr>
            <a:r>
              <a:rPr lang="fa-IR" dirty="0">
                <a:cs typeface="B Nazanin" pitchFamily="2" charset="-78"/>
              </a:rPr>
              <a:t>راهبری عوامل برای دستيابی به اهداف تربيت</a:t>
            </a:r>
            <a:r>
              <a:rPr lang="fa-IR" dirty="0" smtClean="0">
                <a:cs typeface="B Nazanin" pitchFamily="2" charset="-78"/>
              </a:rPr>
              <a:t>:</a:t>
            </a:r>
          </a:p>
          <a:p>
            <a:pPr marL="624078" indent="-514350">
              <a:buAutoNum type="arabicPeriod"/>
            </a:pPr>
            <a:r>
              <a:rPr lang="fa-IR" dirty="0">
                <a:cs typeface="B Nazanin" pitchFamily="2" charset="-78"/>
              </a:rPr>
              <a:t>توســعه خلاقيت فردي وســازماني</a:t>
            </a:r>
            <a:r>
              <a:rPr lang="fa-IR" dirty="0" smtClean="0">
                <a:cs typeface="B Nazanin" pitchFamily="2" charset="-78"/>
              </a:rPr>
              <a:t>:</a:t>
            </a:r>
          </a:p>
          <a:p>
            <a:pPr marL="109728" indent="0">
              <a:buNone/>
            </a:pPr>
            <a:r>
              <a:rPr lang="fa-IR" b="1" dirty="0" smtClean="0">
                <a:cs typeface="B Nazanin" pitchFamily="2" charset="-78"/>
              </a:rPr>
              <a:t>رویکردها:</a:t>
            </a:r>
          </a:p>
          <a:p>
            <a:pPr marL="624078" indent="-514350">
              <a:buAutoNum type="arabicPeriod"/>
            </a:pPr>
            <a:r>
              <a:rPr lang="fa-IR" dirty="0" smtClean="0">
                <a:cs typeface="B Nazanin" pitchFamily="2" charset="-78"/>
              </a:rPr>
              <a:t>برنامه ريــزي </a:t>
            </a:r>
            <a:r>
              <a:rPr lang="fa-IR" dirty="0">
                <a:cs typeface="B Nazanin" pitchFamily="2" charset="-78"/>
              </a:rPr>
              <a:t>راهبردي وآينده پژوهانه</a:t>
            </a:r>
            <a:r>
              <a:rPr lang="fa-IR" dirty="0" smtClean="0">
                <a:cs typeface="B Nazanin" pitchFamily="2" charset="-78"/>
              </a:rPr>
              <a:t>:</a:t>
            </a:r>
          </a:p>
          <a:p>
            <a:pPr marL="624078" indent="-514350">
              <a:buAutoNum type="arabicPeriod"/>
            </a:pPr>
            <a:r>
              <a:rPr lang="fa-IR" dirty="0">
                <a:cs typeface="B Nazanin" pitchFamily="2" charset="-78"/>
              </a:rPr>
              <a:t>فرايند مداري و پيامد </a:t>
            </a:r>
            <a:r>
              <a:rPr lang="fa-IR" dirty="0" smtClean="0">
                <a:cs typeface="B Nazanin" pitchFamily="2" charset="-78"/>
              </a:rPr>
              <a:t>محوري</a:t>
            </a:r>
          </a:p>
          <a:p>
            <a:pPr marL="624078" indent="-514350">
              <a:buAutoNum type="arabicPeriod"/>
            </a:pPr>
            <a:r>
              <a:rPr lang="fa-IR" dirty="0">
                <a:cs typeface="B Nazanin" pitchFamily="2" charset="-78"/>
              </a:rPr>
              <a:t>افزايش بهروری واســتفاده آگاهانه </a:t>
            </a:r>
            <a:r>
              <a:rPr lang="fa-IR" dirty="0" smtClean="0">
                <a:cs typeface="B Nazanin" pitchFamily="2" charset="-78"/>
              </a:rPr>
              <a:t>ازيافته های </a:t>
            </a:r>
            <a:r>
              <a:rPr lang="fa-IR" dirty="0">
                <a:cs typeface="B Nazanin" pitchFamily="2" charset="-78"/>
              </a:rPr>
              <a:t>پژوهشــی </a:t>
            </a:r>
            <a:r>
              <a:rPr lang="fa-IR" dirty="0" smtClean="0">
                <a:cs typeface="B Nazanin" pitchFamily="2" charset="-78"/>
              </a:rPr>
              <a:t>وفناوری های </a:t>
            </a:r>
            <a:r>
              <a:rPr lang="fa-IR" dirty="0">
                <a:cs typeface="B Nazanin" pitchFamily="2" charset="-78"/>
              </a:rPr>
              <a:t>نوين درچارچوب نظام معيار اســلامی: </a:t>
            </a:r>
            <a:endParaRPr lang="fa-IR" b="1" dirty="0">
              <a:cs typeface="B Nazanin" pitchFamily="2" charset="-78"/>
            </a:endParaRPr>
          </a:p>
        </p:txBody>
      </p:sp>
    </p:spTree>
    <p:extLst>
      <p:ext uri="{BB962C8B-B14F-4D97-AF65-F5344CB8AC3E}">
        <p14:creationId xmlns:p14="http://schemas.microsoft.com/office/powerpoint/2010/main" val="33220048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smtClean="0">
                <a:cs typeface="B Nazanin" pitchFamily="2" charset="-78"/>
              </a:rPr>
              <a:t>اصول:</a:t>
            </a:r>
          </a:p>
          <a:p>
            <a:pPr marL="624078" indent="-514350">
              <a:buAutoNum type="arabicPeriod"/>
            </a:pPr>
            <a:r>
              <a:rPr lang="fa-IR" dirty="0" smtClean="0">
                <a:cs typeface="B Nazanin" pitchFamily="2" charset="-78"/>
              </a:rPr>
              <a:t>دين </a:t>
            </a:r>
            <a:r>
              <a:rPr lang="fa-IR" dirty="0">
                <a:cs typeface="B Nazanin" pitchFamily="2" charset="-78"/>
              </a:rPr>
              <a:t>محوري و بسط عدالت </a:t>
            </a:r>
            <a:r>
              <a:rPr lang="fa-IR" dirty="0" smtClean="0">
                <a:cs typeface="B Nazanin" pitchFamily="2" charset="-78"/>
              </a:rPr>
              <a:t>تربيتي</a:t>
            </a:r>
          </a:p>
          <a:p>
            <a:pPr marL="624078" indent="-514350">
              <a:buAutoNum type="arabicPeriod"/>
            </a:pPr>
            <a:r>
              <a:rPr lang="fa-IR" dirty="0">
                <a:cs typeface="B Nazanin" pitchFamily="2" charset="-78"/>
              </a:rPr>
              <a:t>مسئوليت پذيري و پاسخگويي </a:t>
            </a:r>
            <a:endParaRPr lang="fa-IR" dirty="0" smtClean="0">
              <a:cs typeface="B Nazanin" pitchFamily="2" charset="-78"/>
            </a:endParaRPr>
          </a:p>
          <a:p>
            <a:pPr marL="624078" indent="-514350">
              <a:buAutoNum type="arabicPeriod"/>
            </a:pPr>
            <a:r>
              <a:rPr lang="fa-IR" dirty="0">
                <a:cs typeface="B Nazanin" pitchFamily="2" charset="-78"/>
              </a:rPr>
              <a:t>شايسته سالاري </a:t>
            </a:r>
            <a:endParaRPr lang="fa-IR" dirty="0" smtClean="0">
              <a:cs typeface="B Nazanin" pitchFamily="2" charset="-78"/>
            </a:endParaRPr>
          </a:p>
          <a:p>
            <a:pPr marL="624078" indent="-514350">
              <a:buAutoNum type="arabicPeriod"/>
            </a:pPr>
            <a:r>
              <a:rPr lang="fa-IR" dirty="0">
                <a:cs typeface="B Nazanin" pitchFamily="2" charset="-78"/>
              </a:rPr>
              <a:t>شفافيت در </a:t>
            </a:r>
            <a:r>
              <a:rPr lang="fa-IR" dirty="0" smtClean="0">
                <a:cs typeface="B Nazanin" pitchFamily="2" charset="-78"/>
              </a:rPr>
              <a:t>امور</a:t>
            </a:r>
          </a:p>
          <a:p>
            <a:pPr marL="109728" indent="0">
              <a:buNone/>
            </a:pPr>
            <a:r>
              <a:rPr lang="fa-IR" b="1" dirty="0">
                <a:cs typeface="B Nazanin" pitchFamily="2" charset="-78"/>
              </a:rPr>
              <a:t>الگوی نظری زير نظام برنامه </a:t>
            </a:r>
            <a:r>
              <a:rPr lang="fa-IR" b="1" dirty="0" smtClean="0">
                <a:cs typeface="B Nazanin" pitchFamily="2" charset="-78"/>
              </a:rPr>
              <a:t>درسي(شامل چهار ابعاد،طراحی،تدوین،اجرا و ارزشیابی)</a:t>
            </a:r>
          </a:p>
          <a:p>
            <a:pPr marL="109728" indent="0">
              <a:buNone/>
            </a:pPr>
            <a:r>
              <a:rPr lang="fa-IR" sz="2400" b="1" dirty="0">
                <a:cs typeface="B Nazanin" pitchFamily="2" charset="-78"/>
              </a:rPr>
              <a:t>تعريف و </a:t>
            </a:r>
            <a:r>
              <a:rPr lang="fa-IR" sz="2400" b="1" dirty="0" smtClean="0">
                <a:cs typeface="B Nazanin" pitchFamily="2" charset="-78"/>
              </a:rPr>
              <a:t>قلمرو:</a:t>
            </a:r>
          </a:p>
          <a:p>
            <a:pPr marL="109728" indent="0">
              <a:buNone/>
            </a:pPr>
            <a:r>
              <a:rPr lang="fa-IR" sz="2400" dirty="0" smtClean="0">
                <a:cs typeface="B Nazanin" pitchFamily="2" charset="-78"/>
              </a:rPr>
              <a:t> </a:t>
            </a:r>
            <a:r>
              <a:rPr lang="fa-IR" sz="2400" dirty="0">
                <a:cs typeface="B Nazanin" pitchFamily="2" charset="-78"/>
              </a:rPr>
              <a:t>برنامه درسي به مجموعه </a:t>
            </a:r>
            <a:r>
              <a:rPr lang="fa-IR" sz="2400" dirty="0" smtClean="0">
                <a:cs typeface="B Nazanin" pitchFamily="2" charset="-78"/>
              </a:rPr>
              <a:t>فرصت هاي </a:t>
            </a:r>
            <a:r>
              <a:rPr lang="fa-IR" sz="2400" dirty="0">
                <a:cs typeface="B Nazanin" pitchFamily="2" charset="-78"/>
              </a:rPr>
              <a:t>تربيتي نظام مند و </a:t>
            </a:r>
            <a:r>
              <a:rPr lang="fa-IR" sz="2400" dirty="0" smtClean="0">
                <a:cs typeface="B Nazanin" pitchFamily="2" charset="-78"/>
              </a:rPr>
              <a:t>طرح ريزي </a:t>
            </a:r>
            <a:r>
              <a:rPr lang="fa-IR" sz="2400" dirty="0">
                <a:cs typeface="B Nazanin" pitchFamily="2" charset="-78"/>
              </a:rPr>
              <a:t>شده (از سطح ملي، </a:t>
            </a:r>
            <a:r>
              <a:rPr lang="fa-IR" sz="2400" dirty="0" smtClean="0">
                <a:cs typeface="B Nazanin" pitchFamily="2" charset="-78"/>
              </a:rPr>
              <a:t>منطقه اي </a:t>
            </a:r>
            <a:r>
              <a:rPr lang="fa-IR" sz="2400" dirty="0">
                <a:cs typeface="B Nazanin" pitchFamily="2" charset="-78"/>
              </a:rPr>
              <a:t>و محلي تا مدرســه و کلاس درس با طيف مخاطبان بسيار گسترده و فراگير تا بسيار محدود) و نتايج مترتب بر آنها اطلاق </a:t>
            </a:r>
            <a:r>
              <a:rPr lang="fa-IR" sz="2400" dirty="0" smtClean="0">
                <a:cs typeface="B Nazanin" pitchFamily="2" charset="-78"/>
              </a:rPr>
              <a:t>مي شود </a:t>
            </a:r>
            <a:r>
              <a:rPr lang="fa-IR" sz="2400" dirty="0">
                <a:cs typeface="B Nazanin" pitchFamily="2" charset="-78"/>
              </a:rPr>
              <a:t>که متربيان براي کسب </a:t>
            </a:r>
            <a:r>
              <a:rPr lang="fa-IR" sz="2400" dirty="0" smtClean="0">
                <a:cs typeface="B Nazanin" pitchFamily="2" charset="-78"/>
              </a:rPr>
              <a:t>شايستگي هاي </a:t>
            </a:r>
            <a:r>
              <a:rPr lang="fa-IR" sz="2400" dirty="0">
                <a:cs typeface="B Nazanin" pitchFamily="2" charset="-78"/>
              </a:rPr>
              <a:t>لازم جهت </a:t>
            </a:r>
            <a:r>
              <a:rPr lang="fa-IR" sz="2400" dirty="0" smtClean="0">
                <a:cs typeface="B Nazanin" pitchFamily="2" charset="-78"/>
              </a:rPr>
              <a:t>درک </a:t>
            </a:r>
            <a:r>
              <a:rPr lang="fa-IR" sz="2400" dirty="0">
                <a:cs typeface="B Nazanin" pitchFamily="2" charset="-78"/>
              </a:rPr>
              <a:t>و اصلاح موقعيت بر اســاس نظام معيار اسلامی در معرض آنها قرار </a:t>
            </a:r>
            <a:r>
              <a:rPr lang="fa-IR" sz="2400" dirty="0" smtClean="0">
                <a:cs typeface="B Nazanin" pitchFamily="2" charset="-78"/>
              </a:rPr>
              <a:t>مي گيرند </a:t>
            </a:r>
            <a:r>
              <a:rPr lang="fa-IR" sz="2400" dirty="0">
                <a:cs typeface="B Nazanin" pitchFamily="2" charset="-78"/>
              </a:rPr>
              <a:t>تا با تكوين وتعالي پيوســته هويت خويش مرتبه قابل قبولي از آمادگی برای تحقق حيات طيبه در همه ابعاد را </a:t>
            </a:r>
            <a:r>
              <a:rPr lang="fa-IR" sz="2400" dirty="0" smtClean="0">
                <a:cs typeface="B Nazanin" pitchFamily="2" charset="-78"/>
              </a:rPr>
              <a:t>به دست آورند.</a:t>
            </a:r>
            <a:endParaRPr lang="fa-IR" sz="2400" dirty="0">
              <a:cs typeface="B Nazanin" pitchFamily="2" charset="-78"/>
            </a:endParaRPr>
          </a:p>
        </p:txBody>
      </p:sp>
    </p:spTree>
    <p:extLst>
      <p:ext uri="{BB962C8B-B14F-4D97-AF65-F5344CB8AC3E}">
        <p14:creationId xmlns:p14="http://schemas.microsoft.com/office/powerpoint/2010/main" val="55820208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400" b="1" dirty="0" smtClean="0">
                <a:cs typeface="B Nazanin" pitchFamily="2" charset="-78"/>
              </a:rPr>
              <a:t>وظائف</a:t>
            </a:r>
          </a:p>
          <a:p>
            <a:pPr marL="624078" indent="-514350">
              <a:buAutoNum type="arabicPeriod"/>
            </a:pPr>
            <a:r>
              <a:rPr lang="fa-IR" sz="2400" dirty="0" smtClean="0">
                <a:cs typeface="B Nazanin" pitchFamily="2" charset="-78"/>
              </a:rPr>
              <a:t>زمينهســازي </a:t>
            </a:r>
            <a:r>
              <a:rPr lang="fa-IR" sz="2400" dirty="0">
                <a:cs typeface="B Nazanin" pitchFamily="2" charset="-78"/>
              </a:rPr>
              <a:t>براي اتخاذ تصميمات مناســب در خصوص ابعاد مختلف برنامه درســي در سطوح ملی تا محلی </a:t>
            </a:r>
            <a:endParaRPr lang="fa-IR" sz="2400" dirty="0" smtClean="0">
              <a:cs typeface="B Nazanin" pitchFamily="2" charset="-78"/>
            </a:endParaRPr>
          </a:p>
          <a:p>
            <a:pPr marL="624078" indent="-514350">
              <a:buAutoNum type="arabicPeriod"/>
            </a:pPr>
            <a:r>
              <a:rPr lang="fa-IR" sz="2400" dirty="0" smtClean="0">
                <a:cs typeface="B Nazanin" pitchFamily="2" charset="-78"/>
              </a:rPr>
              <a:t>اســتقرار </a:t>
            </a:r>
            <a:r>
              <a:rPr lang="fa-IR" sz="2400" dirty="0">
                <a:cs typeface="B Nazanin" pitchFamily="2" charset="-78"/>
              </a:rPr>
              <a:t>سازو كارهاي مناســب طراحي، تدوين، اجرا و ارزشيابي از برنامههاي درسي در سطوح ملی تا </a:t>
            </a:r>
            <a:r>
              <a:rPr lang="fa-IR" sz="2400" dirty="0" smtClean="0">
                <a:cs typeface="B Nazanin" pitchFamily="2" charset="-78"/>
              </a:rPr>
              <a:t>محلی</a:t>
            </a:r>
          </a:p>
          <a:p>
            <a:pPr marL="624078" indent="-514350">
              <a:buAutoNum type="arabicPeriod"/>
            </a:pPr>
            <a:r>
              <a:rPr lang="fa-IR" sz="2400" dirty="0" smtClean="0">
                <a:cs typeface="B Nazanin" pitchFamily="2" charset="-78"/>
              </a:rPr>
              <a:t>مشــاركت </a:t>
            </a:r>
            <a:r>
              <a:rPr lang="fa-IR" sz="2400" dirty="0">
                <a:cs typeface="B Nazanin" pitchFamily="2" charset="-78"/>
              </a:rPr>
              <a:t>فعال در تصميم ســازيهاي مرتبط با سايركليه زيرنظامها به دليل تاثيرگذاري مستقيم آنها بر كيفيت اجرا و بهسازي برنامه درسي در سطوح ملی تا محلی </a:t>
            </a:r>
            <a:endParaRPr lang="fa-IR" sz="2400" dirty="0" smtClean="0">
              <a:cs typeface="B Nazanin" pitchFamily="2" charset="-78"/>
            </a:endParaRPr>
          </a:p>
          <a:p>
            <a:pPr marL="109728" indent="0">
              <a:buNone/>
            </a:pPr>
            <a:r>
              <a:rPr lang="fa-IR" sz="2400" b="1" dirty="0" smtClean="0">
                <a:cs typeface="B Nazanin" pitchFamily="2" charset="-78"/>
              </a:rPr>
              <a:t>رویکرد:(موقعیت محوری و یکپارچه نگری)</a:t>
            </a:r>
          </a:p>
          <a:p>
            <a:pPr marL="109728" indent="0">
              <a:buNone/>
            </a:pPr>
            <a:r>
              <a:rPr lang="fa-IR" sz="2400" b="1" dirty="0" smtClean="0">
                <a:cs typeface="B Nazanin" pitchFamily="2" charset="-78"/>
              </a:rPr>
              <a:t>دلالت های این رویکرد:</a:t>
            </a:r>
          </a:p>
          <a:p>
            <a:pPr marL="109728" indent="0">
              <a:buNone/>
            </a:pPr>
            <a:r>
              <a:rPr lang="fa-IR" sz="2400" dirty="0">
                <a:cs typeface="B Nazanin" pitchFamily="2" charset="-78"/>
              </a:rPr>
              <a:t>تاكيد بر مضامين فرارشتهاي</a:t>
            </a:r>
            <a:r>
              <a:rPr lang="fa-IR" sz="2400" dirty="0" smtClean="0">
                <a:cs typeface="B Nazanin" pitchFamily="2" charset="-78"/>
              </a:rPr>
              <a:t>:</a:t>
            </a:r>
          </a:p>
          <a:p>
            <a:pPr marL="109728" indent="0">
              <a:buNone/>
            </a:pPr>
            <a:r>
              <a:rPr lang="fa-IR" sz="2400" dirty="0">
                <a:cs typeface="B Nazanin" pitchFamily="2" charset="-78"/>
              </a:rPr>
              <a:t>تاكيد بر “كاركردهاي ثانوي” و” فرا برنامه </a:t>
            </a:r>
            <a:r>
              <a:rPr lang="fa-IR" sz="2400" dirty="0" smtClean="0">
                <a:cs typeface="B Nazanin" pitchFamily="2" charset="-78"/>
              </a:rPr>
              <a:t>درسي</a:t>
            </a:r>
          </a:p>
          <a:p>
            <a:pPr marL="109728" indent="0">
              <a:buNone/>
            </a:pPr>
            <a:r>
              <a:rPr lang="fa-IR" sz="2400" dirty="0">
                <a:cs typeface="B Nazanin" pitchFamily="2" charset="-78"/>
              </a:rPr>
              <a:t>تاكيد بر انعطاف در عين </a:t>
            </a:r>
            <a:r>
              <a:rPr lang="fa-IR" sz="2400" dirty="0" smtClean="0">
                <a:cs typeface="B Nazanin" pitchFamily="2" charset="-78"/>
              </a:rPr>
              <a:t>ثبات</a:t>
            </a:r>
          </a:p>
          <a:p>
            <a:pPr marL="109728" indent="0">
              <a:buNone/>
            </a:pPr>
            <a:r>
              <a:rPr lang="fa-IR" sz="2400" dirty="0">
                <a:cs typeface="B Nazanin" pitchFamily="2" charset="-78"/>
              </a:rPr>
              <a:t>توجه به ابعاد، لايهها و انواع هويت:</a:t>
            </a:r>
            <a:endParaRPr lang="fa-IR" sz="2400" dirty="0" smtClean="0">
              <a:cs typeface="B Nazanin" pitchFamily="2" charset="-78"/>
            </a:endParaRPr>
          </a:p>
        </p:txBody>
      </p:sp>
    </p:spTree>
    <p:extLst>
      <p:ext uri="{BB962C8B-B14F-4D97-AF65-F5344CB8AC3E}">
        <p14:creationId xmlns:p14="http://schemas.microsoft.com/office/powerpoint/2010/main" val="317463237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smtClean="0">
                <a:cs typeface="B Nazanin" pitchFamily="2" charset="-78"/>
              </a:rPr>
              <a:t>اصول کلی زیر نظام برنامه درسی:</a:t>
            </a:r>
          </a:p>
          <a:p>
            <a:pPr marL="109728" indent="0">
              <a:buNone/>
            </a:pPr>
            <a:r>
              <a:rPr lang="fa-IR" dirty="0" smtClean="0">
                <a:cs typeface="B Nazanin" pitchFamily="2" charset="-78"/>
              </a:rPr>
              <a:t>اصول طراحی برنامۀ درسی</a:t>
            </a:r>
          </a:p>
          <a:p>
            <a:pPr marL="109728" indent="0">
              <a:buNone/>
            </a:pPr>
            <a:r>
              <a:rPr lang="fa-IR" dirty="0">
                <a:cs typeface="B Nazanin" pitchFamily="2" charset="-78"/>
              </a:rPr>
              <a:t>اصول تدوين برنامه </a:t>
            </a:r>
            <a:r>
              <a:rPr lang="fa-IR" dirty="0" smtClean="0">
                <a:cs typeface="B Nazanin" pitchFamily="2" charset="-78"/>
              </a:rPr>
              <a:t>درسي</a:t>
            </a:r>
          </a:p>
          <a:p>
            <a:pPr marL="109728" indent="0">
              <a:buNone/>
            </a:pPr>
            <a:r>
              <a:rPr lang="fa-IR" dirty="0">
                <a:cs typeface="B Nazanin" pitchFamily="2" charset="-78"/>
              </a:rPr>
              <a:t>اصول اجراي برنامه درسي(آموزش</a:t>
            </a:r>
            <a:r>
              <a:rPr lang="fa-IR" dirty="0" smtClean="0">
                <a:cs typeface="B Nazanin" pitchFamily="2" charset="-78"/>
              </a:rPr>
              <a:t>)</a:t>
            </a:r>
          </a:p>
          <a:p>
            <a:pPr marL="109728" indent="0">
              <a:buNone/>
            </a:pPr>
            <a:r>
              <a:rPr lang="fa-IR" dirty="0">
                <a:cs typeface="B Nazanin" pitchFamily="2" charset="-78"/>
              </a:rPr>
              <a:t>اصول ارزشيابي برنامه </a:t>
            </a:r>
            <a:r>
              <a:rPr lang="fa-IR" dirty="0" smtClean="0">
                <a:cs typeface="B Nazanin" pitchFamily="2" charset="-78"/>
              </a:rPr>
              <a:t>درسي</a:t>
            </a:r>
          </a:p>
          <a:p>
            <a:pPr marL="109728" indent="0">
              <a:buNone/>
            </a:pPr>
            <a:r>
              <a:rPr lang="fa-IR" dirty="0">
                <a:cs typeface="B Nazanin" pitchFamily="2" charset="-78"/>
              </a:rPr>
              <a:t>اصول ناظر به عوامل موثر در کيفيت </a:t>
            </a:r>
            <a:r>
              <a:rPr lang="fa-IR" dirty="0" smtClean="0">
                <a:cs typeface="B Nazanin" pitchFamily="2" charset="-78"/>
              </a:rPr>
              <a:t>زيرنظام</a:t>
            </a:r>
            <a:r>
              <a:rPr lang="fa-IR" sz="2000" dirty="0" smtClean="0">
                <a:cs typeface="B Nazanin" pitchFamily="2" charset="-78"/>
              </a:rPr>
              <a:t>(</a:t>
            </a:r>
            <a:r>
              <a:rPr lang="fa-IR" sz="2000" dirty="0">
                <a:cs typeface="B Nazanin" pitchFamily="2" charset="-78"/>
              </a:rPr>
              <a:t>اصول بخش غير تجويزي (انتخابي واختياري )در ساختار كلان برنامه درسي</a:t>
            </a:r>
            <a:endParaRPr lang="fa-IR" sz="2000" dirty="0" smtClean="0">
              <a:cs typeface="B Nazanin" pitchFamily="2" charset="-78"/>
            </a:endParaRPr>
          </a:p>
          <a:p>
            <a:pPr marL="109728" indent="0">
              <a:buNone/>
            </a:pPr>
            <a:r>
              <a:rPr lang="fa-IR" dirty="0">
                <a:cs typeface="B Nazanin" pitchFamily="2" charset="-78"/>
              </a:rPr>
              <a:t>اصول زبان </a:t>
            </a:r>
            <a:r>
              <a:rPr lang="fa-IR" dirty="0" smtClean="0">
                <a:cs typeface="B Nazanin" pitchFamily="2" charset="-78"/>
              </a:rPr>
              <a:t>آموزش</a:t>
            </a:r>
          </a:p>
          <a:p>
            <a:pPr marL="109728" indent="0">
              <a:buNone/>
            </a:pPr>
            <a:r>
              <a:rPr lang="fa-IR" dirty="0" smtClean="0">
                <a:cs typeface="B Nazanin" pitchFamily="2" charset="-78"/>
              </a:rPr>
              <a:t>اصول زمان آموزش</a:t>
            </a:r>
          </a:p>
          <a:p>
            <a:pPr marL="109728" indent="0">
              <a:buNone/>
            </a:pPr>
            <a:r>
              <a:rPr lang="fa-IR" dirty="0">
                <a:cs typeface="B Nazanin" pitchFamily="2" charset="-78"/>
              </a:rPr>
              <a:t>اصول راهنمائي و </a:t>
            </a:r>
            <a:r>
              <a:rPr lang="fa-IR" dirty="0" smtClean="0">
                <a:cs typeface="B Nazanin" pitchFamily="2" charset="-78"/>
              </a:rPr>
              <a:t>مشاوره</a:t>
            </a:r>
          </a:p>
          <a:p>
            <a:pPr marL="109728" indent="0">
              <a:buNone/>
            </a:pPr>
            <a:endParaRPr lang="fa-IR" dirty="0">
              <a:cs typeface="B Nazanin" pitchFamily="2" charset="-78"/>
            </a:endParaRPr>
          </a:p>
        </p:txBody>
      </p:sp>
    </p:spTree>
    <p:extLst>
      <p:ext uri="{BB962C8B-B14F-4D97-AF65-F5344CB8AC3E}">
        <p14:creationId xmlns:p14="http://schemas.microsoft.com/office/powerpoint/2010/main" val="425317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2000" b="1" dirty="0">
                <a:cs typeface="B Nazanin" pitchFamily="2" charset="-78"/>
              </a:rPr>
              <a:t>الگوی نظری زير نظام تربيت معلم و تامين منابع </a:t>
            </a:r>
            <a:r>
              <a:rPr lang="fa-IR" sz="2000" b="1" dirty="0" smtClean="0">
                <a:cs typeface="B Nazanin" pitchFamily="2" charset="-78"/>
              </a:rPr>
              <a:t>انساني</a:t>
            </a:r>
          </a:p>
          <a:p>
            <a:pPr marL="109728" indent="0">
              <a:buNone/>
            </a:pPr>
            <a:r>
              <a:rPr lang="fa-IR" sz="2000" b="1" dirty="0" smtClean="0">
                <a:cs typeface="B Nazanin" pitchFamily="2" charset="-78"/>
              </a:rPr>
              <a:t>تعریف و قلمرو:</a:t>
            </a:r>
          </a:p>
          <a:p>
            <a:pPr marL="109728" indent="0">
              <a:buNone/>
            </a:pPr>
            <a:r>
              <a:rPr lang="fa-IR" sz="2000" dirty="0">
                <a:cs typeface="B Nazanin" pitchFamily="2" charset="-78"/>
              </a:rPr>
              <a:t>زيــر نظام تربيت معلم و تأمين منابع انســاني(معلم و پيرامعلم) به عنوان يكي از شــش زير نظام تربيت رسمي و عمومي جمهوري اسلامي ايران وظيفه تأمين منابع انساني از سطح ستاد تا سطح مدرسه را بر عهده دارد. معلم و پيرا معلم (مربيان)شامل تمام افرادي است كه به نوعي مسئوليت زمينهسازي در نظام تربيت رسمي و عمومي را بر عهده دارند</a:t>
            </a:r>
            <a:r>
              <a:rPr lang="fa-IR" sz="2000" dirty="0" smtClean="0">
                <a:cs typeface="B Nazanin" pitchFamily="2" charset="-78"/>
              </a:rPr>
              <a:t>.</a:t>
            </a:r>
          </a:p>
          <a:p>
            <a:pPr marL="109728" indent="0">
              <a:buNone/>
            </a:pPr>
            <a:r>
              <a:rPr lang="fa-IR" sz="2000" b="1" dirty="0" smtClean="0">
                <a:cs typeface="B Nazanin" pitchFamily="2" charset="-78"/>
              </a:rPr>
              <a:t>وظايف:</a:t>
            </a:r>
          </a:p>
          <a:p>
            <a:pPr marL="109728" indent="0">
              <a:buNone/>
            </a:pPr>
            <a:r>
              <a:rPr lang="fa-IR" sz="2000" dirty="0" smtClean="0">
                <a:cs typeface="B Nazanin" pitchFamily="2" charset="-78"/>
              </a:rPr>
              <a:t> </a:t>
            </a:r>
            <a:r>
              <a:rPr lang="fa-IR" sz="2000" dirty="0">
                <a:cs typeface="B Nazanin" pitchFamily="2" charset="-78"/>
              </a:rPr>
              <a:t>زير نظام تربيت معلم و تأمين منابع انســاني شامل جذب، آماده سازي، حفظ و ارتقاء، و ارزشيابي معلم و ساير منابع انساني است و دربرگيرنده تمامي افرادي است که از سطح ستاد تا سطح مدرسه مســئوليت تربيت متربيان در نظام تربيت رســمي و عمومي را بر عهده دارند. </a:t>
            </a:r>
            <a:endParaRPr lang="fa-IR" sz="2000" dirty="0" smtClean="0">
              <a:cs typeface="B Nazanin" pitchFamily="2" charset="-78"/>
            </a:endParaRPr>
          </a:p>
          <a:p>
            <a:pPr marL="109728" indent="0">
              <a:buNone/>
            </a:pPr>
            <a:r>
              <a:rPr lang="fa-IR" sz="2000" b="1" dirty="0" smtClean="0">
                <a:cs typeface="B Nazanin" pitchFamily="2" charset="-78"/>
              </a:rPr>
              <a:t>رويکرد:</a:t>
            </a:r>
          </a:p>
          <a:p>
            <a:pPr marL="109728" indent="0">
              <a:buNone/>
            </a:pPr>
            <a:r>
              <a:rPr lang="fa-IR" sz="2000" dirty="0" smtClean="0">
                <a:cs typeface="B Nazanin" pitchFamily="2" charset="-78"/>
              </a:rPr>
              <a:t>جهت گيري </a:t>
            </a:r>
            <a:r>
              <a:rPr lang="fa-IR" sz="2000" dirty="0">
                <a:cs typeface="B Nazanin" pitchFamily="2" charset="-78"/>
              </a:rPr>
              <a:t>كلان زير نظام تربيت معلم و تامين منابع انســاني -در جذب، آماده سازي، نگهداشت و ارتقاء، ارزشــيابي از منابع انساني- در راستاي رويكرد نظام تربيت رسمي و عمومــي درک واصــلاح مداوم موقعيت بر اســاس نظام معيار اســلامی (با تأســی از پيامبــران و امامــان(ع) به عنوان بهترين الگوهای نظری و عملی تربيت) اســت. </a:t>
            </a:r>
            <a:endParaRPr lang="fa-IR" sz="2000" dirty="0" smtClean="0">
              <a:cs typeface="B Nazanin" pitchFamily="2" charset="-78"/>
            </a:endParaRPr>
          </a:p>
          <a:p>
            <a:pPr marL="109728" indent="0">
              <a:buNone/>
            </a:pPr>
            <a:r>
              <a:rPr lang="fa-IR" sz="2000" b="1" dirty="0" smtClean="0">
                <a:cs typeface="B Nazanin" pitchFamily="2" charset="-78"/>
              </a:rPr>
              <a:t>اصول کلی این زیر نظام:(</a:t>
            </a:r>
            <a:r>
              <a:rPr lang="fa-IR" sz="2000" dirty="0">
                <a:cs typeface="B Nazanin" pitchFamily="2" charset="-78"/>
              </a:rPr>
              <a:t>اصول مؤلفه جذب، اصول مؤلفه آماده سازي، اصول مؤلفه حفظ و ارتقاء، اصول مولفه </a:t>
            </a:r>
            <a:r>
              <a:rPr lang="fa-IR" sz="2000" dirty="0" smtClean="0">
                <a:cs typeface="B Nazanin" pitchFamily="2" charset="-78"/>
              </a:rPr>
              <a:t>ارزشيابي)</a:t>
            </a:r>
            <a:endParaRPr lang="fa-IR" sz="2000" b="1" dirty="0">
              <a:cs typeface="B Nazanin" pitchFamily="2" charset="-78"/>
            </a:endParaRPr>
          </a:p>
        </p:txBody>
      </p:sp>
    </p:spTree>
    <p:extLst>
      <p:ext uri="{BB962C8B-B14F-4D97-AF65-F5344CB8AC3E}">
        <p14:creationId xmlns:p14="http://schemas.microsoft.com/office/powerpoint/2010/main" val="138225023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normAutofit/>
          </a:bodyPr>
          <a:lstStyle/>
          <a:p>
            <a:pPr marL="109728" indent="0">
              <a:buNone/>
            </a:pPr>
            <a:r>
              <a:rPr lang="fa-IR" sz="1800" b="1" dirty="0">
                <a:cs typeface="B Nazanin" pitchFamily="2" charset="-78"/>
              </a:rPr>
              <a:t>الگوی نظری زير نظام تامين و تخصيص منابع </a:t>
            </a:r>
            <a:r>
              <a:rPr lang="fa-IR" sz="1800" b="1" dirty="0" smtClean="0">
                <a:cs typeface="B Nazanin" pitchFamily="2" charset="-78"/>
              </a:rPr>
              <a:t>مالي</a:t>
            </a:r>
          </a:p>
          <a:p>
            <a:pPr marL="109728" indent="0">
              <a:buNone/>
            </a:pPr>
            <a:r>
              <a:rPr lang="fa-IR" sz="1800" b="1" dirty="0">
                <a:cs typeface="B Nazanin" pitchFamily="2" charset="-78"/>
              </a:rPr>
              <a:t>تعریف و قلمرو</a:t>
            </a:r>
            <a:r>
              <a:rPr lang="fa-IR" sz="1800" b="1" dirty="0" smtClean="0">
                <a:cs typeface="B Nazanin" pitchFamily="2" charset="-78"/>
              </a:rPr>
              <a:t>:</a:t>
            </a:r>
          </a:p>
          <a:p>
            <a:pPr marL="109728" indent="0">
              <a:buNone/>
            </a:pPr>
            <a:r>
              <a:rPr lang="fa-IR" sz="1800" dirty="0" smtClean="0">
                <a:cs typeface="B Nazanin" pitchFamily="2" charset="-78"/>
              </a:rPr>
              <a:t>زيرنظام </a:t>
            </a:r>
            <a:r>
              <a:rPr lang="fa-IR" sz="1800" dirty="0">
                <a:cs typeface="B Nazanin" pitchFamily="2" charset="-78"/>
              </a:rPr>
              <a:t>تأمين و تخصيص منابع ماليمسئوليت تأمين منابع مالي از راههاي متنوع و تخصيص آن بــراي تدويــن واجرای برنامههاي تربيتی و درســي، تأمين فضاي تربيتــي و اداري، بكارگيري مربيــان، تهيه تجهيزات، فن آوري و كتابهاي درســي و كمك درســي، پژوهش وارزشــيابي، و راهبري و مديريت تربيتی و اداره امور مدارس در نظام تربيت رســمی و عمومی را بر عهده دارد. </a:t>
            </a:r>
            <a:endParaRPr lang="fa-IR" sz="1800" dirty="0" smtClean="0">
              <a:cs typeface="B Nazanin" pitchFamily="2" charset="-78"/>
            </a:endParaRPr>
          </a:p>
          <a:p>
            <a:pPr marL="109728" indent="0">
              <a:buNone/>
            </a:pPr>
            <a:r>
              <a:rPr lang="fa-IR" sz="1800" b="1" dirty="0" smtClean="0">
                <a:cs typeface="B Nazanin" pitchFamily="2" charset="-78"/>
              </a:rPr>
              <a:t>وظايف:</a:t>
            </a:r>
          </a:p>
          <a:p>
            <a:pPr marL="109728" indent="0">
              <a:buNone/>
            </a:pPr>
            <a:r>
              <a:rPr lang="fa-IR" sz="1800" dirty="0" smtClean="0">
                <a:cs typeface="B Nazanin" pitchFamily="2" charset="-78"/>
              </a:rPr>
              <a:t>ايــن </a:t>
            </a:r>
            <a:r>
              <a:rPr lang="fa-IR" sz="1800" dirty="0">
                <a:cs typeface="B Nazanin" pitchFamily="2" charset="-78"/>
              </a:rPr>
              <a:t>زير نظام داراي ســه مؤلفه ”</a:t>
            </a:r>
            <a:r>
              <a:rPr lang="fa-IR" sz="1800" u="sng" dirty="0">
                <a:cs typeface="B Nazanin" pitchFamily="2" charset="-78"/>
              </a:rPr>
              <a:t>تأمين منابع مالي</a:t>
            </a:r>
            <a:r>
              <a:rPr lang="fa-IR" sz="1800" dirty="0">
                <a:cs typeface="B Nazanin" pitchFamily="2" charset="-78"/>
              </a:rPr>
              <a:t>“، ”</a:t>
            </a:r>
            <a:r>
              <a:rPr lang="fa-IR" sz="1800" u="sng" dirty="0">
                <a:cs typeface="B Nazanin" pitchFamily="2" charset="-78"/>
              </a:rPr>
              <a:t>تخصيص منابــع مالي</a:t>
            </a:r>
            <a:r>
              <a:rPr lang="fa-IR" sz="1800" dirty="0">
                <a:cs typeface="B Nazanin" pitchFamily="2" charset="-78"/>
              </a:rPr>
              <a:t>“ و ”</a:t>
            </a:r>
            <a:r>
              <a:rPr lang="fa-IR" sz="1800" u="sng" dirty="0" smtClean="0">
                <a:cs typeface="B Nazanin" pitchFamily="2" charset="-78"/>
              </a:rPr>
              <a:t>مصرف </a:t>
            </a:r>
            <a:r>
              <a:rPr lang="fa-IR" sz="1800" u="sng" dirty="0">
                <a:cs typeface="B Nazanin" pitchFamily="2" charset="-78"/>
              </a:rPr>
              <a:t>منابع مالي</a:t>
            </a:r>
            <a:r>
              <a:rPr lang="fa-IR" sz="1800" dirty="0">
                <a:cs typeface="B Nazanin" pitchFamily="2" charset="-78"/>
              </a:rPr>
              <a:t>“ براي نظام تربيت رسمي و عمومي كشور است. </a:t>
            </a:r>
            <a:endParaRPr lang="fa-IR" sz="1800" dirty="0" smtClean="0">
              <a:cs typeface="B Nazanin" pitchFamily="2" charset="-78"/>
            </a:endParaRPr>
          </a:p>
          <a:p>
            <a:pPr marL="109728" indent="0">
              <a:buNone/>
            </a:pPr>
            <a:r>
              <a:rPr lang="fa-IR" sz="1800" b="1" dirty="0">
                <a:cs typeface="B Nazanin" pitchFamily="2" charset="-78"/>
              </a:rPr>
              <a:t>وظيفه مؤلفه تأمين منابع مالي </a:t>
            </a:r>
            <a:r>
              <a:rPr lang="fa-IR" sz="1800" dirty="0">
                <a:cs typeface="B Nazanin" pitchFamily="2" charset="-78"/>
              </a:rPr>
              <a:t>آن اســت كه بــراي تحقق هدفهاي نظام تربيت عمومي و رســمي، با رعايت ســه ويژگي كارآمدي، عادلانه و متناسب بودن، منابع مالي را در حد كفايت در اختيار آن نظام قراردهد</a:t>
            </a:r>
            <a:r>
              <a:rPr lang="fa-IR" sz="1800" dirty="0" smtClean="0">
                <a:cs typeface="B Nazanin" pitchFamily="2" charset="-78"/>
              </a:rPr>
              <a:t>.</a:t>
            </a:r>
          </a:p>
          <a:p>
            <a:pPr marL="109728" indent="0">
              <a:buNone/>
            </a:pPr>
            <a:r>
              <a:rPr lang="fa-IR" sz="1800" b="1" dirty="0">
                <a:cs typeface="B Nazanin" pitchFamily="2" charset="-78"/>
              </a:rPr>
              <a:t>وظيفــه مؤلفــه تخصيص منابع مالي </a:t>
            </a:r>
            <a:r>
              <a:rPr lang="fa-IR" sz="1800" dirty="0">
                <a:cs typeface="B Nazanin" pitchFamily="2" charset="-78"/>
              </a:rPr>
              <a:t>آن اســت كه ســازوكار لازم بــراي تخصيص منابع ميــان واحدهاي تربيتي، نواحي يا مناطق، انواع تربيت، مراحــل تربيت و انواع برنامهها و سياستهاي حاكم بر آنها را بهترتيبي فراهم آورد كه كارآيي (دروني و بيروني) را بيشينه و برابري در دسترســي به امكانات تربيتي و عدالت در دستيابي به كيفيت مناسب تربيت را به بهترين وجه ممكن محقق سازد. شرط تحقق اين وظيفه، تأمين نيازهاي تربيتي در حد كفايت ميباشد. </a:t>
            </a:r>
            <a:endParaRPr lang="fa-IR" sz="1800" dirty="0" smtClean="0">
              <a:cs typeface="B Nazanin" pitchFamily="2" charset="-78"/>
            </a:endParaRPr>
          </a:p>
          <a:p>
            <a:pPr marL="109728" indent="0">
              <a:buNone/>
            </a:pPr>
            <a:r>
              <a:rPr lang="fa-IR" sz="1800" b="1" dirty="0" smtClean="0">
                <a:cs typeface="B Nazanin" pitchFamily="2" charset="-78"/>
              </a:rPr>
              <a:t>وظيفه </a:t>
            </a:r>
            <a:r>
              <a:rPr lang="fa-IR" sz="1800" b="1" dirty="0">
                <a:cs typeface="B Nazanin" pitchFamily="2" charset="-78"/>
              </a:rPr>
              <a:t>مؤلفه مصرف منابع مالي و نظارت برآن </a:t>
            </a:r>
            <a:r>
              <a:rPr lang="fa-IR" sz="1800" dirty="0">
                <a:cs typeface="B Nazanin" pitchFamily="2" charset="-78"/>
              </a:rPr>
              <a:t>مشــتمل اســت بــر تنظيم بودجه، اجراي بودجه و نظارت بر فرايند عمليات مالي، و نگهداري حســابهاي مالي متناســب بادادههاي مورد نياز در سياستگذاريهاي تربيتي و مالي با رعايت دقت، سرعت و صحت در عمليات مالي است بطوري كه كارايي دروني نظام تربيت عمومي و رسمي را بييشينه سازد. </a:t>
            </a:r>
          </a:p>
        </p:txBody>
      </p:sp>
    </p:spTree>
    <p:extLst>
      <p:ext uri="{BB962C8B-B14F-4D97-AF65-F5344CB8AC3E}">
        <p14:creationId xmlns:p14="http://schemas.microsoft.com/office/powerpoint/2010/main" val="59277230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0"/>
            <a:ext cx="9144000" cy="6858000"/>
          </a:xfrm>
        </p:spPr>
        <p:txBody>
          <a:bodyPr/>
          <a:lstStyle/>
          <a:p>
            <a:pPr marL="109728" indent="0">
              <a:buNone/>
            </a:pPr>
            <a:r>
              <a:rPr lang="fa-IR" b="1" dirty="0" smtClean="0">
                <a:cs typeface="B Nazanin" pitchFamily="2" charset="-78"/>
              </a:rPr>
              <a:t>رويكردها:</a:t>
            </a:r>
          </a:p>
          <a:p>
            <a:pPr marL="109728" indent="0">
              <a:buNone/>
            </a:pPr>
            <a:r>
              <a:rPr lang="fa-IR" dirty="0" smtClean="0">
                <a:cs typeface="B Nazanin" pitchFamily="2" charset="-78"/>
              </a:rPr>
              <a:t> در </a:t>
            </a:r>
            <a:r>
              <a:rPr lang="fa-IR" dirty="0">
                <a:cs typeface="B Nazanin" pitchFamily="2" charset="-78"/>
              </a:rPr>
              <a:t>راســتاي رويكرد نظام تربيت رســمي و عمومي </a:t>
            </a:r>
            <a:r>
              <a:rPr lang="fa-IR" dirty="0" smtClean="0">
                <a:cs typeface="B Nazanin" pitchFamily="2" charset="-78"/>
              </a:rPr>
              <a:t>جهت گيري </a:t>
            </a:r>
            <a:r>
              <a:rPr lang="fa-IR" dirty="0">
                <a:cs typeface="B Nazanin" pitchFamily="2" charset="-78"/>
              </a:rPr>
              <a:t>كلان اين زير نظام محوريت </a:t>
            </a:r>
            <a:r>
              <a:rPr lang="fa-IR" dirty="0" smtClean="0">
                <a:cs typeface="B Nazanin" pitchFamily="2" charset="-78"/>
              </a:rPr>
              <a:t>وجه سياست گذاري </a:t>
            </a:r>
            <a:r>
              <a:rPr lang="fa-IR" dirty="0">
                <a:cs typeface="B Nazanin" pitchFamily="2" charset="-78"/>
              </a:rPr>
              <a:t>منابع (و ابزارهاي) مالي در تأمين و تخصيص منابع مالي </a:t>
            </a:r>
            <a:r>
              <a:rPr lang="fa-IR" dirty="0" smtClean="0">
                <a:cs typeface="B Nazanin" pitchFamily="2" charset="-78"/>
              </a:rPr>
              <a:t>است.</a:t>
            </a:r>
          </a:p>
          <a:p>
            <a:pPr marL="109728" indent="0">
              <a:buNone/>
            </a:pPr>
            <a:r>
              <a:rPr lang="fa-IR" b="1" dirty="0">
                <a:cs typeface="B Nazanin" pitchFamily="2" charset="-78"/>
              </a:rPr>
              <a:t>اصول مؤلفه تأمين منابع </a:t>
            </a:r>
            <a:r>
              <a:rPr lang="fa-IR" b="1" dirty="0" smtClean="0">
                <a:cs typeface="B Nazanin" pitchFamily="2" charset="-78"/>
              </a:rPr>
              <a:t>مالي(</a:t>
            </a:r>
            <a:r>
              <a:rPr lang="fa-IR" dirty="0">
                <a:cs typeface="B Nazanin" pitchFamily="2" charset="-78"/>
              </a:rPr>
              <a:t>ضمانت تأمين منابع مالي، صيانـت از كيفيت </a:t>
            </a:r>
            <a:r>
              <a:rPr lang="fa-IR" dirty="0" smtClean="0">
                <a:cs typeface="B Nazanin" pitchFamily="2" charset="-78"/>
              </a:rPr>
              <a:t>تربيت)</a:t>
            </a:r>
          </a:p>
          <a:p>
            <a:pPr marL="109728" indent="0">
              <a:buNone/>
            </a:pPr>
            <a:r>
              <a:rPr lang="fa-IR" b="1" dirty="0">
                <a:cs typeface="B Nazanin" pitchFamily="2" charset="-78"/>
              </a:rPr>
              <a:t>اصول مؤلفه تخصيص منابع </a:t>
            </a:r>
            <a:r>
              <a:rPr lang="fa-IR" b="1" dirty="0" smtClean="0">
                <a:cs typeface="B Nazanin" pitchFamily="2" charset="-78"/>
              </a:rPr>
              <a:t>مالي</a:t>
            </a:r>
            <a:r>
              <a:rPr lang="fa-IR" dirty="0" smtClean="0">
                <a:cs typeface="B Nazanin" pitchFamily="2" charset="-78"/>
              </a:rPr>
              <a:t>(اسـتفاده </a:t>
            </a:r>
            <a:r>
              <a:rPr lang="fa-IR" dirty="0">
                <a:cs typeface="B Nazanin" pitchFamily="2" charset="-78"/>
              </a:rPr>
              <a:t>از سـازوكارهاي تخصيص منابع مالـي در برقراري عدالـت و ارتقاي كارايي، پذيرش منطق اقتصادي انديشـيدن (تحليـل هزينه-منفعت) در تصميمگيري برای مبناي تخصيص </a:t>
            </a:r>
            <a:r>
              <a:rPr lang="fa-IR" dirty="0" smtClean="0">
                <a:cs typeface="B Nazanin" pitchFamily="2" charset="-78"/>
              </a:rPr>
              <a:t>منابع)</a:t>
            </a:r>
            <a:endParaRPr lang="fa-IR" b="1" dirty="0" smtClean="0">
              <a:cs typeface="B Nazanin" pitchFamily="2" charset="-78"/>
            </a:endParaRPr>
          </a:p>
          <a:p>
            <a:pPr marL="109728" indent="0">
              <a:buNone/>
            </a:pPr>
            <a:r>
              <a:rPr lang="fa-IR" b="1" dirty="0">
                <a:cs typeface="B Nazanin" pitchFamily="2" charset="-78"/>
              </a:rPr>
              <a:t>اصول مؤلفه مصرف منابع </a:t>
            </a:r>
            <a:r>
              <a:rPr lang="fa-IR" b="1" dirty="0" smtClean="0">
                <a:cs typeface="B Nazanin" pitchFamily="2" charset="-78"/>
              </a:rPr>
              <a:t>مالي</a:t>
            </a:r>
            <a:r>
              <a:rPr lang="fa-IR" dirty="0" smtClean="0">
                <a:cs typeface="B Nazanin" pitchFamily="2" charset="-78"/>
              </a:rPr>
              <a:t>( رعايت مباني </a:t>
            </a:r>
            <a:r>
              <a:rPr lang="fa-IR" dirty="0">
                <a:cs typeface="B Nazanin" pitchFamily="2" charset="-78"/>
              </a:rPr>
              <a:t>نظري و رويكردها در اجرا، تحول در نظارت بر </a:t>
            </a:r>
            <a:r>
              <a:rPr lang="fa-IR" smtClean="0">
                <a:cs typeface="B Nazanin" pitchFamily="2" charset="-78"/>
              </a:rPr>
              <a:t>مصرف ، </a:t>
            </a:r>
            <a:r>
              <a:rPr lang="fa-IR" dirty="0">
                <a:cs typeface="B Nazanin" pitchFamily="2" charset="-78"/>
              </a:rPr>
              <a:t>توليد اطلاعات مناسب براي </a:t>
            </a:r>
            <a:r>
              <a:rPr lang="fa-IR" dirty="0" smtClean="0">
                <a:cs typeface="B Nazanin" pitchFamily="2" charset="-78"/>
              </a:rPr>
              <a:t>سياستگذاري</a:t>
            </a:r>
            <a:r>
              <a:rPr lang="fa-IR" dirty="0">
                <a:cs typeface="B Nazanin" pitchFamily="2" charset="-78"/>
              </a:rPr>
              <a:t>)</a:t>
            </a:r>
            <a:endParaRPr lang="fa-IR" dirty="0" smtClean="0">
              <a:cs typeface="B Nazanin" pitchFamily="2" charset="-78"/>
            </a:endParaRPr>
          </a:p>
        </p:txBody>
      </p:sp>
    </p:spTree>
    <p:extLst>
      <p:ext uri="{BB962C8B-B14F-4D97-AF65-F5344CB8AC3E}">
        <p14:creationId xmlns:p14="http://schemas.microsoft.com/office/powerpoint/2010/main" val="16212006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7118648"/>
          </a:xfrm>
        </p:spPr>
        <p:txBody>
          <a:bodyPr/>
          <a:lstStyle/>
          <a:p>
            <a:pPr marL="0" indent="0">
              <a:buNone/>
            </a:pPr>
            <a:r>
              <a:rPr lang="fa-IR" sz="4000" b="1" dirty="0" smtClean="0">
                <a:cs typeface="B Nazanin" pitchFamily="2" charset="-78"/>
              </a:rPr>
              <a:t>تعریف رهنامه،تعالیم و یا دکترین</a:t>
            </a:r>
          </a:p>
          <a:p>
            <a:pPr marL="0" indent="0">
              <a:buNone/>
            </a:pPr>
            <a:r>
              <a:rPr lang="fa-IR" dirty="0" smtClean="0">
                <a:cs typeface="B Nazanin" pitchFamily="2" charset="-78"/>
              </a:rPr>
              <a:t>رهنامه عبارت اسـت از طرحواره اي مفهومي و نظام مند كه لوازم و دلالتهای مبانی فلسـفی تربيت رسـمي وعمومي را با بهره مندي مناسـب از يافته هـاي علوم تربيتي در عرصه سياسـت و عمل در نظام تربيت رسـمي وعمومي مشـخص مي كند. ايـن ِ الگوي نظري جامع، خصوصيات وضعيت مطلوب اين نظام را، با بيان تعريف، قلمرو، رسالت، اهداف، کارکردها،رهيافت،رويکرد، ساختاروروابط اين نظام مشخص می کند و همچنين با بيان تعريف،وظايف،رويكرد، اصول وروابط هريک اززيرنظام هاي اصلي آن، چگونگی تحقق علمی آنها را ترسيم مي نمايد تا هرگونه تحول اساسي در اين نظام با توجه به عناصر  اين الگوي كلان، بر مباني نظری و دلالت های فلسـفه تربيت اسـلامی استواري باشد.</a:t>
            </a:r>
            <a:endParaRPr lang="fa-IR" dirty="0">
              <a:cs typeface="B Nazanin" pitchFamily="2" charset="-78"/>
            </a:endParaRPr>
          </a:p>
        </p:txBody>
      </p:sp>
    </p:spTree>
    <p:extLst>
      <p:ext uri="{BB962C8B-B14F-4D97-AF65-F5344CB8AC3E}">
        <p14:creationId xmlns:p14="http://schemas.microsoft.com/office/powerpoint/2010/main" val="150018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2800" b="1" dirty="0" smtClean="0">
                <a:cs typeface="B Nazanin" pitchFamily="2" charset="-78"/>
              </a:rPr>
              <a:t>ضرورت تدوین رهنامه:</a:t>
            </a:r>
          </a:p>
          <a:p>
            <a:pPr marL="514350" indent="-514350">
              <a:buAutoNum type="arabicPeriod"/>
            </a:pPr>
            <a:r>
              <a:rPr lang="fa-IR" sz="2800" dirty="0" smtClean="0">
                <a:cs typeface="B Nazanin" pitchFamily="2" charset="-78"/>
              </a:rPr>
              <a:t>رهنامه </a:t>
            </a:r>
            <a:r>
              <a:rPr lang="fa-IR" sz="2800" dirty="0">
                <a:cs typeface="B Nazanin" pitchFamily="2" charset="-78"/>
              </a:rPr>
              <a:t>به مثابه چهارچوب ِ نظري جهتدهنده به سياست و عمل در عرصه نظام تربيت رسمي و عمومي، حد واسطي بين مباحث نظري (در شكل نظريههاي آكادميك محض فارغ از توجه به شرايط محيطی و بومی خاص ويا در ّحد الگوهای نظری کلان پيشنهادی برای شرايط خاص نظيرفلسفه تربيت در جمهوری اسلامی ايران و فلسفه تربيت رســمي و عمومي در جمهوری اسلامی ايران) و سياستگذاريها وبرنامهريزيهاي اجرايي است</a:t>
            </a:r>
            <a:r>
              <a:rPr lang="fa-IR" sz="2800" dirty="0" smtClean="0">
                <a:cs typeface="B Nazanin" pitchFamily="2" charset="-78"/>
              </a:rPr>
              <a:t>.</a:t>
            </a:r>
          </a:p>
          <a:p>
            <a:pPr marL="514350" indent="-514350">
              <a:buAutoNum type="arabicPeriod"/>
            </a:pPr>
            <a:r>
              <a:rPr lang="fa-IR" sz="2800" dirty="0">
                <a:cs typeface="B Nazanin" pitchFamily="2" charset="-78"/>
              </a:rPr>
              <a:t>رهنامه با تکيه بر مباني نظري (مندرج در فلســفه تربيت در جمهوری اســلامی ايران و فلسفه تربيت رسمي و عمومي در جمهوری اسلامی ايران) ميتواند هم در ارائه ملاکهايي منســجم براي بررسي وضع موجود نظام تربيت رسمي و عمومي وهم درسياستگذاري وطراحي برنامههاي هماهنگ براي تحقق اين گونه انسجام وهماهنگي موثر باشد.</a:t>
            </a:r>
          </a:p>
        </p:txBody>
      </p:sp>
    </p:spTree>
    <p:extLst>
      <p:ext uri="{BB962C8B-B14F-4D97-AF65-F5344CB8AC3E}">
        <p14:creationId xmlns:p14="http://schemas.microsoft.com/office/powerpoint/2010/main" val="24749595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2800" dirty="0">
                <a:cs typeface="B Nazanin" pitchFamily="2" charset="-78"/>
              </a:rPr>
              <a:t>3. تدوين رهنامه به مثابه تلاشي در راستاي ترســيم وضع مطلوب نظام تربيت رسمي و عمومي در جمهوري اسلامي ايران(البته بدون تقييد اين وضع به افق زمانی خاص )، پيش نياز اصلي هر گونه </a:t>
            </a:r>
            <a:r>
              <a:rPr lang="fa-IR" sz="2800" dirty="0" smtClean="0">
                <a:cs typeface="B Nazanin" pitchFamily="2" charset="-78"/>
              </a:rPr>
              <a:t>برنامه ريزي </a:t>
            </a:r>
            <a:r>
              <a:rPr lang="fa-IR" sz="2800" dirty="0">
                <a:cs typeface="B Nazanin" pitchFamily="2" charset="-78"/>
              </a:rPr>
              <a:t>راهبردي براي وصول به چشــم انداز قابل تحقق اين نظام در افق بيســت ســاله جمهوري اسلامي ايران </a:t>
            </a:r>
            <a:r>
              <a:rPr lang="fa-IR" sz="2800" dirty="0" smtClean="0">
                <a:cs typeface="B Nazanin" pitchFamily="2" charset="-78"/>
              </a:rPr>
              <a:t>مي باشد.</a:t>
            </a:r>
          </a:p>
          <a:p>
            <a:pPr marL="0" indent="0">
              <a:buNone/>
            </a:pPr>
            <a:r>
              <a:rPr lang="fa-IR" sz="2800" dirty="0">
                <a:cs typeface="B Nazanin" pitchFamily="2" charset="-78"/>
              </a:rPr>
              <a:t>4. در جهــان امروز موفقيت هرنظــام تربيتي مرهون </a:t>
            </a:r>
            <a:r>
              <a:rPr lang="fa-IR" sz="2800" dirty="0" smtClean="0">
                <a:cs typeface="B Nazanin" pitchFamily="2" charset="-78"/>
              </a:rPr>
              <a:t>بهره گيري </a:t>
            </a:r>
            <a:r>
              <a:rPr lang="fa-IR" sz="2800" dirty="0">
                <a:cs typeface="B Nazanin" pitchFamily="2" charset="-78"/>
              </a:rPr>
              <a:t>از </a:t>
            </a:r>
            <a:r>
              <a:rPr lang="fa-IR" sz="2800" dirty="0" smtClean="0">
                <a:cs typeface="B Nazanin" pitchFamily="2" charset="-78"/>
              </a:rPr>
              <a:t>نظريه هاي </a:t>
            </a:r>
            <a:r>
              <a:rPr lang="fa-IR" sz="2800" dirty="0">
                <a:cs typeface="B Nazanin" pitchFamily="2" charset="-78"/>
              </a:rPr>
              <a:t>جديد و تجارب كشــورهاي ديگرمي باشــد، اما بديهي اســت که اين </a:t>
            </a:r>
            <a:r>
              <a:rPr lang="fa-IR" sz="2800" dirty="0" smtClean="0">
                <a:cs typeface="B Nazanin" pitchFamily="2" charset="-78"/>
              </a:rPr>
              <a:t>بهره گيري </a:t>
            </a:r>
            <a:r>
              <a:rPr lang="fa-IR" sz="2800" dirty="0">
                <a:cs typeface="B Nazanin" pitchFamily="2" charset="-78"/>
              </a:rPr>
              <a:t>بايد هوشمندانه ومناسب (بدور از التقاط وتقليد صرف) بوده و </a:t>
            </a:r>
            <a:r>
              <a:rPr lang="fa-IR" sz="2800" dirty="0" smtClean="0">
                <a:cs typeface="B Nazanin" pitchFamily="2" charset="-78"/>
              </a:rPr>
              <a:t>برچهارچوب هاي </a:t>
            </a:r>
            <a:r>
              <a:rPr lang="fa-IR" sz="2800" dirty="0">
                <a:cs typeface="B Nazanin" pitchFamily="2" charset="-78"/>
              </a:rPr>
              <a:t>نظري مســتحكمي اســتوار باشــد. رهنامه </a:t>
            </a:r>
            <a:r>
              <a:rPr lang="fa-IR" sz="2800" dirty="0" smtClean="0">
                <a:cs typeface="B Nazanin" pitchFamily="2" charset="-78"/>
              </a:rPr>
              <a:t>مي تواند </a:t>
            </a:r>
            <a:r>
              <a:rPr lang="fa-IR" sz="2800" dirty="0">
                <a:cs typeface="B Nazanin" pitchFamily="2" charset="-78"/>
              </a:rPr>
              <a:t>چهارچوبي </a:t>
            </a:r>
            <a:r>
              <a:rPr lang="fa-IR" sz="2800" dirty="0" smtClean="0">
                <a:cs typeface="B Nazanin" pitchFamily="2" charset="-78"/>
              </a:rPr>
              <a:t>روشــمندومبتنی </a:t>
            </a:r>
            <a:r>
              <a:rPr lang="fa-IR" sz="2800" dirty="0">
                <a:cs typeface="B Nazanin" pitchFamily="2" charset="-78"/>
              </a:rPr>
              <a:t>بر نظام معيار اســلامي را براي </a:t>
            </a:r>
            <a:r>
              <a:rPr lang="fa-IR" sz="2800" dirty="0" smtClean="0">
                <a:cs typeface="B Nazanin" pitchFamily="2" charset="-78"/>
              </a:rPr>
              <a:t>بهره گيري </a:t>
            </a:r>
            <a:r>
              <a:rPr lang="fa-IR" sz="2800" dirty="0">
                <a:cs typeface="B Nazanin" pitchFamily="2" charset="-78"/>
              </a:rPr>
              <a:t>از </a:t>
            </a:r>
            <a:r>
              <a:rPr lang="fa-IR" sz="2800" dirty="0" smtClean="0">
                <a:cs typeface="B Nazanin" pitchFamily="2" charset="-78"/>
              </a:rPr>
              <a:t>نظريه هاي </a:t>
            </a:r>
            <a:r>
              <a:rPr lang="fa-IR" sz="2800" dirty="0">
                <a:cs typeface="B Nazanin" pitchFamily="2" charset="-78"/>
              </a:rPr>
              <a:t>جديد و تجارب جهاني- به عنوان مبنايي قابل اعتماد براي کاربســت مناســب اين نظريات وتجارب و </a:t>
            </a:r>
            <a:r>
              <a:rPr lang="fa-IR" sz="2800" dirty="0" smtClean="0">
                <a:cs typeface="B Nazanin" pitchFamily="2" charset="-78"/>
              </a:rPr>
              <a:t>بومي سازي </a:t>
            </a:r>
            <a:r>
              <a:rPr lang="fa-IR" sz="2800" dirty="0">
                <a:cs typeface="B Nazanin" pitchFamily="2" charset="-78"/>
              </a:rPr>
              <a:t>آنها- </a:t>
            </a:r>
            <a:r>
              <a:rPr lang="fa-IR" sz="2800" dirty="0" smtClean="0">
                <a:cs typeface="B Nazanin" pitchFamily="2" charset="-78"/>
              </a:rPr>
              <a:t>باشد.</a:t>
            </a:r>
            <a:endParaRPr lang="fa-IR" sz="2800" dirty="0">
              <a:cs typeface="B Nazanin" pitchFamily="2" charset="-78"/>
            </a:endParaRPr>
          </a:p>
        </p:txBody>
      </p:sp>
    </p:spTree>
    <p:extLst>
      <p:ext uri="{BB962C8B-B14F-4D97-AF65-F5344CB8AC3E}">
        <p14:creationId xmlns:p14="http://schemas.microsoft.com/office/powerpoint/2010/main" val="165356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3600" dirty="0">
                <a:cs typeface="B Nazanin" pitchFamily="2" charset="-78"/>
              </a:rPr>
              <a:t>5. پرهيز از دچارشــدن به روزمرگي در </a:t>
            </a:r>
            <a:r>
              <a:rPr lang="fa-IR" sz="3600" dirty="0" smtClean="0">
                <a:cs typeface="B Nazanin" pitchFamily="2" charset="-78"/>
              </a:rPr>
              <a:t>سياســت ها وبرنامه هاي تربيتي</a:t>
            </a:r>
          </a:p>
          <a:p>
            <a:pPr marL="0" indent="0">
              <a:buNone/>
            </a:pPr>
            <a:r>
              <a:rPr lang="fa-IR" sz="3600" dirty="0">
                <a:cs typeface="B Nazanin" pitchFamily="2" charset="-78"/>
              </a:rPr>
              <a:t>6. </a:t>
            </a:r>
            <a:r>
              <a:rPr lang="fa-IR" sz="3600" dirty="0" smtClean="0">
                <a:cs typeface="B Nazanin" pitchFamily="2" charset="-78"/>
              </a:rPr>
              <a:t>با </a:t>
            </a:r>
            <a:r>
              <a:rPr lang="fa-IR" sz="3600" dirty="0">
                <a:cs typeface="B Nazanin" pitchFamily="2" charset="-78"/>
              </a:rPr>
              <a:t>وجودي كه كارگزاران نظام تربيت رســمي بطور طبيعي داراي </a:t>
            </a:r>
            <a:r>
              <a:rPr lang="fa-IR" sz="3600" dirty="0" smtClean="0">
                <a:cs typeface="B Nazanin" pitchFamily="2" charset="-78"/>
              </a:rPr>
              <a:t>ديدگاه هاي </a:t>
            </a:r>
            <a:r>
              <a:rPr lang="fa-IR" sz="3600" dirty="0">
                <a:cs typeface="B Nazanin" pitchFamily="2" charset="-78"/>
              </a:rPr>
              <a:t>متنوعي در زمينه چگونگي تحقق جريان تربيت هســتند-وبايد علي الاصول چنين تنوعي را از جانب كارگزاران فكور اين نظام به رســميت شــناخت و از آن اســتقبال نمود-، ليكن ســازمان يافتگي نظام تربيت رسمي وعمومي، مستلزم سياستگذاري </a:t>
            </a:r>
            <a:r>
              <a:rPr lang="fa-IR" sz="3600" dirty="0" smtClean="0">
                <a:cs typeface="B Nazanin" pitchFamily="2" charset="-78"/>
              </a:rPr>
              <a:t>وبرنامه ريزي </a:t>
            </a:r>
            <a:r>
              <a:rPr lang="fa-IR" sz="3600" dirty="0">
                <a:cs typeface="B Nazanin" pitchFamily="2" charset="-78"/>
              </a:rPr>
              <a:t>هماهنگ و وجود حــدودي از وحدت رويه عملي در بين </a:t>
            </a:r>
            <a:r>
              <a:rPr lang="fa-IR" sz="3600" dirty="0" smtClean="0">
                <a:cs typeface="B Nazanin" pitchFamily="2" charset="-78"/>
              </a:rPr>
              <a:t>مولفه ها </a:t>
            </a:r>
            <a:r>
              <a:rPr lang="fa-IR" sz="3600" dirty="0">
                <a:cs typeface="B Nazanin" pitchFamily="2" charset="-78"/>
              </a:rPr>
              <a:t>وعناصر متعدد اين نظام اســت. </a:t>
            </a:r>
          </a:p>
        </p:txBody>
      </p:sp>
    </p:spTree>
    <p:extLst>
      <p:ext uri="{BB962C8B-B14F-4D97-AF65-F5344CB8AC3E}">
        <p14:creationId xmlns:p14="http://schemas.microsoft.com/office/powerpoint/2010/main" val="27481083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20312" cy="6858000"/>
          </a:xfrm>
        </p:spPr>
        <p:txBody>
          <a:bodyPr>
            <a:normAutofit/>
          </a:bodyPr>
          <a:lstStyle/>
          <a:p>
            <a:pPr marL="0" indent="0">
              <a:buNone/>
            </a:pPr>
            <a:r>
              <a:rPr lang="fa-IR" sz="2000" b="1" dirty="0">
                <a:cs typeface="B Nazanin" pitchFamily="2" charset="-78"/>
              </a:rPr>
              <a:t>نتايج و پيامدهاي تدوين رهنامه </a:t>
            </a:r>
            <a:endParaRPr lang="fa-IR" sz="2000" b="1" dirty="0" smtClean="0">
              <a:cs typeface="B Nazanin" pitchFamily="2" charset="-78"/>
            </a:endParaRPr>
          </a:p>
          <a:p>
            <a:pPr marL="514350" indent="-514350">
              <a:buAutoNum type="arabicPeriod"/>
            </a:pPr>
            <a:r>
              <a:rPr lang="fa-IR" sz="2000" dirty="0" smtClean="0">
                <a:cs typeface="B Nazanin" pitchFamily="2" charset="-78"/>
              </a:rPr>
              <a:t>ارايه </a:t>
            </a:r>
            <a:r>
              <a:rPr lang="fa-IR" sz="2000" dirty="0">
                <a:cs typeface="B Nazanin" pitchFamily="2" charset="-78"/>
              </a:rPr>
              <a:t>معيارهاي مفهومي منسجم ومبتنی بر نظام معيار اسلامی براي نقد وضع موجودنظام تربيت رسمي وعمومي (در </a:t>
            </a:r>
            <a:r>
              <a:rPr lang="fa-IR" sz="2000" dirty="0" smtClean="0">
                <a:cs typeface="B Nazanin" pitchFamily="2" charset="-78"/>
              </a:rPr>
              <a:t>حوزه عملكرد نظام </a:t>
            </a:r>
            <a:r>
              <a:rPr lang="fa-IR" sz="2000" dirty="0">
                <a:cs typeface="B Nazanin" pitchFamily="2" charset="-78"/>
              </a:rPr>
              <a:t>و </a:t>
            </a:r>
            <a:r>
              <a:rPr lang="fa-IR" sz="2000" dirty="0" smtClean="0">
                <a:cs typeface="B Nazanin" pitchFamily="2" charset="-78"/>
              </a:rPr>
              <a:t>زيرنظام هاي </a:t>
            </a:r>
            <a:r>
              <a:rPr lang="fa-IR" sz="2000" dirty="0">
                <a:cs typeface="B Nazanin" pitchFamily="2" charset="-78"/>
              </a:rPr>
              <a:t>اصلي </a:t>
            </a:r>
            <a:r>
              <a:rPr lang="fa-IR" sz="2000" dirty="0" smtClean="0">
                <a:cs typeface="B Nazanin" pitchFamily="2" charset="-78"/>
              </a:rPr>
              <a:t>وروابط دروني </a:t>
            </a:r>
            <a:r>
              <a:rPr lang="fa-IR" sz="2000" dirty="0">
                <a:cs typeface="B Nazanin" pitchFamily="2" charset="-78"/>
              </a:rPr>
              <a:t>وبيروني</a:t>
            </a:r>
            <a:r>
              <a:rPr lang="fa-IR" sz="2000" dirty="0" smtClean="0">
                <a:cs typeface="B Nazanin" pitchFamily="2" charset="-78"/>
              </a:rPr>
              <a:t>)</a:t>
            </a:r>
          </a:p>
          <a:p>
            <a:pPr marL="514350" indent="-514350">
              <a:buAutoNum type="arabicPeriod"/>
            </a:pPr>
            <a:r>
              <a:rPr lang="fa-IR" sz="2000" dirty="0">
                <a:cs typeface="B Nazanin" pitchFamily="2" charset="-78"/>
              </a:rPr>
              <a:t> ايجادنوعي هم گرائی ذهنی وفکری بين تمام دست اندرکاران نظام تربيت رسمي وعمومي اعم از سياست گذاران، مديران ارشد، برنامه ريزان، كارشناسان و مديران ومربيان مدارس </a:t>
            </a:r>
            <a:endParaRPr lang="fa-IR" sz="2000" dirty="0" smtClean="0">
              <a:cs typeface="B Nazanin" pitchFamily="2" charset="-78"/>
            </a:endParaRPr>
          </a:p>
          <a:p>
            <a:pPr marL="514350" indent="-514350">
              <a:buAutoNum type="arabicPeriod"/>
            </a:pPr>
            <a:r>
              <a:rPr lang="fa-IR" sz="2000" dirty="0" smtClean="0">
                <a:cs typeface="B Nazanin" pitchFamily="2" charset="-78"/>
              </a:rPr>
              <a:t>ايجاد </a:t>
            </a:r>
            <a:r>
              <a:rPr lang="fa-IR" sz="2000" dirty="0">
                <a:cs typeface="B Nazanin" pitchFamily="2" charset="-78"/>
              </a:rPr>
              <a:t>انســجام ميان عناصر و اجزاء مختلف نظام تربيت رسمي وعمومي و تعيين شفافيت در روابط مطلوب بين اين نظام با ساير عوامل سهيم وموثر در جريان تربيت </a:t>
            </a:r>
            <a:endParaRPr lang="fa-IR" sz="2000" dirty="0" smtClean="0">
              <a:cs typeface="B Nazanin" pitchFamily="2" charset="-78"/>
            </a:endParaRPr>
          </a:p>
          <a:p>
            <a:pPr marL="514350" indent="-514350">
              <a:buAutoNum type="arabicPeriod"/>
            </a:pPr>
            <a:r>
              <a:rPr lang="fa-IR" sz="2000" dirty="0" smtClean="0">
                <a:cs typeface="B Nazanin" pitchFamily="2" charset="-78"/>
              </a:rPr>
              <a:t>ترسيم </a:t>
            </a:r>
            <a:r>
              <a:rPr lang="fa-IR" sz="2000" dirty="0">
                <a:cs typeface="B Nazanin" pitchFamily="2" charset="-78"/>
              </a:rPr>
              <a:t>وضع مطلوب نظام تربيت رسمي وعمومي بر اساس </a:t>
            </a:r>
            <a:r>
              <a:rPr lang="fa-IR" sz="2000" dirty="0" smtClean="0">
                <a:cs typeface="B Nazanin" pitchFamily="2" charset="-78"/>
              </a:rPr>
              <a:t>آموزه های </a:t>
            </a:r>
            <a:r>
              <a:rPr lang="fa-IR" sz="2000" dirty="0">
                <a:cs typeface="B Nazanin" pitchFamily="2" charset="-78"/>
              </a:rPr>
              <a:t>دينی و با عنايت به شرايط فرهنگي و اجتماعي نظام جمهوری اسلامی ايران </a:t>
            </a:r>
            <a:endParaRPr lang="fa-IR" sz="2000" dirty="0" smtClean="0">
              <a:cs typeface="B Nazanin" pitchFamily="2" charset="-78"/>
            </a:endParaRPr>
          </a:p>
          <a:p>
            <a:pPr marL="514350" indent="-514350">
              <a:buAutoNum type="arabicPeriod"/>
            </a:pPr>
            <a:r>
              <a:rPr lang="fa-IR" sz="2000" dirty="0" smtClean="0">
                <a:cs typeface="B Nazanin" pitchFamily="2" charset="-78"/>
              </a:rPr>
              <a:t>متناسب ســازي </a:t>
            </a:r>
            <a:r>
              <a:rPr lang="fa-IR" sz="2000" dirty="0">
                <a:cs typeface="B Nazanin" pitchFamily="2" charset="-78"/>
              </a:rPr>
              <a:t>خصوصيات عناصر و </a:t>
            </a:r>
            <a:r>
              <a:rPr lang="fa-IR" sz="2000" dirty="0" smtClean="0">
                <a:cs typeface="B Nazanin" pitchFamily="2" charset="-78"/>
              </a:rPr>
              <a:t>مولفه هاي </a:t>
            </a:r>
            <a:r>
              <a:rPr lang="fa-IR" sz="2000" dirty="0">
                <a:cs typeface="B Nazanin" pitchFamily="2" charset="-78"/>
              </a:rPr>
              <a:t>نظام تربيت رســمي وعمومي با مضامين بيان شــده در فلســفه تربيت در جمهوري اسلامي ايران و فلسفه تربيت رسمي و عمومي در جمهوري اسلامي ايران </a:t>
            </a:r>
            <a:endParaRPr lang="fa-IR" sz="2000" dirty="0" smtClean="0">
              <a:cs typeface="B Nazanin" pitchFamily="2" charset="-78"/>
            </a:endParaRPr>
          </a:p>
          <a:p>
            <a:pPr marL="514350" indent="-514350">
              <a:buAutoNum type="arabicPeriod"/>
            </a:pPr>
            <a:r>
              <a:rPr lang="fa-IR" sz="2000" dirty="0" smtClean="0">
                <a:cs typeface="B Nazanin" pitchFamily="2" charset="-78"/>
              </a:rPr>
              <a:t>ايجاد </a:t>
            </a:r>
            <a:r>
              <a:rPr lang="fa-IR" sz="2000" dirty="0">
                <a:cs typeface="B Nazanin" pitchFamily="2" charset="-78"/>
              </a:rPr>
              <a:t>ثبات نسبي در روند تحولات ضروري نظام تربيت رسمي وعمومي </a:t>
            </a:r>
            <a:r>
              <a:rPr lang="fa-IR" sz="2000" dirty="0" smtClean="0">
                <a:cs typeface="B Nazanin" pitchFamily="2" charset="-78"/>
              </a:rPr>
              <a:t>وزمينه سازي </a:t>
            </a:r>
            <a:r>
              <a:rPr lang="fa-IR" sz="2000" dirty="0">
                <a:cs typeface="B Nazanin" pitchFamily="2" charset="-78"/>
              </a:rPr>
              <a:t>براي مديريت وراهبری تربيتی و مديريت هوشمندانه اين </a:t>
            </a:r>
            <a:r>
              <a:rPr lang="fa-IR" sz="2000" dirty="0" smtClean="0">
                <a:cs typeface="B Nazanin" pitchFamily="2" charset="-78"/>
              </a:rPr>
              <a:t>تغييرات</a:t>
            </a:r>
          </a:p>
          <a:p>
            <a:pPr marL="0" indent="0">
              <a:buNone/>
            </a:pPr>
            <a:r>
              <a:rPr lang="fa-IR" sz="2000" dirty="0" smtClean="0">
                <a:cs typeface="B Nazanin" pitchFamily="2" charset="-78"/>
              </a:rPr>
              <a:t>7. ايجادهم </a:t>
            </a:r>
            <a:r>
              <a:rPr lang="fa-IR" sz="2000" dirty="0">
                <a:cs typeface="B Nazanin" pitchFamily="2" charset="-78"/>
              </a:rPr>
              <a:t>فكري و توافق بيشترميان كارگزاران ارشد نظام تربيت رسمي وعمومي در سطوح </a:t>
            </a:r>
            <a:r>
              <a:rPr lang="fa-IR" sz="2000" dirty="0" smtClean="0">
                <a:cs typeface="B Nazanin" pitchFamily="2" charset="-78"/>
              </a:rPr>
              <a:t>مختلف مديريت وراهبري تربيتی،مديريت وبرنامه ريزي زيرنظام هاومولفه هاي گوناگون آن </a:t>
            </a:r>
            <a:endParaRPr lang="fa-IR" sz="2000" dirty="0">
              <a:cs typeface="B Nazanin" pitchFamily="2" charset="-78"/>
            </a:endParaRPr>
          </a:p>
          <a:p>
            <a:pPr marL="514350" indent="-514350">
              <a:buAutoNum type="arabicPeriod"/>
            </a:pPr>
            <a:endParaRPr lang="fa-IR" sz="2000" dirty="0">
              <a:cs typeface="B Nazanin" pitchFamily="2" charset="-78"/>
            </a:endParaRPr>
          </a:p>
        </p:txBody>
      </p:sp>
    </p:spTree>
    <p:extLst>
      <p:ext uri="{BB962C8B-B14F-4D97-AF65-F5344CB8AC3E}">
        <p14:creationId xmlns:p14="http://schemas.microsoft.com/office/powerpoint/2010/main" val="8181849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fa-IR" dirty="0">
                <a:cs typeface="B Nazanin" pitchFamily="2" charset="-78"/>
              </a:rPr>
              <a:t>ملاحظات </a:t>
            </a:r>
            <a:r>
              <a:rPr lang="fa-IR" dirty="0" smtClean="0">
                <a:cs typeface="B Nazanin" pitchFamily="2" charset="-78"/>
              </a:rPr>
              <a:t>روش شناسی </a:t>
            </a:r>
            <a:r>
              <a:rPr lang="fa-IR" dirty="0">
                <a:cs typeface="B Nazanin" pitchFamily="2" charset="-78"/>
              </a:rPr>
              <a:t>ويژه در تدوين رهنامه </a:t>
            </a:r>
            <a:endParaRPr lang="fa-IR" dirty="0" smtClean="0">
              <a:cs typeface="B Nazanin" pitchFamily="2" charset="-78"/>
            </a:endParaRPr>
          </a:p>
          <a:p>
            <a:pPr marL="514350" indent="-514350">
              <a:buAutoNum type="arabicPeriod"/>
            </a:pPr>
            <a:r>
              <a:rPr lang="fa-IR" dirty="0" smtClean="0">
                <a:cs typeface="B Nazanin" pitchFamily="2" charset="-78"/>
              </a:rPr>
              <a:t>نقش محوري وبنيادي فلسفه تربيت وفلسفه تربيت رسمي وعمومي درتدوين رهنامه</a:t>
            </a:r>
          </a:p>
          <a:p>
            <a:pPr marL="514350" indent="-514350">
              <a:buAutoNum type="arabicPeriod"/>
            </a:pPr>
            <a:r>
              <a:rPr lang="fa-IR" dirty="0">
                <a:cs typeface="B Nazanin" pitchFamily="2" charset="-78"/>
              </a:rPr>
              <a:t>تكيه بر آموزههاي بنيادي اسلام و سازگاري با آن ها </a:t>
            </a:r>
            <a:endParaRPr lang="fa-IR" dirty="0" smtClean="0">
              <a:cs typeface="B Nazanin" pitchFamily="2" charset="-78"/>
            </a:endParaRPr>
          </a:p>
          <a:p>
            <a:pPr marL="514350" indent="-514350">
              <a:buAutoNum type="arabicPeriod"/>
            </a:pPr>
            <a:r>
              <a:rPr lang="fa-IR" dirty="0">
                <a:cs typeface="B Nazanin" pitchFamily="2" charset="-78"/>
              </a:rPr>
              <a:t>استفاده از آخرين </a:t>
            </a:r>
            <a:r>
              <a:rPr lang="fa-IR" dirty="0" smtClean="0">
                <a:cs typeface="B Nazanin" pitchFamily="2" charset="-78"/>
              </a:rPr>
              <a:t>يافته هاي </a:t>
            </a:r>
            <a:r>
              <a:rPr lang="fa-IR" dirty="0">
                <a:cs typeface="B Nazanin" pitchFamily="2" charset="-78"/>
              </a:rPr>
              <a:t>معتبر </a:t>
            </a:r>
            <a:r>
              <a:rPr lang="fa-IR" dirty="0" smtClean="0">
                <a:cs typeface="B Nazanin" pitchFamily="2" charset="-78"/>
              </a:rPr>
              <a:t>علمي</a:t>
            </a:r>
          </a:p>
          <a:p>
            <a:pPr marL="514350" indent="-514350">
              <a:buAutoNum type="arabicPeriod"/>
            </a:pPr>
            <a:r>
              <a:rPr lang="fa-IR" dirty="0" smtClean="0">
                <a:cs typeface="B Nazanin" pitchFamily="2" charset="-78"/>
              </a:rPr>
              <a:t>ملاحظه واقع گرايانه ظرفيت هاي موجودومحدوديت هاي نظام تربيت رسمي وعمومي</a:t>
            </a:r>
          </a:p>
          <a:p>
            <a:pPr marL="514350" indent="-514350">
              <a:buAutoNum type="arabicPeriod"/>
            </a:pPr>
            <a:r>
              <a:rPr lang="fa-IR" dirty="0" smtClean="0">
                <a:cs typeface="B Nazanin" pitchFamily="2" charset="-78"/>
              </a:rPr>
              <a:t>بهره مندي ازتجربيات </a:t>
            </a:r>
            <a:r>
              <a:rPr lang="fa-IR" dirty="0">
                <a:cs typeface="B Nazanin" pitchFamily="2" charset="-78"/>
              </a:rPr>
              <a:t>موفق ساير </a:t>
            </a:r>
            <a:r>
              <a:rPr lang="fa-IR" dirty="0" smtClean="0">
                <a:cs typeface="B Nazanin" pitchFamily="2" charset="-78"/>
              </a:rPr>
              <a:t>نظام هاي آموزشي درچارچوب </a:t>
            </a:r>
            <a:r>
              <a:rPr lang="fa-IR" dirty="0">
                <a:cs typeface="B Nazanin" pitchFamily="2" charset="-78"/>
              </a:rPr>
              <a:t>نظام </a:t>
            </a:r>
            <a:r>
              <a:rPr lang="fa-IR" dirty="0" smtClean="0">
                <a:cs typeface="B Nazanin" pitchFamily="2" charset="-78"/>
              </a:rPr>
              <a:t>معياراسلامی</a:t>
            </a:r>
          </a:p>
          <a:p>
            <a:pPr marL="514350" indent="-514350">
              <a:buAutoNum type="arabicPeriod"/>
            </a:pPr>
            <a:r>
              <a:rPr lang="fa-IR" dirty="0">
                <a:cs typeface="B Nazanin" pitchFamily="2" charset="-78"/>
              </a:rPr>
              <a:t>انسجام و سازواري ميان اجزاء و </a:t>
            </a:r>
            <a:r>
              <a:rPr lang="fa-IR" dirty="0" smtClean="0">
                <a:cs typeface="B Nazanin" pitchFamily="2" charset="-78"/>
              </a:rPr>
              <a:t>مؤلفه هاي رهنامه</a:t>
            </a:r>
          </a:p>
          <a:p>
            <a:pPr marL="0" indent="0">
              <a:buNone/>
            </a:pPr>
            <a:endParaRPr lang="fa-IR" dirty="0" smtClean="0">
              <a:cs typeface="B Nazanin" pitchFamily="2" charset="-78"/>
            </a:endParaRPr>
          </a:p>
        </p:txBody>
      </p:sp>
    </p:spTree>
    <p:extLst>
      <p:ext uri="{BB962C8B-B14F-4D97-AF65-F5344CB8AC3E}">
        <p14:creationId xmlns:p14="http://schemas.microsoft.com/office/powerpoint/2010/main" val="8299033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marL="0" indent="0">
              <a:buNone/>
            </a:pPr>
            <a:r>
              <a:rPr lang="fa-IR" sz="4400" b="1" dirty="0">
                <a:cs typeface="B Nazanin" pitchFamily="2" charset="-78"/>
              </a:rPr>
              <a:t>جايگاه رهنامه </a:t>
            </a:r>
            <a:endParaRPr lang="fa-IR" sz="4400" b="1" dirty="0" smtClean="0">
              <a:cs typeface="B Nazanin" pitchFamily="2" charset="-78"/>
            </a:endParaRPr>
          </a:p>
          <a:p>
            <a:pPr marL="0" indent="0">
              <a:buNone/>
            </a:pPr>
            <a:r>
              <a:rPr lang="fa-IR" sz="4400" dirty="0">
                <a:cs typeface="B Nazanin" pitchFamily="2" charset="-78"/>
              </a:rPr>
              <a:t>بنا براين رهنامه نظام تربيت رسمي وعمومي در جمهوري اسلامي ايران را بايد به مثابه بنيـان اصلی هر گونـه قانون گذاري، سياسـتگذاري </a:t>
            </a:r>
            <a:r>
              <a:rPr lang="fa-IR" sz="4400" dirty="0" smtClean="0">
                <a:cs typeface="B Nazanin" pitchFamily="2" charset="-78"/>
              </a:rPr>
              <a:t>وبرنامه ريزي </a:t>
            </a:r>
            <a:r>
              <a:rPr lang="fa-IR" sz="4400" dirty="0">
                <a:cs typeface="B Nazanin" pitchFamily="2" charset="-78"/>
              </a:rPr>
              <a:t>جهت ايجاد تحول اساسي وراهبردی در نظام فعلی تربيت رسمي وعمومي به شمار آورد.</a:t>
            </a:r>
          </a:p>
        </p:txBody>
      </p:sp>
    </p:spTree>
    <p:extLst>
      <p:ext uri="{BB962C8B-B14F-4D97-AF65-F5344CB8AC3E}">
        <p14:creationId xmlns:p14="http://schemas.microsoft.com/office/powerpoint/2010/main" val="222460077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font script="Geor" typeface="Sylfaen"/>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305</TotalTime>
  <Words>3757</Words>
  <Application>Microsoft Office PowerPoint</Application>
  <PresentationFormat>On-screen Show (4:3)</PresentationFormat>
  <Paragraphs>190</Paragraphs>
  <Slides>28</Slides>
  <Notes>0</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Concourse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edu</dc:creator>
  <cp:lastModifiedBy>edu</cp:lastModifiedBy>
  <cp:revision>70</cp:revision>
  <dcterms:created xsi:type="dcterms:W3CDTF">2020-05-27T09:36:01Z</dcterms:created>
  <dcterms:modified xsi:type="dcterms:W3CDTF">2020-06-05T19:47:14Z</dcterms:modified>
</cp:coreProperties>
</file>