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326"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9AF3E2B-C95B-4FE3-B0D4-946B77665985}" type="datetimeFigureOut">
              <a:rPr lang="fa-IR" smtClean="0"/>
              <a:t>09/26/1441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AF2B0B9-E1B8-424C-8685-987AB74CF47E}"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AF2B0B9-E1B8-424C-8685-987AB74CF47E}"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AF2B0B9-E1B8-424C-8685-987AB74CF47E}"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AF2B0B9-E1B8-424C-8685-987AB74CF47E}"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AF2B0B9-E1B8-424C-8685-987AB74CF47E}"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AF2B0B9-E1B8-424C-8685-987AB74CF47E}"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EAF2B0B9-E1B8-424C-8685-987AB74CF47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EAF2B0B9-E1B8-424C-8685-987AB74CF47E}"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9AF3E2B-C95B-4FE3-B0D4-946B77665985}" type="datetimeFigureOut">
              <a:rPr lang="fa-IR" smtClean="0"/>
              <a:t>09/26/1441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EAF2B0B9-E1B8-424C-8685-987AB74CF47E}"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9AF3E2B-C95B-4FE3-B0D4-946B77665985}" type="datetimeFigureOut">
              <a:rPr lang="fa-IR" smtClean="0"/>
              <a:t>09/26/1441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AF2B0B9-E1B8-424C-8685-987AB74CF47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9AF3E2B-C95B-4FE3-B0D4-946B77665985}" type="datetimeFigureOut">
              <a:rPr lang="fa-IR" smtClean="0"/>
              <a:t>09/26/1441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AF2B0B9-E1B8-424C-8685-987AB74CF47E}"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9AF3E2B-C95B-4FE3-B0D4-946B77665985}" type="datetimeFigureOut">
              <a:rPr lang="fa-IR" smtClean="0"/>
              <a:t>09/26/1441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AF2B0B9-E1B8-424C-8685-987AB74CF47E}"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r>
              <a:rPr lang="fa-IR" sz="8000" b="1" dirty="0" smtClean="0">
                <a:cs typeface="B Nazanin" pitchFamily="2" charset="-78"/>
              </a:rPr>
              <a:t>ادامۀ فلسفۀ تربیت در ج.ا.ا</a:t>
            </a:r>
            <a:endParaRPr lang="fa-IR" sz="3600" b="1" dirty="0" smtClean="0">
              <a:cs typeface="B Nazanin" pitchFamily="2" charset="-78"/>
            </a:endParaRPr>
          </a:p>
          <a:p>
            <a:r>
              <a:rPr lang="fa-IR" sz="3600" b="1" dirty="0" smtClean="0">
                <a:cs typeface="B Nazanin" pitchFamily="2" charset="-78"/>
              </a:rPr>
              <a:t>دانشگاه فرهنگیان</a:t>
            </a:r>
          </a:p>
          <a:p>
            <a:r>
              <a:rPr lang="fa-IR" sz="3600" b="1" dirty="0" smtClean="0">
                <a:cs typeface="B Nazanin" pitchFamily="2" charset="-78"/>
              </a:rPr>
              <a:t>واحد شهید مطهری خوی</a:t>
            </a:r>
            <a:endParaRPr lang="fa-IR" sz="3600" b="1" dirty="0">
              <a:cs typeface="B Nazanin" pitchFamily="2" charset="-78"/>
            </a:endParaRPr>
          </a:p>
          <a:p>
            <a:r>
              <a:rPr lang="fa-IR" sz="2800" b="1" dirty="0" smtClean="0">
                <a:cs typeface="B Nazanin" pitchFamily="2" charset="-78"/>
              </a:rPr>
              <a:t>حسن درستی</a:t>
            </a:r>
          </a:p>
          <a:p>
            <a:r>
              <a:rPr lang="fa-IR" sz="2000" dirty="0" smtClean="0">
                <a:cs typeface="B Nazanin" pitchFamily="2" charset="-78"/>
              </a:rPr>
              <a:t>اسلاید نوبت سوم</a:t>
            </a:r>
          </a:p>
        </p:txBody>
      </p:sp>
    </p:spTree>
    <p:extLst>
      <p:ext uri="{BB962C8B-B14F-4D97-AF65-F5344CB8AC3E}">
        <p14:creationId xmlns:p14="http://schemas.microsoft.com/office/powerpoint/2010/main" val="1543894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4000" b="1" dirty="0">
                <a:cs typeface="B Nazanin" pitchFamily="2" charset="-78"/>
              </a:rPr>
              <a:t>فرايند تربيت با توجه به نحوة حضور متربيان در آن، به دو نوع زير قابل تقسيم است:</a:t>
            </a:r>
            <a:endParaRPr lang="en-US" sz="4000" b="1" dirty="0">
              <a:cs typeface="B Nazanin" pitchFamily="2" charset="-78"/>
            </a:endParaRPr>
          </a:p>
          <a:p>
            <a:r>
              <a:rPr lang="fa-IR" sz="4000" b="1" dirty="0">
                <a:cs typeface="B Nazanin" pitchFamily="2" charset="-78"/>
              </a:rPr>
              <a:t>تربيت الزامي</a:t>
            </a:r>
            <a:r>
              <a:rPr lang="fa-IR" sz="4000" dirty="0">
                <a:cs typeface="B Nazanin" pitchFamily="2" charset="-78"/>
              </a:rPr>
              <a:t>: بخشـي از فرايند تربيت اسـت که متربيان بايد بر حسب ضوابط قانوني در آن حضور يابند</a:t>
            </a:r>
            <a:r>
              <a:rPr lang="en-US" sz="4000" dirty="0">
                <a:cs typeface="B Nazanin" pitchFamily="2" charset="-78"/>
              </a:rPr>
              <a:t>. </a:t>
            </a:r>
          </a:p>
          <a:p>
            <a:r>
              <a:rPr lang="fa-IR" sz="4000" b="1" dirty="0">
                <a:cs typeface="B Nazanin" pitchFamily="2" charset="-78"/>
              </a:rPr>
              <a:t>تربيت اختياري</a:t>
            </a:r>
            <a:r>
              <a:rPr lang="fa-IR" sz="4000" dirty="0">
                <a:cs typeface="B Nazanin" pitchFamily="2" charset="-78"/>
              </a:rPr>
              <a:t>: بخشـي از فرايند تربيت اسـت که شـرکت متربيان در آن داوطلبانه است</a:t>
            </a:r>
            <a:r>
              <a:rPr lang="en-US" sz="4000" dirty="0">
                <a:cs typeface="B Nazanin" pitchFamily="2" charset="-78"/>
              </a:rPr>
              <a:t>.</a:t>
            </a:r>
          </a:p>
          <a:p>
            <a:pPr marL="0" indent="0">
              <a:buNone/>
            </a:pPr>
            <a:endParaRPr lang="fa-IR" sz="4400" dirty="0">
              <a:cs typeface="B Nazanin" pitchFamily="2" charset="-78"/>
            </a:endParaRPr>
          </a:p>
        </p:txBody>
      </p:sp>
    </p:spTree>
    <p:extLst>
      <p:ext uri="{BB962C8B-B14F-4D97-AF65-F5344CB8AC3E}">
        <p14:creationId xmlns:p14="http://schemas.microsoft.com/office/powerpoint/2010/main" val="11608987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2800" b="1" i="1" u="sng" dirty="0">
                <a:cs typeface="B Nazanin" pitchFamily="2" charset="-78"/>
              </a:rPr>
              <a:t>انواع تربیت از نظر نوع سازمان دهی و اعتبار قانونی:</a:t>
            </a:r>
            <a:endParaRPr lang="en-US" sz="2800" dirty="0">
              <a:cs typeface="B Nazanin" pitchFamily="2" charset="-78"/>
            </a:endParaRPr>
          </a:p>
          <a:p>
            <a:r>
              <a:rPr lang="fa-IR" sz="2800" dirty="0">
                <a:cs typeface="B Nazanin" pitchFamily="2" charset="-78"/>
              </a:rPr>
              <a:t> </a:t>
            </a:r>
            <a:endParaRPr lang="en-US" sz="2800" dirty="0">
              <a:cs typeface="B Nazanin" pitchFamily="2" charset="-78"/>
            </a:endParaRPr>
          </a:p>
          <a:p>
            <a:r>
              <a:rPr lang="fa-IR" sz="2800" b="1" dirty="0">
                <a:cs typeface="B Nazanin" pitchFamily="2" charset="-78"/>
              </a:rPr>
              <a:t>تربيت رسـمي:</a:t>
            </a:r>
            <a:endParaRPr lang="en-US" sz="2800" dirty="0">
              <a:cs typeface="B Nazanin" pitchFamily="2" charset="-78"/>
            </a:endParaRPr>
          </a:p>
          <a:p>
            <a:r>
              <a:rPr lang="fa-IR" sz="2800" dirty="0">
                <a:cs typeface="B Nazanin" pitchFamily="2" charset="-78"/>
              </a:rPr>
              <a:t> بخشي از فرايند تربيت اسـت كه به شکل قانوني، سازماندهي شده (داراي مخاطبان مشـخص و اهداف، ساختار و برنامة معين)- ضمن حفظ انعطاف پذيري (برحسـب خصوصيات متربيان)- در جهت آماده سازي متربيان بـراي تحقق مراتب حيات طيبه در ابعاد مختلف، متناسـب بـا نيازهاي متنوع جامعه، طراحي واجرا شـده وپس ازکسـب شايسـتگي هاي لازم (جهت درك موقعيـت خود وديگـران و اصلاح مداوم آن بر اسـاس نظام معياراسـلامی) به اعطاي مدرک معتبر (گواهي نامة ناظر به موفقيت متربيان در کسـب اين گونه شايستگی ها) مي انجامد</a:t>
            </a:r>
            <a:r>
              <a:rPr lang="en-US" sz="2800" dirty="0">
                <a:cs typeface="B Nazanin" pitchFamily="2" charset="-78"/>
              </a:rPr>
              <a:t>. </a:t>
            </a:r>
          </a:p>
          <a:p>
            <a:pPr marL="0" indent="0">
              <a:buNone/>
            </a:pPr>
            <a:endParaRPr lang="fa-IR" sz="2800" dirty="0">
              <a:cs typeface="B Nazanin" pitchFamily="2" charset="-78"/>
            </a:endParaRPr>
          </a:p>
        </p:txBody>
      </p:sp>
    </p:spTree>
    <p:extLst>
      <p:ext uri="{BB962C8B-B14F-4D97-AF65-F5344CB8AC3E}">
        <p14:creationId xmlns:p14="http://schemas.microsoft.com/office/powerpoint/2010/main" val="3651720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3600" b="1" dirty="0">
                <a:cs typeface="B Nazanin" pitchFamily="2" charset="-78"/>
              </a:rPr>
              <a:t>تربيت غيررسمي:</a:t>
            </a:r>
            <a:endParaRPr lang="en-US" sz="3600" dirty="0">
              <a:cs typeface="B Nazanin" pitchFamily="2" charset="-78"/>
            </a:endParaRPr>
          </a:p>
          <a:p>
            <a:r>
              <a:rPr lang="fa-IR" sz="3600" dirty="0">
                <a:cs typeface="B Nazanin" pitchFamily="2" charset="-78"/>
              </a:rPr>
              <a:t> شكلي از فرايند تربيت است که در آن انواع شايستگي هاي لازم جهـت درك موقعيـت خود وديگـران و اصلاح مداوم آن بر اسـاس نظام معياراسـلامی، در جهت آماده سازي متربيان براي تحقق مراتب حيات طيبه در ابعاد گوناگون، بدون سازماندهي مشخص و از طريق تجارب روزمره و اختياری متربيان (مانندحضور در جمع خانواده، مطالعة كتاب وروزنامه، تماشـاي فيلم و تلويزيون، مشـاركت در فعاليت گروهها و انجمنها، شركت در مساجد و محافل مذهبي) کسب مي شود</a:t>
            </a:r>
            <a:r>
              <a:rPr lang="en-US" sz="3600" dirty="0">
                <a:cs typeface="B Nazanin" pitchFamily="2" charset="-78"/>
              </a:rPr>
              <a:t>.</a:t>
            </a:r>
          </a:p>
          <a:p>
            <a:pPr marL="0" indent="0">
              <a:buNone/>
            </a:pPr>
            <a:endParaRPr lang="fa-IR" sz="3600" dirty="0">
              <a:cs typeface="B Nazanin" pitchFamily="2" charset="-78"/>
            </a:endParaRPr>
          </a:p>
        </p:txBody>
      </p:sp>
    </p:spTree>
    <p:extLst>
      <p:ext uri="{BB962C8B-B14F-4D97-AF65-F5344CB8AC3E}">
        <p14:creationId xmlns:p14="http://schemas.microsoft.com/office/powerpoint/2010/main" val="2725558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400" b="1" i="1" u="sng" dirty="0">
                <a:cs typeface="B Nazanin" pitchFamily="2" charset="-78"/>
              </a:rPr>
              <a:t>عوامل سهيم و مؤثر در تربيت</a:t>
            </a:r>
            <a:r>
              <a:rPr lang="fa-IR" sz="2400" b="1" i="1" u="sng" dirty="0" smtClean="0">
                <a:cs typeface="B Nazanin" pitchFamily="2" charset="-78"/>
              </a:rPr>
              <a:t>:</a:t>
            </a:r>
            <a:endParaRPr lang="en-US" sz="2400" dirty="0">
              <a:cs typeface="B Nazanin" pitchFamily="2" charset="-78"/>
            </a:endParaRPr>
          </a:p>
          <a:p>
            <a:pPr lvl="0"/>
            <a:r>
              <a:rPr lang="fa-IR" sz="2400" dirty="0">
                <a:cs typeface="B Nazanin" pitchFamily="2" charset="-78"/>
              </a:rPr>
              <a:t>ـ نهاد سياسـت</a:t>
            </a:r>
            <a:endParaRPr lang="en-US" sz="2400" dirty="0">
              <a:cs typeface="B Nazanin" pitchFamily="2" charset="-78"/>
            </a:endParaRPr>
          </a:p>
          <a:p>
            <a:pPr lvl="0"/>
            <a:r>
              <a:rPr lang="fa-IR" sz="2400" dirty="0">
                <a:cs typeface="B Nazanin" pitchFamily="2" charset="-78"/>
              </a:rPr>
              <a:t>نهاد دين</a:t>
            </a:r>
            <a:endParaRPr lang="en-US" sz="2400" dirty="0">
              <a:cs typeface="B Nazanin" pitchFamily="2" charset="-78"/>
            </a:endParaRPr>
          </a:p>
          <a:p>
            <a:pPr lvl="0"/>
            <a:r>
              <a:rPr lang="fa-IR" sz="2400" dirty="0">
                <a:cs typeface="B Nazanin" pitchFamily="2" charset="-78"/>
              </a:rPr>
              <a:t>نهـاد فرهنگ (نهادتوليدعلم، پژوهش و فناوري، نهاد هنر،نهاد رسـانه)</a:t>
            </a:r>
            <a:endParaRPr lang="en-US" sz="2400" dirty="0">
              <a:cs typeface="B Nazanin" pitchFamily="2" charset="-78"/>
            </a:endParaRPr>
          </a:p>
          <a:p>
            <a:pPr lvl="0"/>
            <a:r>
              <a:rPr lang="fa-IR" sz="2400" dirty="0">
                <a:cs typeface="B Nazanin" pitchFamily="2" charset="-78"/>
              </a:rPr>
              <a:t>ـ نهاد خانواده</a:t>
            </a:r>
            <a:endParaRPr lang="en-US" sz="2400" dirty="0">
              <a:cs typeface="B Nazanin" pitchFamily="2" charset="-78"/>
            </a:endParaRPr>
          </a:p>
          <a:p>
            <a:pPr lvl="0"/>
            <a:r>
              <a:rPr lang="fa-IR" sz="2400" dirty="0" smtClean="0">
                <a:cs typeface="B Nazanin" pitchFamily="2" charset="-78"/>
              </a:rPr>
              <a:t>نهاد جامعة </a:t>
            </a:r>
            <a:r>
              <a:rPr lang="fa-IR" sz="2400" dirty="0">
                <a:cs typeface="B Nazanin" pitchFamily="2" charset="-78"/>
              </a:rPr>
              <a:t>محل</a:t>
            </a:r>
            <a:endParaRPr lang="en-US" sz="2400" dirty="0">
              <a:cs typeface="B Nazanin" pitchFamily="2" charset="-78"/>
            </a:endParaRPr>
          </a:p>
          <a:p>
            <a:pPr lvl="0"/>
            <a:r>
              <a:rPr lang="fa-IR" sz="2400" dirty="0">
                <a:cs typeface="B Nazanin" pitchFamily="2" charset="-78"/>
              </a:rPr>
              <a:t>نهادهاي مدني</a:t>
            </a:r>
            <a:endParaRPr lang="en-US" sz="2400" dirty="0">
              <a:cs typeface="B Nazanin" pitchFamily="2" charset="-78"/>
            </a:endParaRPr>
          </a:p>
          <a:p>
            <a:pPr lvl="0"/>
            <a:r>
              <a:rPr lang="fa-IR" sz="2400" dirty="0" smtClean="0">
                <a:cs typeface="B Nazanin" pitchFamily="2" charset="-78"/>
              </a:rPr>
              <a:t>نهاد اقتصاد</a:t>
            </a:r>
            <a:endParaRPr lang="en-US" sz="2400" dirty="0">
              <a:cs typeface="B Nazanin" pitchFamily="2" charset="-78"/>
            </a:endParaRPr>
          </a:p>
          <a:p>
            <a:pPr lvl="0"/>
            <a:r>
              <a:rPr lang="fa-IR" sz="2400" dirty="0">
                <a:cs typeface="B Nazanin" pitchFamily="2" charset="-78"/>
              </a:rPr>
              <a:t>ـ نهـاد تأمين خدمات عمومي و رفاه اجتماعي</a:t>
            </a:r>
            <a:endParaRPr lang="en-US" sz="2400" dirty="0">
              <a:cs typeface="B Nazanin" pitchFamily="2" charset="-78"/>
            </a:endParaRPr>
          </a:p>
          <a:p>
            <a:pPr lvl="0"/>
            <a:r>
              <a:rPr lang="fa-IR" sz="2400" dirty="0">
                <a:cs typeface="B Nazanin" pitchFamily="2" charset="-78"/>
              </a:rPr>
              <a:t>ـ نهاد سلامت و تندرستي</a:t>
            </a:r>
            <a:endParaRPr lang="en-US" sz="2400" dirty="0">
              <a:cs typeface="B Nazanin" pitchFamily="2" charset="-78"/>
            </a:endParaRPr>
          </a:p>
          <a:p>
            <a:pPr marL="109728" indent="0">
              <a:buNone/>
            </a:pPr>
            <a:endParaRPr lang="fa-IR" sz="2400" dirty="0">
              <a:cs typeface="B Nazanin" pitchFamily="2" charset="-78"/>
            </a:endParaRPr>
          </a:p>
        </p:txBody>
      </p:sp>
    </p:spTree>
    <p:extLst>
      <p:ext uri="{BB962C8B-B14F-4D97-AF65-F5344CB8AC3E}">
        <p14:creationId xmlns:p14="http://schemas.microsoft.com/office/powerpoint/2010/main" val="4457663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3200" dirty="0">
                <a:cs typeface="B Nazanin" pitchFamily="2" charset="-78"/>
              </a:rPr>
              <a:t>در ايـن صـورت، عوامـل مؤثر بر تربيت، با مشـارکت و تعامل سـازندة بـا يكديگر و دادن سـمت و سـوي تربيتي به فعاليتهاي خـود، به پشـتيباني و حمايت همه جانبه از عوامـل سـهيم در تربيت خواهند آمد و با تلاش جهت رفـع موانع و محدوديتهاي موجود در مسـير  توفيق فرايند تربيت، به طور غير مستقيم باعث موفقيت خود و ساير نهادهـاي اجتماعي براي تمهيد ديگرمقدمات تحقق حيات طيبه خواهند شـد. به اين ترتيـب، مصالح تربيتي به طور طبيعي (بدون نياز به صدور بخشـنامه و نظارت قانوني</a:t>
            </a:r>
            <a:r>
              <a:rPr lang="en-US" sz="3200" dirty="0">
                <a:cs typeface="B Nazanin" pitchFamily="2" charset="-78"/>
              </a:rPr>
              <a:t>(</a:t>
            </a:r>
            <a:r>
              <a:rPr lang="fa-IR" sz="3200" dirty="0">
                <a:cs typeface="B Nazanin" pitchFamily="2" charset="-78"/>
              </a:rPr>
              <a:t>در سياسـت گذاريها و برنامه ريزيهاي اجتماعـي، به منزلة مهمترين ملاک، مورد نظر قـرار خواهند گرفـت و کمک به فرايند تربيت، يکي از مهمتريـن معيارها براي تعيين اولويت هاي فعاليت همة عوامل اجتماعي مؤثر بر تربيت محسوب خواهد شد</a:t>
            </a:r>
            <a:r>
              <a:rPr lang="en-US" sz="3200" dirty="0">
                <a:cs typeface="B Nazanin" pitchFamily="2" charset="-78"/>
              </a:rPr>
              <a:t>.</a:t>
            </a:r>
          </a:p>
          <a:p>
            <a:pPr marL="109728" indent="0">
              <a:buNone/>
            </a:pPr>
            <a:endParaRPr lang="fa-IR" sz="3200" dirty="0">
              <a:cs typeface="B Nazanin" pitchFamily="2" charset="-78"/>
            </a:endParaRPr>
          </a:p>
        </p:txBody>
      </p:sp>
    </p:spTree>
    <p:extLst>
      <p:ext uri="{BB962C8B-B14F-4D97-AF65-F5344CB8AC3E}">
        <p14:creationId xmlns:p14="http://schemas.microsoft.com/office/powerpoint/2010/main" val="2940135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3200" b="1" i="1" u="sng" dirty="0" smtClean="0">
                <a:cs typeface="B Nazanin" pitchFamily="2" charset="-78"/>
              </a:rPr>
              <a:t>مقتضيات </a:t>
            </a:r>
            <a:r>
              <a:rPr lang="fa-IR" sz="3200" b="1" i="1" u="sng" dirty="0">
                <a:cs typeface="B Nazanin" pitchFamily="2" charset="-78"/>
              </a:rPr>
              <a:t>وموانع تربيت:</a:t>
            </a:r>
            <a:endParaRPr lang="en-US" sz="3200" dirty="0">
              <a:cs typeface="B Nazanin" pitchFamily="2" charset="-78"/>
            </a:endParaRPr>
          </a:p>
          <a:p>
            <a:r>
              <a:rPr lang="fa-IR" sz="3200" dirty="0">
                <a:cs typeface="B Nazanin" pitchFamily="2" charset="-78"/>
              </a:rPr>
              <a:t>چنان که در تعريف تربيت گذشــت، وظيفة اصلي مربيان، به منزلة يكي از دو قطب اصلي فرايند تربيت، عبارت اســت از زمينه سـازي جهت تكوين وتحول پيوســتة هويت متربيــان در دو بعدايجابي و سلبي، كه ايجاد مقتضيات (فراهم آوردن مقدمات و علل اعدادي رشد و تكامل شخصيت متربيان) جنبة ايجابي اين عمل محســوب می شــود و رفع موانع موجود و دفع موانع محتمل در مســير شــكل گيري هويت متربيان به طور يك پارچه و مبتني بر نظام معيار اسلامي، وجه سلبي اين فعاليت مربيان به شمار مي آيد</a:t>
            </a:r>
            <a:r>
              <a:rPr lang="en-US" sz="3200" dirty="0">
                <a:cs typeface="B Nazanin" pitchFamily="2" charset="-78"/>
              </a:rPr>
              <a:t>.</a:t>
            </a:r>
          </a:p>
          <a:p>
            <a:pPr marL="109728" indent="0">
              <a:buNone/>
            </a:pPr>
            <a:endParaRPr lang="fa-IR" sz="3200" dirty="0">
              <a:cs typeface="B Nazanin" pitchFamily="2" charset="-78"/>
            </a:endParaRPr>
          </a:p>
        </p:txBody>
      </p:sp>
    </p:spTree>
    <p:extLst>
      <p:ext uri="{BB962C8B-B14F-4D97-AF65-F5344CB8AC3E}">
        <p14:creationId xmlns:p14="http://schemas.microsoft.com/office/powerpoint/2010/main" val="2602562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endParaRPr lang="en-US" dirty="0">
              <a:cs typeface="B Nazanin" pitchFamily="2" charset="-78"/>
            </a:endParaRPr>
          </a:p>
          <a:p>
            <a:r>
              <a:rPr lang="fa-IR" b="1" i="1" u="sng" dirty="0">
                <a:cs typeface="B Nazanin" pitchFamily="2" charset="-78"/>
              </a:rPr>
              <a:t>مقتضيات تربیت:</a:t>
            </a:r>
            <a:endParaRPr lang="en-US" dirty="0">
              <a:cs typeface="B Nazanin" pitchFamily="2" charset="-78"/>
            </a:endParaRPr>
          </a:p>
          <a:p>
            <a:pPr lvl="0"/>
            <a:r>
              <a:rPr lang="fa-IR" dirty="0">
                <a:cs typeface="B Nazanin" pitchFamily="2" charset="-78"/>
              </a:rPr>
              <a:t>تمهيد (فراهم کردن امکانات مقدماتی و شرايط محيطی مناسب)</a:t>
            </a:r>
            <a:endParaRPr lang="en-US" dirty="0">
              <a:cs typeface="B Nazanin" pitchFamily="2" charset="-78"/>
            </a:endParaRPr>
          </a:p>
          <a:p>
            <a:pPr lvl="0"/>
            <a:r>
              <a:rPr lang="fa-IR" dirty="0">
                <a:cs typeface="B Nazanin" pitchFamily="2" charset="-78"/>
              </a:rPr>
              <a:t>تأديب</a:t>
            </a:r>
            <a:endParaRPr lang="en-US" dirty="0">
              <a:cs typeface="B Nazanin" pitchFamily="2" charset="-78"/>
            </a:endParaRPr>
          </a:p>
          <a:p>
            <a:pPr lvl="0"/>
            <a:r>
              <a:rPr lang="fa-IR" dirty="0">
                <a:cs typeface="B Nazanin" pitchFamily="2" charset="-78"/>
              </a:rPr>
              <a:t>تعليم</a:t>
            </a:r>
            <a:endParaRPr lang="en-US" dirty="0">
              <a:cs typeface="B Nazanin" pitchFamily="2" charset="-78"/>
            </a:endParaRPr>
          </a:p>
          <a:p>
            <a:pPr lvl="0"/>
            <a:r>
              <a:rPr lang="fa-IR" dirty="0">
                <a:cs typeface="B Nazanin" pitchFamily="2" charset="-78"/>
              </a:rPr>
              <a:t>تزكيه(تطهير)</a:t>
            </a:r>
            <a:endParaRPr lang="en-US" dirty="0">
              <a:cs typeface="B Nazanin" pitchFamily="2" charset="-78"/>
            </a:endParaRPr>
          </a:p>
          <a:p>
            <a:pPr lvl="0"/>
            <a:r>
              <a:rPr lang="fa-IR" dirty="0">
                <a:cs typeface="B Nazanin" pitchFamily="2" charset="-78"/>
              </a:rPr>
              <a:t>تبيین</a:t>
            </a:r>
            <a:endParaRPr lang="en-US" dirty="0">
              <a:cs typeface="B Nazanin" pitchFamily="2" charset="-78"/>
            </a:endParaRPr>
          </a:p>
          <a:p>
            <a:pPr lvl="0"/>
            <a:r>
              <a:rPr lang="fa-IR" dirty="0">
                <a:cs typeface="B Nazanin" pitchFamily="2" charset="-78"/>
              </a:rPr>
              <a:t>تذکر و موعظه</a:t>
            </a:r>
            <a:endParaRPr lang="en-US" dirty="0">
              <a:cs typeface="B Nazanin" pitchFamily="2" charset="-78"/>
            </a:endParaRPr>
          </a:p>
          <a:p>
            <a:pPr lvl="0"/>
            <a:r>
              <a:rPr lang="fa-IR" dirty="0">
                <a:cs typeface="B Nazanin" pitchFamily="2" charset="-78"/>
              </a:rPr>
              <a:t>انذار وتبشیر</a:t>
            </a:r>
            <a:endParaRPr lang="en-US" dirty="0">
              <a:cs typeface="B Nazanin" pitchFamily="2" charset="-78"/>
            </a:endParaRPr>
          </a:p>
          <a:p>
            <a:pPr lvl="0"/>
            <a:r>
              <a:rPr lang="fa-IR" dirty="0">
                <a:cs typeface="B Nazanin" pitchFamily="2" charset="-78"/>
              </a:rPr>
              <a:t>پرسش و پاسخ</a:t>
            </a:r>
            <a:endParaRPr lang="en-US" dirty="0">
              <a:cs typeface="B Nazanin" pitchFamily="2" charset="-78"/>
            </a:endParaRPr>
          </a:p>
          <a:p>
            <a:pPr lvl="0"/>
            <a:r>
              <a:rPr lang="fa-IR" dirty="0">
                <a:cs typeface="B Nazanin" pitchFamily="2" charset="-78"/>
              </a:rPr>
              <a:t>امر به معروف و نهی از منکر</a:t>
            </a:r>
            <a:endParaRPr lang="en-US" dirty="0">
              <a:cs typeface="B Nazanin" pitchFamily="2" charset="-78"/>
            </a:endParaRPr>
          </a:p>
          <a:p>
            <a:r>
              <a:rPr lang="fa-IR" dirty="0">
                <a:cs typeface="B Nazanin" pitchFamily="2" charset="-78"/>
              </a:rPr>
              <a:t>10.تشویق و تنبیه</a:t>
            </a:r>
            <a:endParaRPr lang="en-US" dirty="0">
              <a:cs typeface="B Nazanin" pitchFamily="2" charset="-78"/>
            </a:endParaRPr>
          </a:p>
          <a:p>
            <a:r>
              <a:rPr lang="fa-IR" dirty="0">
                <a:cs typeface="B Nazanin" pitchFamily="2" charset="-78"/>
              </a:rPr>
              <a:t>11.ابتلا و آزمایش</a:t>
            </a:r>
            <a:endParaRPr lang="en-US" dirty="0">
              <a:cs typeface="B Nazanin" pitchFamily="2" charset="-78"/>
            </a:endParaRPr>
          </a:p>
          <a:p>
            <a:pPr marL="109728" indent="0">
              <a:buNone/>
            </a:pPr>
            <a:endParaRPr lang="fa-IR" dirty="0">
              <a:cs typeface="B Nazanin" pitchFamily="2" charset="-78"/>
            </a:endParaRPr>
          </a:p>
        </p:txBody>
      </p:sp>
    </p:spTree>
    <p:extLst>
      <p:ext uri="{BB962C8B-B14F-4D97-AF65-F5344CB8AC3E}">
        <p14:creationId xmlns:p14="http://schemas.microsoft.com/office/powerpoint/2010/main" val="191018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r>
              <a:rPr lang="fa-IR" b="1" i="1" u="sng" dirty="0">
                <a:cs typeface="B Nazanin" pitchFamily="2" charset="-78"/>
              </a:rPr>
              <a:t>موانع </a:t>
            </a:r>
            <a:r>
              <a:rPr lang="fa-IR" b="1" i="1" u="sng" dirty="0" smtClean="0">
                <a:cs typeface="B Nazanin" pitchFamily="2" charset="-78"/>
              </a:rPr>
              <a:t>تربیت</a:t>
            </a:r>
            <a:endParaRPr lang="en-US" dirty="0">
              <a:cs typeface="B Nazanin" pitchFamily="2" charset="-78"/>
            </a:endParaRPr>
          </a:p>
          <a:p>
            <a:r>
              <a:rPr lang="fa-IR" dirty="0">
                <a:cs typeface="B Nazanin" pitchFamily="2" charset="-78"/>
              </a:rPr>
              <a:t>1.حاکميت رذائل اخلاقی نظير لجاجت، تعصب، تکبر، غرور وخودرأيی </a:t>
            </a:r>
            <a:endParaRPr lang="en-US" dirty="0">
              <a:cs typeface="B Nazanin" pitchFamily="2" charset="-78"/>
            </a:endParaRPr>
          </a:p>
          <a:p>
            <a:r>
              <a:rPr lang="fa-IR" dirty="0">
                <a:cs typeface="B Nazanin" pitchFamily="2" charset="-78"/>
              </a:rPr>
              <a:t>2.دنيا طلبی وهوای نفس </a:t>
            </a:r>
            <a:endParaRPr lang="en-US" dirty="0">
              <a:cs typeface="B Nazanin" pitchFamily="2" charset="-78"/>
            </a:endParaRPr>
          </a:p>
          <a:p>
            <a:r>
              <a:rPr lang="fa-IR" dirty="0">
                <a:cs typeface="B Nazanin" pitchFamily="2" charset="-78"/>
              </a:rPr>
              <a:t>3.فقر اقتصادی و کمبود وسايل ضروری معاش </a:t>
            </a:r>
            <a:endParaRPr lang="en-US" dirty="0">
              <a:cs typeface="B Nazanin" pitchFamily="2" charset="-78"/>
            </a:endParaRPr>
          </a:p>
          <a:p>
            <a:r>
              <a:rPr lang="fa-IR" dirty="0">
                <a:cs typeface="B Nazanin" pitchFamily="2" charset="-78"/>
              </a:rPr>
              <a:t>4. غلبة وسوسة شيطان و فکر وخيال باطل برفضای ذهن وانديشه</a:t>
            </a:r>
            <a:endParaRPr lang="en-US" dirty="0">
              <a:cs typeface="B Nazanin" pitchFamily="2" charset="-78"/>
            </a:endParaRPr>
          </a:p>
          <a:p>
            <a:r>
              <a:rPr lang="fa-IR" dirty="0">
                <a:cs typeface="B Nazanin" pitchFamily="2" charset="-78"/>
              </a:rPr>
              <a:t>5.حکومت طاغوت (رهبران غير الهی) و مشرکان و ظالمان برجامعه</a:t>
            </a:r>
            <a:endParaRPr lang="en-US" dirty="0">
              <a:cs typeface="B Nazanin" pitchFamily="2" charset="-78"/>
            </a:endParaRPr>
          </a:p>
          <a:p>
            <a:r>
              <a:rPr lang="fa-IR" dirty="0">
                <a:cs typeface="B Nazanin" pitchFamily="2" charset="-78"/>
              </a:rPr>
              <a:t> 6.وجود شبهات فکری و عقيدتی</a:t>
            </a:r>
            <a:endParaRPr lang="en-US" dirty="0">
              <a:cs typeface="B Nazanin" pitchFamily="2" charset="-78"/>
            </a:endParaRPr>
          </a:p>
          <a:p>
            <a:r>
              <a:rPr lang="fa-IR" dirty="0">
                <a:cs typeface="B Nazanin" pitchFamily="2" charset="-78"/>
              </a:rPr>
              <a:t> 7.استفاده از غذا واموال حرام</a:t>
            </a:r>
            <a:endParaRPr lang="en-US" dirty="0">
              <a:cs typeface="B Nazanin" pitchFamily="2" charset="-78"/>
            </a:endParaRPr>
          </a:p>
          <a:p>
            <a:r>
              <a:rPr lang="fa-IR" dirty="0">
                <a:cs typeface="B Nazanin" pitchFamily="2" charset="-78"/>
              </a:rPr>
              <a:t>8.غفلت از ياد خدا </a:t>
            </a:r>
            <a:endParaRPr lang="en-US" dirty="0">
              <a:cs typeface="B Nazanin" pitchFamily="2" charset="-78"/>
            </a:endParaRPr>
          </a:p>
          <a:p>
            <a:r>
              <a:rPr lang="fa-IR" dirty="0">
                <a:cs typeface="B Nazanin" pitchFamily="2" charset="-78"/>
              </a:rPr>
              <a:t>9.دسترسی(مطلق و بی حد وحصر) به وسايل ترويج فساد وفحشا</a:t>
            </a:r>
            <a:endParaRPr lang="en-US" dirty="0">
              <a:cs typeface="B Nazanin" pitchFamily="2" charset="-78"/>
            </a:endParaRPr>
          </a:p>
          <a:p>
            <a:r>
              <a:rPr lang="fa-IR" dirty="0">
                <a:cs typeface="B Nazanin" pitchFamily="2" charset="-78"/>
              </a:rPr>
              <a:t>10. حضور (انفعالی ) درمحیط آلوده</a:t>
            </a:r>
            <a:endParaRPr lang="en-US" dirty="0">
              <a:cs typeface="B Nazanin" pitchFamily="2" charset="-78"/>
            </a:endParaRPr>
          </a:p>
          <a:p>
            <a:r>
              <a:rPr lang="fa-IR" dirty="0">
                <a:cs typeface="B Nazanin" pitchFamily="2" charset="-78"/>
              </a:rPr>
              <a:t>11.احساس بی نیازی وخود کفایی</a:t>
            </a:r>
            <a:endParaRPr lang="en-US" dirty="0">
              <a:cs typeface="B Nazanin" pitchFamily="2" charset="-78"/>
            </a:endParaRPr>
          </a:p>
        </p:txBody>
      </p:sp>
    </p:spTree>
    <p:extLst>
      <p:ext uri="{BB962C8B-B14F-4D97-AF65-F5344CB8AC3E}">
        <p14:creationId xmlns:p14="http://schemas.microsoft.com/office/powerpoint/2010/main" val="2621560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5400" b="1" i="1" u="sng" dirty="0">
                <a:cs typeface="B Nazanin" pitchFamily="2" charset="-78"/>
              </a:rPr>
              <a:t>ارکان فرایند تربیت</a:t>
            </a:r>
            <a:endParaRPr lang="en-US" sz="5400" dirty="0">
              <a:cs typeface="B Nazanin" pitchFamily="2" charset="-78"/>
            </a:endParaRPr>
          </a:p>
          <a:p>
            <a:r>
              <a:rPr lang="fa-IR" sz="5400" i="1" dirty="0">
                <a:cs typeface="B Nazanin" pitchFamily="2" charset="-78"/>
              </a:rPr>
              <a:t>1.خانواده</a:t>
            </a:r>
            <a:endParaRPr lang="en-US" sz="5400" dirty="0">
              <a:cs typeface="B Nazanin" pitchFamily="2" charset="-78"/>
            </a:endParaRPr>
          </a:p>
          <a:p>
            <a:r>
              <a:rPr lang="fa-IR" sz="5400" i="1" dirty="0">
                <a:cs typeface="B Nazanin" pitchFamily="2" charset="-78"/>
              </a:rPr>
              <a:t>2.حکومت</a:t>
            </a:r>
            <a:endParaRPr lang="en-US" sz="5400" dirty="0">
              <a:cs typeface="B Nazanin" pitchFamily="2" charset="-78"/>
            </a:endParaRPr>
          </a:p>
          <a:p>
            <a:r>
              <a:rPr lang="fa-IR" sz="5400" i="1" dirty="0">
                <a:cs typeface="B Nazanin" pitchFamily="2" charset="-78"/>
              </a:rPr>
              <a:t>3.رسانه</a:t>
            </a:r>
            <a:endParaRPr lang="en-US" sz="5400" dirty="0">
              <a:cs typeface="B Nazanin" pitchFamily="2" charset="-78"/>
            </a:endParaRPr>
          </a:p>
          <a:p>
            <a:r>
              <a:rPr lang="fa-IR" sz="5400" i="1" dirty="0">
                <a:cs typeface="B Nazanin" pitchFamily="2" charset="-78"/>
              </a:rPr>
              <a:t>4.نهاد ها و مؤسسات غیر دولتی</a:t>
            </a:r>
            <a:endParaRPr lang="en-US" sz="5400" dirty="0">
              <a:cs typeface="B Nazanin" pitchFamily="2" charset="-78"/>
            </a:endParaRPr>
          </a:p>
          <a:p>
            <a:pPr marL="109728" indent="0">
              <a:buNone/>
            </a:pPr>
            <a:endParaRPr lang="fa-IR" sz="5400" dirty="0">
              <a:cs typeface="B Nazanin" pitchFamily="2" charset="-78"/>
            </a:endParaRPr>
          </a:p>
        </p:txBody>
      </p:sp>
    </p:spTree>
    <p:extLst>
      <p:ext uri="{BB962C8B-B14F-4D97-AF65-F5344CB8AC3E}">
        <p14:creationId xmlns:p14="http://schemas.microsoft.com/office/powerpoint/2010/main" val="3917334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endParaRPr lang="en-US" sz="1600" dirty="0">
              <a:cs typeface="B Nazanin" pitchFamily="2" charset="-78"/>
            </a:endParaRPr>
          </a:p>
          <a:p>
            <a:r>
              <a:rPr lang="fa-IR" sz="1600" b="1" i="1" u="sng" dirty="0">
                <a:cs typeface="B Nazanin" pitchFamily="2" charset="-78"/>
              </a:rPr>
              <a:t>اصول تربيت</a:t>
            </a:r>
            <a:endParaRPr lang="en-US" sz="1600" dirty="0">
              <a:cs typeface="B Nazanin" pitchFamily="2" charset="-78"/>
            </a:endParaRPr>
          </a:p>
          <a:p>
            <a:pPr lvl="0"/>
            <a:r>
              <a:rPr lang="fa-IR" sz="1600" dirty="0">
                <a:cs typeface="B Nazanin" pitchFamily="2" charset="-78"/>
              </a:rPr>
              <a:t>انطباق با نظام معياراسلامی</a:t>
            </a:r>
            <a:endParaRPr lang="en-US" sz="1600" dirty="0">
              <a:cs typeface="B Nazanin" pitchFamily="2" charset="-78"/>
            </a:endParaRPr>
          </a:p>
          <a:p>
            <a:pPr lvl="0"/>
            <a:r>
              <a:rPr lang="fa-IR" sz="1600" dirty="0">
                <a:cs typeface="B Nazanin" pitchFamily="2" charset="-78"/>
              </a:rPr>
              <a:t>اولويت تربيت اعتقادي، عبادي و اخلاقي</a:t>
            </a:r>
            <a:endParaRPr lang="en-US" sz="1600" dirty="0">
              <a:cs typeface="B Nazanin" pitchFamily="2" charset="-78"/>
            </a:endParaRPr>
          </a:p>
          <a:p>
            <a:pPr lvl="0"/>
            <a:r>
              <a:rPr lang="fa-IR" sz="1600" dirty="0">
                <a:cs typeface="B Nazanin" pitchFamily="2" charset="-78"/>
              </a:rPr>
              <a:t>ارتباط با خداوند و تکيه بر تدابير ربوبی او</a:t>
            </a:r>
            <a:endParaRPr lang="en-US" sz="1600" dirty="0">
              <a:cs typeface="B Nazanin" pitchFamily="2" charset="-78"/>
            </a:endParaRPr>
          </a:p>
          <a:p>
            <a:pPr lvl="0"/>
            <a:r>
              <a:rPr lang="fa-IR" sz="1600" dirty="0">
                <a:cs typeface="B Nazanin" pitchFamily="2" charset="-78"/>
              </a:rPr>
              <a:t>تدريج و تعالي مرتبتي</a:t>
            </a:r>
            <a:endParaRPr lang="en-US" sz="1600" dirty="0">
              <a:cs typeface="B Nazanin" pitchFamily="2" charset="-78"/>
            </a:endParaRPr>
          </a:p>
          <a:p>
            <a:pPr lvl="0"/>
            <a:r>
              <a:rPr lang="fa-IR" sz="1600" dirty="0">
                <a:cs typeface="B Nazanin" pitchFamily="2" charset="-78"/>
              </a:rPr>
              <a:t>عقل ورزی</a:t>
            </a:r>
            <a:endParaRPr lang="en-US" sz="1600" dirty="0">
              <a:cs typeface="B Nazanin" pitchFamily="2" charset="-78"/>
            </a:endParaRPr>
          </a:p>
          <a:p>
            <a:pPr lvl="0"/>
            <a:r>
              <a:rPr lang="fa-IR" sz="1600" dirty="0">
                <a:cs typeface="B Nazanin" pitchFamily="2" charset="-78"/>
              </a:rPr>
              <a:t>اعتدال</a:t>
            </a:r>
            <a:endParaRPr lang="en-US" sz="1600" dirty="0">
              <a:cs typeface="B Nazanin" pitchFamily="2" charset="-78"/>
            </a:endParaRPr>
          </a:p>
          <a:p>
            <a:pPr lvl="0"/>
            <a:r>
              <a:rPr lang="fa-IR" sz="1600" dirty="0">
                <a:cs typeface="B Nazanin" pitchFamily="2" charset="-78"/>
              </a:rPr>
              <a:t>سنديت و مرجعيت مربيان</a:t>
            </a:r>
            <a:endParaRPr lang="en-US" sz="1600" dirty="0">
              <a:cs typeface="B Nazanin" pitchFamily="2" charset="-78"/>
            </a:endParaRPr>
          </a:p>
          <a:p>
            <a:pPr lvl="0"/>
            <a:r>
              <a:rPr lang="fa-IR" sz="1600" dirty="0">
                <a:cs typeface="B Nazanin" pitchFamily="2" charset="-78"/>
              </a:rPr>
              <a:t>حفظ وارتقای آزادي متربيان</a:t>
            </a:r>
            <a:endParaRPr lang="en-US" sz="1600" dirty="0">
              <a:cs typeface="B Nazanin" pitchFamily="2" charset="-78"/>
            </a:endParaRPr>
          </a:p>
          <a:p>
            <a:pPr lvl="0"/>
            <a:r>
              <a:rPr lang="fa-IR" sz="1600" dirty="0">
                <a:cs typeface="B Nazanin" pitchFamily="2" charset="-78"/>
              </a:rPr>
              <a:t>حفظ و ارتقای كرامت</a:t>
            </a:r>
            <a:endParaRPr lang="en-US" sz="1600" dirty="0">
              <a:cs typeface="B Nazanin" pitchFamily="2" charset="-78"/>
            </a:endParaRPr>
          </a:p>
          <a:p>
            <a:r>
              <a:rPr lang="fa-IR" sz="1600" dirty="0">
                <a:cs typeface="B Nazanin" pitchFamily="2" charset="-78"/>
              </a:rPr>
              <a:t>10.عدالت تربيتي</a:t>
            </a:r>
            <a:endParaRPr lang="en-US" sz="1600" dirty="0">
              <a:cs typeface="B Nazanin" pitchFamily="2" charset="-78"/>
            </a:endParaRPr>
          </a:p>
          <a:p>
            <a:r>
              <a:rPr lang="fa-IR" sz="1600" i="1" dirty="0">
                <a:cs typeface="B Nazanin" pitchFamily="2" charset="-78"/>
              </a:rPr>
              <a:t>11.</a:t>
            </a:r>
            <a:r>
              <a:rPr lang="fa-IR" sz="1600" dirty="0">
                <a:cs typeface="B Nazanin" pitchFamily="2" charset="-78"/>
              </a:rPr>
              <a:t> يك پارچگي و انسجام</a:t>
            </a:r>
            <a:endParaRPr lang="en-US" sz="1600" dirty="0">
              <a:cs typeface="B Nazanin" pitchFamily="2" charset="-78"/>
            </a:endParaRPr>
          </a:p>
          <a:p>
            <a:r>
              <a:rPr lang="fa-IR" sz="1600" i="1" dirty="0">
                <a:cs typeface="B Nazanin" pitchFamily="2" charset="-78"/>
              </a:rPr>
              <a:t>12.</a:t>
            </a:r>
            <a:r>
              <a:rPr lang="fa-IR" sz="1600" dirty="0">
                <a:cs typeface="B Nazanin" pitchFamily="2" charset="-78"/>
              </a:rPr>
              <a:t> پويايي و انعطافپذيري (ضمن حفظ اصول)</a:t>
            </a:r>
            <a:endParaRPr lang="en-US" sz="1600" dirty="0">
              <a:cs typeface="B Nazanin" pitchFamily="2" charset="-78"/>
            </a:endParaRPr>
          </a:p>
          <a:p>
            <a:r>
              <a:rPr lang="fa-IR" sz="1600" i="1" dirty="0">
                <a:cs typeface="B Nazanin" pitchFamily="2" charset="-78"/>
              </a:rPr>
              <a:t>13.</a:t>
            </a:r>
            <a:r>
              <a:rPr lang="fa-IR" sz="1600" dirty="0">
                <a:cs typeface="B Nazanin" pitchFamily="2" charset="-78"/>
              </a:rPr>
              <a:t> تعامل همه جانبه</a:t>
            </a:r>
            <a:endParaRPr lang="en-US" sz="1600" dirty="0">
              <a:cs typeface="B Nazanin" pitchFamily="2" charset="-78"/>
            </a:endParaRPr>
          </a:p>
          <a:p>
            <a:r>
              <a:rPr lang="fa-IR" sz="1600" i="1" dirty="0">
                <a:cs typeface="B Nazanin" pitchFamily="2" charset="-78"/>
              </a:rPr>
              <a:t>14.مشارکت و هماهنگی</a:t>
            </a:r>
            <a:endParaRPr lang="en-US" sz="1600" dirty="0">
              <a:cs typeface="B Nazanin" pitchFamily="2" charset="-78"/>
            </a:endParaRPr>
          </a:p>
          <a:p>
            <a:r>
              <a:rPr lang="fa-IR" sz="1600" i="1" dirty="0">
                <a:cs typeface="B Nazanin" pitchFamily="2" charset="-78"/>
              </a:rPr>
              <a:t>15.</a:t>
            </a:r>
            <a:r>
              <a:rPr lang="fa-IR" sz="1600" dirty="0">
                <a:cs typeface="B Nazanin" pitchFamily="2" charset="-78"/>
              </a:rPr>
              <a:t> پاسخگويي و نظارت</a:t>
            </a:r>
            <a:endParaRPr lang="en-US" sz="1600" dirty="0">
              <a:cs typeface="B Nazanin" pitchFamily="2" charset="-78"/>
            </a:endParaRPr>
          </a:p>
          <a:p>
            <a:r>
              <a:rPr lang="fa-IR" sz="1600" i="1" dirty="0">
                <a:cs typeface="B Nazanin" pitchFamily="2" charset="-78"/>
              </a:rPr>
              <a:t>16.</a:t>
            </a:r>
            <a:r>
              <a:rPr lang="en-US" sz="1600" dirty="0">
                <a:cs typeface="B Nazanin" pitchFamily="2" charset="-78"/>
              </a:rPr>
              <a:t> .</a:t>
            </a:r>
            <a:r>
              <a:rPr lang="fa-IR" sz="1600" dirty="0">
                <a:cs typeface="B Nazanin" pitchFamily="2" charset="-78"/>
              </a:rPr>
              <a:t>تقدم مصالح تربيتي</a:t>
            </a:r>
            <a:endParaRPr lang="en-US" sz="1600" dirty="0">
              <a:cs typeface="B Nazanin" pitchFamily="2" charset="-78"/>
            </a:endParaRPr>
          </a:p>
          <a:p>
            <a:r>
              <a:rPr lang="fa-IR" sz="1600" i="1" dirty="0">
                <a:cs typeface="B Nazanin" pitchFamily="2" charset="-78"/>
              </a:rPr>
              <a:t>17.</a:t>
            </a:r>
            <a:r>
              <a:rPr lang="en-US" sz="1600" dirty="0">
                <a:cs typeface="B Nazanin" pitchFamily="2" charset="-78"/>
              </a:rPr>
              <a:t> -</a:t>
            </a:r>
            <a:r>
              <a:rPr lang="fa-IR" sz="1600" dirty="0">
                <a:cs typeface="B Nazanin" pitchFamily="2" charset="-78"/>
              </a:rPr>
              <a:t>توجه به فرهنگ و تمدن اسلامی و ايرانی</a:t>
            </a:r>
            <a:endParaRPr lang="en-US" sz="1600" dirty="0">
              <a:cs typeface="B Nazanin" pitchFamily="2" charset="-78"/>
            </a:endParaRPr>
          </a:p>
          <a:p>
            <a:r>
              <a:rPr lang="fa-IR" sz="1600" i="1" dirty="0">
                <a:cs typeface="B Nazanin" pitchFamily="2" charset="-78"/>
              </a:rPr>
              <a:t>18.</a:t>
            </a:r>
            <a:r>
              <a:rPr lang="en-US" sz="1600" dirty="0">
                <a:cs typeface="B Nazanin" pitchFamily="2" charset="-78"/>
              </a:rPr>
              <a:t> -</a:t>
            </a:r>
            <a:r>
              <a:rPr lang="fa-IR" sz="1600" dirty="0">
                <a:cs typeface="B Nazanin" pitchFamily="2" charset="-78"/>
              </a:rPr>
              <a:t>آينده </a:t>
            </a:r>
            <a:r>
              <a:rPr lang="fa-IR" sz="1600" dirty="0" smtClean="0">
                <a:cs typeface="B Nazanin" pitchFamily="2" charset="-78"/>
              </a:rPr>
              <a:t>نگری</a:t>
            </a:r>
            <a:endParaRPr lang="en-US" sz="1600" dirty="0">
              <a:cs typeface="B Nazanin" pitchFamily="2" charset="-78"/>
            </a:endParaRPr>
          </a:p>
          <a:p>
            <a:pPr marL="109728" indent="0">
              <a:buNone/>
            </a:pPr>
            <a:r>
              <a:rPr lang="fa-IR" sz="1600" b="1" dirty="0" smtClean="0">
                <a:cs typeface="B Nazanin" pitchFamily="2" charset="-78"/>
              </a:rPr>
              <a:t>سلامت، تلاشگرو سر افراز باشید.</a:t>
            </a:r>
            <a:endParaRPr lang="fa-IR" sz="1600" b="1" dirty="0">
              <a:cs typeface="B Nazanin" pitchFamily="2" charset="-78"/>
            </a:endParaRPr>
          </a:p>
        </p:txBody>
      </p:sp>
    </p:spTree>
    <p:extLst>
      <p:ext uri="{BB962C8B-B14F-4D97-AF65-F5344CB8AC3E}">
        <p14:creationId xmlns:p14="http://schemas.microsoft.com/office/powerpoint/2010/main" val="2494588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4800" b="1" i="1" u="sng" dirty="0">
                <a:cs typeface="B Nazanin" pitchFamily="2" charset="-78"/>
              </a:rPr>
              <a:t>٣</a:t>
            </a:r>
            <a:r>
              <a:rPr lang="en-US" sz="4800" b="1" i="1" u="sng" dirty="0">
                <a:cs typeface="B Nazanin" pitchFamily="2" charset="-78"/>
              </a:rPr>
              <a:t> .</a:t>
            </a:r>
            <a:r>
              <a:rPr lang="fa-IR" sz="4800" b="1" i="1" u="sng" dirty="0">
                <a:cs typeface="B Nazanin" pitchFamily="2" charset="-78"/>
              </a:rPr>
              <a:t>تبيين چرايي تربيت</a:t>
            </a:r>
            <a:endParaRPr lang="en-US" sz="4800" dirty="0">
              <a:cs typeface="B Nazanin" pitchFamily="2" charset="-78"/>
            </a:endParaRPr>
          </a:p>
          <a:p>
            <a:r>
              <a:rPr lang="fa-IR" sz="4800" dirty="0">
                <a:cs typeface="B Nazanin" pitchFamily="2" charset="-78"/>
              </a:rPr>
              <a:t>بحث چرايي تربيت ناظر به بيان فلســفة وجودي اين فرايند (وجوه اهميت و لزوم تربيت و جايگاه آن در اجتماع) و نيز تبيين غايت و نتيجة اختصاصی، هدف كلي واهداف فرايند تربيت است</a:t>
            </a:r>
            <a:r>
              <a:rPr lang="en-US" sz="4800" dirty="0">
                <a:cs typeface="B Nazanin" pitchFamily="2" charset="-78"/>
              </a:rPr>
              <a:t>.</a:t>
            </a:r>
          </a:p>
          <a:p>
            <a:pPr marL="0" indent="0">
              <a:buNone/>
            </a:pPr>
            <a:endParaRPr lang="fa-IR" sz="4800" dirty="0">
              <a:cs typeface="B Nazanin" pitchFamily="2" charset="-78"/>
            </a:endParaRPr>
          </a:p>
        </p:txBody>
      </p:sp>
    </p:spTree>
    <p:extLst>
      <p:ext uri="{BB962C8B-B14F-4D97-AF65-F5344CB8AC3E}">
        <p14:creationId xmlns:p14="http://schemas.microsoft.com/office/powerpoint/2010/main" val="2449990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3600" b="1" i="1" u="sng" dirty="0">
                <a:cs typeface="B Nazanin" pitchFamily="2" charset="-78"/>
              </a:rPr>
              <a:t>اهميت و ضرورت تربيت:</a:t>
            </a:r>
            <a:endParaRPr lang="en-US" sz="3600" dirty="0">
              <a:cs typeface="B Nazanin" pitchFamily="2" charset="-78"/>
            </a:endParaRPr>
          </a:p>
          <a:p>
            <a:r>
              <a:rPr lang="fa-IR" sz="3600" dirty="0">
                <a:cs typeface="B Nazanin" pitchFamily="2" charset="-78"/>
              </a:rPr>
              <a:t> تداوم و پيشرفت هستي خود، به شكلي متعالي و پايدار، خواست حقيقي هر انساني است كه همة آدميان شــهوداً به آن واقف اند. به سبب همين خواست، آدمي پيوسته در تكاپوي پيشرفت هستي خود است و فرايند تربيت در واقع تلاشي اجتماعي براي تسهيل و جهت دهي اين تكاپوست که از طريق آن حيات انساني تداوم و تكامل پيدا مي نمايد. لذا، توجه به چگونگي هستي انساني، ضرورت تربيت را آشكار مي سازد</a:t>
            </a:r>
            <a:r>
              <a:rPr lang="en-US" sz="3600" dirty="0">
                <a:cs typeface="B Nazanin" pitchFamily="2" charset="-78"/>
              </a:rPr>
              <a:t>.</a:t>
            </a:r>
          </a:p>
          <a:p>
            <a:pPr marL="0" indent="0">
              <a:buNone/>
            </a:pPr>
            <a:endParaRPr lang="fa-IR" sz="3600" dirty="0">
              <a:cs typeface="B Nazanin" pitchFamily="2" charset="-78"/>
            </a:endParaRPr>
          </a:p>
        </p:txBody>
      </p:sp>
    </p:spTree>
    <p:extLst>
      <p:ext uri="{BB962C8B-B14F-4D97-AF65-F5344CB8AC3E}">
        <p14:creationId xmlns:p14="http://schemas.microsoft.com/office/powerpoint/2010/main" val="3298669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2400" b="1" i="1" u="sng" dirty="0">
                <a:cs typeface="B Nazanin" pitchFamily="2" charset="-78"/>
              </a:rPr>
              <a:t>جايگاه تربيت</a:t>
            </a:r>
            <a:endParaRPr lang="en-US" sz="2400" dirty="0">
              <a:cs typeface="B Nazanin" pitchFamily="2" charset="-78"/>
            </a:endParaRPr>
          </a:p>
          <a:p>
            <a:r>
              <a:rPr lang="fa-IR" sz="2400" dirty="0">
                <a:cs typeface="B Nazanin" pitchFamily="2" charset="-78"/>
              </a:rPr>
              <a:t>پس، تربيت، محور اساسـي ارتقاي حيات آدمي اسـت ودر نتيجه، بايد مصالح تربيتي در تمـام تصميم </a:t>
            </a:r>
            <a:r>
              <a:rPr lang="fa-IR" sz="2400" dirty="0" smtClean="0">
                <a:cs typeface="B Nazanin" pitchFamily="2" charset="-78"/>
              </a:rPr>
              <a:t>گيري هـا </a:t>
            </a:r>
            <a:r>
              <a:rPr lang="fa-IR" sz="2400" dirty="0">
                <a:cs typeface="B Nazanin" pitchFamily="2" charset="-78"/>
              </a:rPr>
              <a:t>و برنامه </a:t>
            </a:r>
            <a:r>
              <a:rPr lang="fa-IR" sz="2400" dirty="0" smtClean="0">
                <a:cs typeface="B Nazanin" pitchFamily="2" charset="-78"/>
              </a:rPr>
              <a:t>ريزي هاي اجتماعي</a:t>
            </a:r>
            <a:r>
              <a:rPr lang="fa-IR" sz="2400" dirty="0">
                <a:cs typeface="B Nazanin" pitchFamily="2" charset="-78"/>
              </a:rPr>
              <a:t>، مورد تأكيد قـرار گيرد و كمك بـه فرايند تربيت، مهمترين معيار در سياسـت گذاريها و تعيين اولويت هاي اجتماعي محسوب گردد</a:t>
            </a:r>
            <a:r>
              <a:rPr lang="en-US" sz="2400" dirty="0">
                <a:cs typeface="B Nazanin" pitchFamily="2" charset="-78"/>
              </a:rPr>
              <a:t>.</a:t>
            </a:r>
          </a:p>
          <a:p>
            <a:pPr marL="0" indent="0">
              <a:buNone/>
            </a:pPr>
            <a:r>
              <a:rPr lang="fa-IR" sz="2400" b="1" dirty="0" smtClean="0">
                <a:cs typeface="B Nazanin" pitchFamily="2" charset="-78"/>
              </a:rPr>
              <a:t>غايت </a:t>
            </a:r>
            <a:r>
              <a:rPr lang="fa-IR" sz="2400" b="1" dirty="0">
                <a:cs typeface="B Nazanin" pitchFamily="2" charset="-78"/>
              </a:rPr>
              <a:t>زندگي انسان</a:t>
            </a:r>
            <a:endParaRPr lang="en-US" sz="2400" b="1" dirty="0">
              <a:cs typeface="B Nazanin" pitchFamily="2" charset="-78"/>
            </a:endParaRPr>
          </a:p>
          <a:p>
            <a:r>
              <a:rPr lang="fa-IR" sz="2400" dirty="0">
                <a:cs typeface="B Nazanin" pitchFamily="2" charset="-78"/>
              </a:rPr>
              <a:t>براين اسـاس، مي توان گفت كه از منظر اسـلامي، تحقق مراتب حيات طيبه در همة ابعاد، غايت مشترک تمامي نهادها و عوامل اجتماعي و مقصود نهايي همة فعاليت هاي فردي و جمعي براي حرکت در مسير کمال شايستة انسان (قرب الي االله) است</a:t>
            </a:r>
            <a:r>
              <a:rPr lang="en-US" sz="2400" dirty="0">
                <a:cs typeface="B Nazanin" pitchFamily="2" charset="-78"/>
              </a:rPr>
              <a:t>.</a:t>
            </a:r>
          </a:p>
          <a:p>
            <a:r>
              <a:rPr lang="fa-IR" sz="2400" b="1" i="1" u="sng" dirty="0">
                <a:cs typeface="B Nazanin" pitchFamily="2" charset="-78"/>
              </a:rPr>
              <a:t>نتيجة تربيت</a:t>
            </a:r>
            <a:endParaRPr lang="en-US" sz="2400" dirty="0">
              <a:cs typeface="B Nazanin" pitchFamily="2" charset="-78"/>
            </a:endParaRPr>
          </a:p>
          <a:p>
            <a:r>
              <a:rPr lang="fa-IR" sz="2400" dirty="0">
                <a:cs typeface="B Nazanin" pitchFamily="2" charset="-78"/>
              </a:rPr>
              <a:t>بر این اساس نتیجۀ فرايند تربيت، آماده شـدن افراد جامعه برای تحقق آگاهانه و اختياري مراتب حيات طيبه در همة ابعاد، در مسير قرب الي الله است</a:t>
            </a:r>
            <a:r>
              <a:rPr lang="en-US" sz="2400" dirty="0">
                <a:cs typeface="B Nazanin" pitchFamily="2" charset="-78"/>
              </a:rPr>
              <a:t>.</a:t>
            </a:r>
          </a:p>
          <a:p>
            <a:pPr marL="0" indent="0" algn="ctr">
              <a:buNone/>
            </a:pPr>
            <a:endParaRPr lang="fa-IR" sz="2400" dirty="0">
              <a:cs typeface="B Nazanin" pitchFamily="2" charset="-78"/>
            </a:endParaRPr>
          </a:p>
        </p:txBody>
      </p:sp>
    </p:spTree>
    <p:extLst>
      <p:ext uri="{BB962C8B-B14F-4D97-AF65-F5344CB8AC3E}">
        <p14:creationId xmlns:p14="http://schemas.microsoft.com/office/powerpoint/2010/main" val="1806138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fa-IR" b="1" i="1" u="sng" dirty="0">
                <a:cs typeface="B Nazanin" pitchFamily="2" charset="-78"/>
              </a:rPr>
              <a:t>هدف كلي تربيت</a:t>
            </a:r>
            <a:endParaRPr lang="en-US" dirty="0">
              <a:cs typeface="B Nazanin" pitchFamily="2" charset="-78"/>
            </a:endParaRPr>
          </a:p>
          <a:p>
            <a:r>
              <a:rPr lang="fa-IR" dirty="0">
                <a:cs typeface="B Nazanin" pitchFamily="2" charset="-78"/>
              </a:rPr>
              <a:t>1.آمادگي متربيان براي تحقق آگاهانه واختياری مراتب حيات طيبه در همة ابعاد.</a:t>
            </a:r>
            <a:endParaRPr lang="en-US" dirty="0">
              <a:cs typeface="B Nazanin" pitchFamily="2" charset="-78"/>
            </a:endParaRPr>
          </a:p>
          <a:p>
            <a:r>
              <a:rPr lang="fa-IR" dirty="0">
                <a:cs typeface="B Nazanin" pitchFamily="2" charset="-78"/>
              </a:rPr>
              <a:t>2.تکوين و تعالي پيوسـتة هويت متربيان، به صورتي يك پارچه براسـاس نظام معيار اسلامی و در راستاي شکل گيری جامعة صالح وپيشرفت مداوم آن برهمين اساس.</a:t>
            </a:r>
            <a:endParaRPr lang="en-US" dirty="0">
              <a:cs typeface="B Nazanin" pitchFamily="2" charset="-78"/>
            </a:endParaRPr>
          </a:p>
          <a:p>
            <a:r>
              <a:rPr lang="fa-IR" dirty="0">
                <a:cs typeface="B Nazanin" pitchFamily="2" charset="-78"/>
              </a:rPr>
              <a:t>3.تکوين وتعالي پيوسـتة هويت متربيان به گونه اي که بتوانند موقعيت خود وديگران در هستي را به درستي درک وآن را به طورمستمر با عمل صالح فردی وجمعی متناسب با نظام معيار اسلامی اصلاح نمايند.</a:t>
            </a:r>
            <a:endParaRPr lang="en-US" dirty="0">
              <a:cs typeface="B Nazanin" pitchFamily="2" charset="-78"/>
            </a:endParaRPr>
          </a:p>
          <a:p>
            <a:pPr marL="0" indent="0">
              <a:buNone/>
            </a:pPr>
            <a:endParaRPr lang="fa-IR" dirty="0">
              <a:cs typeface="B Nazanin" pitchFamily="2" charset="-78"/>
            </a:endParaRPr>
          </a:p>
        </p:txBody>
      </p:sp>
    </p:spTree>
    <p:extLst>
      <p:ext uri="{BB962C8B-B14F-4D97-AF65-F5344CB8AC3E}">
        <p14:creationId xmlns:p14="http://schemas.microsoft.com/office/powerpoint/2010/main" val="2084841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fa-IR" b="1" i="1" u="sng" dirty="0">
                <a:cs typeface="B Nazanin" pitchFamily="2" charset="-78"/>
              </a:rPr>
              <a:t>اهداف جريان تربيت (با توجه به ساحتهای تربيت)</a:t>
            </a:r>
            <a:endParaRPr lang="en-US" dirty="0">
              <a:cs typeface="B Nazanin" pitchFamily="2" charset="-78"/>
            </a:endParaRPr>
          </a:p>
          <a:p>
            <a:pPr lvl="0"/>
            <a:r>
              <a:rPr lang="fa-IR" dirty="0">
                <a:cs typeface="B Nazanin" pitchFamily="2" charset="-78"/>
              </a:rPr>
              <a:t>اهداف ساحت تربيت اعتقادی، عبادی و اخلاقي</a:t>
            </a:r>
            <a:endParaRPr lang="en-US" dirty="0">
              <a:cs typeface="B Nazanin" pitchFamily="2" charset="-78"/>
            </a:endParaRPr>
          </a:p>
          <a:p>
            <a:pPr lvl="0"/>
            <a:r>
              <a:rPr lang="fa-IR" dirty="0">
                <a:cs typeface="B Nazanin" pitchFamily="2" charset="-78"/>
              </a:rPr>
              <a:t>اهداف ساحت تربيت اجتماعي و سياسي</a:t>
            </a:r>
            <a:endParaRPr lang="en-US" dirty="0">
              <a:cs typeface="B Nazanin" pitchFamily="2" charset="-78"/>
            </a:endParaRPr>
          </a:p>
          <a:p>
            <a:pPr lvl="0"/>
            <a:r>
              <a:rPr lang="fa-IR" dirty="0">
                <a:cs typeface="B Nazanin" pitchFamily="2" charset="-78"/>
              </a:rPr>
              <a:t>اهداف ساحت تربيت زيستي و بدني</a:t>
            </a:r>
            <a:endParaRPr lang="en-US" dirty="0">
              <a:cs typeface="B Nazanin" pitchFamily="2" charset="-78"/>
            </a:endParaRPr>
          </a:p>
          <a:p>
            <a:pPr lvl="0"/>
            <a:r>
              <a:rPr lang="fa-IR" dirty="0">
                <a:cs typeface="B Nazanin" pitchFamily="2" charset="-78"/>
              </a:rPr>
              <a:t>اهداف ساحت تربيت زيبايی شناختی و هنري</a:t>
            </a:r>
            <a:endParaRPr lang="en-US" dirty="0">
              <a:cs typeface="B Nazanin" pitchFamily="2" charset="-78"/>
            </a:endParaRPr>
          </a:p>
          <a:p>
            <a:pPr lvl="0"/>
            <a:r>
              <a:rPr lang="fa-IR" dirty="0">
                <a:cs typeface="B Nazanin" pitchFamily="2" charset="-78"/>
              </a:rPr>
              <a:t>اهداف ساحت تربيت اقتصادي و حرفه اي</a:t>
            </a:r>
            <a:endParaRPr lang="en-US" dirty="0">
              <a:cs typeface="B Nazanin" pitchFamily="2" charset="-78"/>
            </a:endParaRPr>
          </a:p>
          <a:p>
            <a:pPr lvl="0"/>
            <a:r>
              <a:rPr lang="fa-IR" dirty="0">
                <a:cs typeface="B Nazanin" pitchFamily="2" charset="-78"/>
              </a:rPr>
              <a:t>اهداف ساحت تربيت علمي و فناوري</a:t>
            </a:r>
            <a:endParaRPr lang="en-US" dirty="0">
              <a:cs typeface="B Nazanin" pitchFamily="2" charset="-78"/>
            </a:endParaRPr>
          </a:p>
          <a:p>
            <a:pPr marL="0" indent="0">
              <a:buNone/>
            </a:pPr>
            <a:endParaRPr lang="fa-IR" dirty="0">
              <a:cs typeface="B Nazanin" pitchFamily="2" charset="-78"/>
            </a:endParaRPr>
          </a:p>
        </p:txBody>
      </p:sp>
    </p:spTree>
    <p:extLst>
      <p:ext uri="{BB962C8B-B14F-4D97-AF65-F5344CB8AC3E}">
        <p14:creationId xmlns:p14="http://schemas.microsoft.com/office/powerpoint/2010/main" val="1193197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2400" b="1" i="1" u="sng" dirty="0">
                <a:cs typeface="B Nazanin" pitchFamily="2" charset="-78"/>
              </a:rPr>
              <a:t>٤</a:t>
            </a:r>
            <a:r>
              <a:rPr lang="en-US" sz="2400" b="1" i="1" u="sng" dirty="0">
                <a:cs typeface="B Nazanin" pitchFamily="2" charset="-78"/>
              </a:rPr>
              <a:t> .</a:t>
            </a:r>
            <a:r>
              <a:rPr lang="fa-IR" sz="2400" b="1" i="1" u="sng" dirty="0">
                <a:cs typeface="B Nazanin" pitchFamily="2" charset="-78"/>
              </a:rPr>
              <a:t>تبيين چگونگي </a:t>
            </a:r>
            <a:r>
              <a:rPr lang="fa-IR" sz="2400" b="1" i="1" u="sng" dirty="0" smtClean="0">
                <a:cs typeface="B Nazanin" pitchFamily="2" charset="-78"/>
              </a:rPr>
              <a:t>تربيت</a:t>
            </a:r>
            <a:endParaRPr lang="en-US" sz="2400" dirty="0">
              <a:cs typeface="B Nazanin" pitchFamily="2" charset="-78"/>
            </a:endParaRPr>
          </a:p>
          <a:p>
            <a:r>
              <a:rPr lang="fa-IR" sz="2400" b="1" i="1" u="sng" dirty="0">
                <a:cs typeface="B Nazanin" pitchFamily="2" charset="-78"/>
              </a:rPr>
              <a:t>انواع تربيت:</a:t>
            </a:r>
            <a:endParaRPr lang="en-US" sz="2400" dirty="0">
              <a:cs typeface="B Nazanin" pitchFamily="2" charset="-78"/>
            </a:endParaRPr>
          </a:p>
          <a:p>
            <a:r>
              <a:rPr lang="fa-IR" sz="2400" dirty="0">
                <a:cs typeface="B Nazanin" pitchFamily="2" charset="-78"/>
              </a:rPr>
              <a:t> طبقه بندي مصاديق فرايند تربيت،كه پديده اي كيفي، پيچيده وگسترده است، برحسب ملاكهاي متفاوتي مي تواند صورت پذيرد كه مهمترين آنها عبارت اند از:</a:t>
            </a:r>
            <a:endParaRPr lang="en-US" sz="2400" dirty="0">
              <a:cs typeface="B Nazanin" pitchFamily="2" charset="-78"/>
            </a:endParaRPr>
          </a:p>
          <a:p>
            <a:r>
              <a:rPr lang="en-US" sz="2400" dirty="0">
                <a:cs typeface="B Nazanin" pitchFamily="2" charset="-78"/>
              </a:rPr>
              <a:t> </a:t>
            </a:r>
            <a:r>
              <a:rPr lang="fa-IR" sz="2400" dirty="0">
                <a:cs typeface="B Nazanin" pitchFamily="2" charset="-78"/>
              </a:rPr>
              <a:t>1.حيثيتها يا شئون حيات آدمي؛ </a:t>
            </a:r>
            <a:endParaRPr lang="en-US" sz="2400" dirty="0">
              <a:cs typeface="B Nazanin" pitchFamily="2" charset="-78"/>
            </a:endParaRPr>
          </a:p>
          <a:p>
            <a:r>
              <a:rPr lang="fa-IR" sz="2400" dirty="0">
                <a:cs typeface="B Nazanin" pitchFamily="2" charset="-78"/>
              </a:rPr>
              <a:t>2.مراحل رشد متربيان؛ </a:t>
            </a:r>
            <a:endParaRPr lang="en-US" sz="2400" dirty="0">
              <a:cs typeface="B Nazanin" pitchFamily="2" charset="-78"/>
            </a:endParaRPr>
          </a:p>
          <a:p>
            <a:r>
              <a:rPr lang="fa-IR" sz="2400" dirty="0">
                <a:cs typeface="B Nazanin" pitchFamily="2" charset="-78"/>
              </a:rPr>
              <a:t>3.ميزان و نحوة شمول نسبت به افراد جامعه؛</a:t>
            </a:r>
            <a:endParaRPr lang="en-US" sz="2400" dirty="0">
              <a:cs typeface="B Nazanin" pitchFamily="2" charset="-78"/>
            </a:endParaRPr>
          </a:p>
          <a:p>
            <a:r>
              <a:rPr lang="fa-IR" sz="2400" dirty="0">
                <a:cs typeface="B Nazanin" pitchFamily="2" charset="-78"/>
              </a:rPr>
              <a:t> 4.نحوة حضور متربيان؛</a:t>
            </a:r>
            <a:endParaRPr lang="en-US" sz="2400" dirty="0">
              <a:cs typeface="B Nazanin" pitchFamily="2" charset="-78"/>
            </a:endParaRPr>
          </a:p>
          <a:p>
            <a:r>
              <a:rPr lang="fa-IR" sz="2400" dirty="0">
                <a:cs typeface="B Nazanin" pitchFamily="2" charset="-78"/>
              </a:rPr>
              <a:t> 5.نوع سازماندهي و اعتبار قانوني</a:t>
            </a:r>
            <a:r>
              <a:rPr lang="en-US" sz="2400" dirty="0">
                <a:cs typeface="B Nazanin" pitchFamily="2" charset="-78"/>
              </a:rPr>
              <a:t>.</a:t>
            </a:r>
          </a:p>
          <a:p>
            <a:r>
              <a:rPr lang="fa-IR" sz="2400" dirty="0">
                <a:cs typeface="B Nazanin" pitchFamily="2" charset="-78"/>
              </a:rPr>
              <a:t>انواع تربیت با توجه به میزان و نحوۀ شمول نسبت به افراد جامعه</a:t>
            </a:r>
            <a:endParaRPr lang="en-US" sz="2400" dirty="0">
              <a:cs typeface="B Nazanin" pitchFamily="2" charset="-78"/>
            </a:endParaRPr>
          </a:p>
          <a:p>
            <a:pPr marL="0" indent="0">
              <a:buNone/>
            </a:pPr>
            <a:endParaRPr lang="fa-IR" sz="1800" dirty="0">
              <a:cs typeface="B Nazanin" pitchFamily="2" charset="-78"/>
            </a:endParaRPr>
          </a:p>
        </p:txBody>
      </p:sp>
    </p:spTree>
    <p:extLst>
      <p:ext uri="{BB962C8B-B14F-4D97-AF65-F5344CB8AC3E}">
        <p14:creationId xmlns:p14="http://schemas.microsoft.com/office/powerpoint/2010/main" val="3044826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4000" b="1" i="1" u="sng" dirty="0">
                <a:cs typeface="B Nazanin" pitchFamily="2" charset="-78"/>
              </a:rPr>
              <a:t>تربيت عمومي: </a:t>
            </a:r>
            <a:endParaRPr lang="en-US" sz="4000" dirty="0">
              <a:cs typeface="B Nazanin" pitchFamily="2" charset="-78"/>
            </a:endParaRPr>
          </a:p>
          <a:p>
            <a:r>
              <a:rPr lang="fa-IR" sz="4000" dirty="0">
                <a:cs typeface="B Nazanin" pitchFamily="2" charset="-78"/>
              </a:rPr>
              <a:t>بخشي از فرايند تربيت است كه در جهت تکوين و تعالي مداوم هويت متربيان با تأكيد بر وجوه مشـترک هويت، ضمن ملاحظة ويژگي هاي فردي و مشـترک ايشـان، انجام مي شـود تا متربيان مرتبه اي ازآمادگی را(برای تحقق حیات طیبه در ابعاد فردی واجتماعی) به دسـت آورند كه تحصيل آن مرتبه، براي عموم افراد جامعه لازم يا شايسته باشد</a:t>
            </a:r>
            <a:r>
              <a:rPr lang="en-US" sz="4000" dirty="0">
                <a:cs typeface="B Nazanin" pitchFamily="2" charset="-78"/>
              </a:rPr>
              <a:t>.</a:t>
            </a:r>
          </a:p>
          <a:p>
            <a:pPr marL="0" indent="0">
              <a:buNone/>
            </a:pPr>
            <a:endParaRPr lang="fa-IR" sz="4000" dirty="0">
              <a:cs typeface="B Nazanin" pitchFamily="2" charset="-78"/>
            </a:endParaRPr>
          </a:p>
        </p:txBody>
      </p:sp>
    </p:spTree>
    <p:extLst>
      <p:ext uri="{BB962C8B-B14F-4D97-AF65-F5344CB8AC3E}">
        <p14:creationId xmlns:p14="http://schemas.microsoft.com/office/powerpoint/2010/main" val="218783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3600" b="1" i="1" u="sng" dirty="0">
                <a:cs typeface="B Nazanin" pitchFamily="2" charset="-78"/>
              </a:rPr>
              <a:t>تربیت تخصصی:</a:t>
            </a:r>
            <a:endParaRPr lang="en-US" sz="3600" dirty="0">
              <a:cs typeface="B Nazanin" pitchFamily="2" charset="-78"/>
            </a:endParaRPr>
          </a:p>
          <a:p>
            <a:r>
              <a:rPr lang="fa-IR" sz="3600" dirty="0">
                <a:cs typeface="B Nazanin" pitchFamily="2" charset="-78"/>
              </a:rPr>
              <a:t> بخشـي از فرايند تربيت اسـت كه در راستاي تکوين و تعالي پيوستة وجـوه اختصاصي هويت متربيان بر بنياد تکوين وجوه مشـترک هويت ايشـان انجام مي گـردد تا متربيان مرتبـه اي از آمادگي را (براي تحقق مراتـب حيات طيبه در ابعاد مختلف) به دست آورند كه در جهت تشکيل جامعة صالح وپيشرفت مداوم آن براساس  نظام معيار اسـلامی، وصول به آن مرتبه از آمادگي، تنها براي بخشـی از افراد جامعه لازم یا شایسته باشد.</a:t>
            </a:r>
            <a:endParaRPr lang="en-US" sz="3600" dirty="0">
              <a:cs typeface="B Nazanin" pitchFamily="2" charset="-78"/>
            </a:endParaRPr>
          </a:p>
          <a:p>
            <a:pPr marL="0" indent="0">
              <a:buNone/>
            </a:pPr>
            <a:endParaRPr lang="fa-IR" sz="3600" dirty="0">
              <a:cs typeface="B Nazanin" pitchFamily="2" charset="-78"/>
            </a:endParaRPr>
          </a:p>
        </p:txBody>
      </p:sp>
    </p:spTree>
    <p:extLst>
      <p:ext uri="{BB962C8B-B14F-4D97-AF65-F5344CB8AC3E}">
        <p14:creationId xmlns:p14="http://schemas.microsoft.com/office/powerpoint/2010/main" val="397408859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TotalTime>
  <Words>1321</Words>
  <Application>Microsoft Office PowerPoint</Application>
  <PresentationFormat>On-screen Show (4:3)</PresentationFormat>
  <Paragraphs>112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27</cp:revision>
  <dcterms:created xsi:type="dcterms:W3CDTF">2020-05-18T17:26:49Z</dcterms:created>
  <dcterms:modified xsi:type="dcterms:W3CDTF">2020-05-18T18:18:12Z</dcterms:modified>
</cp:coreProperties>
</file>