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6470C54-32A0-4413-9B9F-157C621B544F}" type="datetimeFigureOut">
              <a:rPr lang="fa-IR" smtClean="0"/>
              <a:t>09/01/1441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50FC654-38F9-401E-8B43-84BB22B9B10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04887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FC654-38F9-401E-8B43-84BB22B9B101}" type="slidenum">
              <a:rPr lang="fa-IR" smtClean="0"/>
              <a:t>4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65083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FC654-38F9-401E-8B43-84BB22B9B101}" type="slidenum">
              <a:rPr lang="fa-IR" smtClean="0"/>
              <a:t>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56120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FC654-38F9-401E-8B43-84BB22B9B101}" type="slidenum">
              <a:rPr lang="fa-IR" smtClean="0"/>
              <a:t>9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97495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4EB2131-FE7A-4672-BAF4-D0FD4FED7F6D}" type="datetimeFigureOut">
              <a:rPr lang="fa-IR" smtClean="0"/>
              <a:t>09/01/1441</a:t>
            </a:fld>
            <a:endParaRPr lang="fa-I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a-I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9B9A30-EFA7-46F0-AF33-E693D108244E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EB2131-FE7A-4672-BAF4-D0FD4FED7F6D}" type="datetimeFigureOut">
              <a:rPr lang="fa-IR" smtClean="0"/>
              <a:t>09/01/1441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B9A30-EFA7-46F0-AF33-E693D108244E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EB2131-FE7A-4672-BAF4-D0FD4FED7F6D}" type="datetimeFigureOut">
              <a:rPr lang="fa-IR" smtClean="0"/>
              <a:t>09/01/1441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B9A30-EFA7-46F0-AF33-E693D108244E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EB2131-FE7A-4672-BAF4-D0FD4FED7F6D}" type="datetimeFigureOut">
              <a:rPr lang="fa-IR" smtClean="0"/>
              <a:t>09/01/1441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B9A30-EFA7-46F0-AF33-E693D108244E}" type="slidenum">
              <a:rPr lang="fa-IR" smtClean="0"/>
              <a:t>‹#›</a:t>
            </a:fld>
            <a:endParaRPr lang="fa-I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EB2131-FE7A-4672-BAF4-D0FD4FED7F6D}" type="datetimeFigureOut">
              <a:rPr lang="fa-IR" smtClean="0"/>
              <a:t>09/01/1441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B9A30-EFA7-46F0-AF33-E693D108244E}" type="slidenum">
              <a:rPr lang="fa-IR" smtClean="0"/>
              <a:t>‹#›</a:t>
            </a:fld>
            <a:endParaRPr lang="fa-I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EB2131-FE7A-4672-BAF4-D0FD4FED7F6D}" type="datetimeFigureOut">
              <a:rPr lang="fa-IR" smtClean="0"/>
              <a:t>09/01/1441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B9A30-EFA7-46F0-AF33-E693D108244E}" type="slidenum">
              <a:rPr lang="fa-IR" smtClean="0"/>
              <a:t>‹#›</a:t>
            </a:fld>
            <a:endParaRPr lang="fa-I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EB2131-FE7A-4672-BAF4-D0FD4FED7F6D}" type="datetimeFigureOut">
              <a:rPr lang="fa-IR" smtClean="0"/>
              <a:t>09/01/1441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B9A30-EFA7-46F0-AF33-E693D108244E}" type="slidenum">
              <a:rPr lang="fa-IR" smtClean="0"/>
              <a:t>‹#›</a:t>
            </a:fld>
            <a:endParaRPr lang="fa-I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EB2131-FE7A-4672-BAF4-D0FD4FED7F6D}" type="datetimeFigureOut">
              <a:rPr lang="fa-IR" smtClean="0"/>
              <a:t>09/01/1441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B9A30-EFA7-46F0-AF33-E693D108244E}" type="slidenum">
              <a:rPr lang="fa-IR" smtClean="0"/>
              <a:t>‹#›</a:t>
            </a:fld>
            <a:endParaRPr lang="fa-I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EB2131-FE7A-4672-BAF4-D0FD4FED7F6D}" type="datetimeFigureOut">
              <a:rPr lang="fa-IR" smtClean="0"/>
              <a:t>09/01/1441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B9A30-EFA7-46F0-AF33-E693D108244E}" type="slidenum">
              <a:rPr lang="fa-IR" smtClean="0"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4EB2131-FE7A-4672-BAF4-D0FD4FED7F6D}" type="datetimeFigureOut">
              <a:rPr lang="fa-IR" smtClean="0"/>
              <a:t>09/01/1441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B9A30-EFA7-46F0-AF33-E693D108244E}" type="slidenum">
              <a:rPr lang="fa-IR" smtClean="0"/>
              <a:t>‹#›</a:t>
            </a:fld>
            <a:endParaRPr lang="fa-I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4EB2131-FE7A-4672-BAF4-D0FD4FED7F6D}" type="datetimeFigureOut">
              <a:rPr lang="fa-IR" smtClean="0"/>
              <a:t>09/01/1441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9B9A30-EFA7-46F0-AF33-E693D108244E}" type="slidenum">
              <a:rPr lang="fa-IR" smtClean="0"/>
              <a:t>‹#›</a:t>
            </a:fld>
            <a:endParaRPr lang="fa-I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4EB2131-FE7A-4672-BAF4-D0FD4FED7F6D}" type="datetimeFigureOut">
              <a:rPr lang="fa-IR" smtClean="0"/>
              <a:t>09/01/1441</a:t>
            </a:fld>
            <a:endParaRPr lang="fa-I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fa-I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29B9A30-EFA7-46F0-AF33-E693D108244E}" type="slidenum">
              <a:rPr lang="fa-IR" smtClean="0"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algn="ctr"/>
            <a:r>
              <a:rPr lang="fa-IR" sz="2400" dirty="0" smtClean="0">
                <a:cs typeface="B Nazanin" pitchFamily="2" charset="-78"/>
              </a:rPr>
              <a:t>به نام برترین فیلسوف هستی</a:t>
            </a:r>
          </a:p>
          <a:p>
            <a:pPr algn="ctr"/>
            <a:r>
              <a:rPr lang="fa-IR" sz="9600" dirty="0" smtClean="0">
                <a:cs typeface="B Nazanin" pitchFamily="2" charset="-78"/>
              </a:rPr>
              <a:t>فلسفه تربیت در جمهوری اسلامی ایران</a:t>
            </a:r>
          </a:p>
          <a:p>
            <a:pPr algn="ctr"/>
            <a:r>
              <a:rPr lang="fa-IR" sz="3200" dirty="0" smtClean="0">
                <a:cs typeface="B Nazanin" pitchFamily="2" charset="-78"/>
              </a:rPr>
              <a:t>مدرس:حسن درستی</a:t>
            </a:r>
          </a:p>
          <a:p>
            <a:pPr algn="ctr"/>
            <a:r>
              <a:rPr lang="fa-IR" sz="3200" dirty="0" smtClean="0">
                <a:cs typeface="B Nazanin" pitchFamily="2" charset="-78"/>
              </a:rPr>
              <a:t>جلسه اول </a:t>
            </a:r>
            <a:r>
              <a:rPr lang="fa-IR" sz="3200" smtClean="0">
                <a:cs typeface="B Nazanin" pitchFamily="2" charset="-78"/>
              </a:rPr>
              <a:t>و دوم</a:t>
            </a:r>
          </a:p>
        </p:txBody>
      </p:sp>
    </p:spTree>
    <p:extLst>
      <p:ext uri="{BB962C8B-B14F-4D97-AF65-F5344CB8AC3E}">
        <p14:creationId xmlns:p14="http://schemas.microsoft.com/office/powerpoint/2010/main" val="465370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fa-IR" sz="7200" dirty="0" smtClean="0">
                <a:cs typeface="B Nazanin" pitchFamily="2" charset="-78"/>
              </a:rPr>
              <a:t>مقدمه:</a:t>
            </a:r>
          </a:p>
          <a:p>
            <a:pPr marL="109728" indent="0" algn="ctr">
              <a:buNone/>
            </a:pPr>
            <a:r>
              <a:rPr lang="fa-IR" sz="2800" dirty="0" smtClean="0">
                <a:cs typeface="B Nazanin" pitchFamily="2" charset="-78"/>
              </a:rPr>
              <a:t>فرايند </a:t>
            </a:r>
            <a:r>
              <a:rPr lang="fa-IR" sz="2800" dirty="0">
                <a:cs typeface="B Nazanin" pitchFamily="2" charset="-78"/>
              </a:rPr>
              <a:t>تربيت، از واقعيتهاي پيچيده، گستـرده و بسيـار تأثيـرگذاري است كه از ديـرباز در همه جـوامع بشــري و از منظـرهاي گوناگون موضوع تدبر،انديشــه ورزی ومــورد مطالعه قرار گرفته است. فلسفه تربیت به مثابه </a:t>
            </a:r>
            <a:r>
              <a:rPr lang="fa-IR" sz="2800" b="1" dirty="0">
                <a:cs typeface="B Nazanin" pitchFamily="2" charset="-78"/>
              </a:rPr>
              <a:t>«محصول تلاش عقلاني آدمی درباره چیستی، چرايي و چگونگي تربيت با تكيه بر مبانی فلســفي مدلّل و با استفاده از شيوه های فلسفی متنوع، به مباحثی بنيادي در خصوص اين فرايند به شکل تجويزی و کلان می پردازد؛ یا نظریه ها،اهداف و سياستها، محتوا و روشها يا ساير عناصر مربوط به اقدامات ونظامهای تربيتی و مفروضات و آثار آنها را تبيين، تحليل، تفسير و نقد می نمايـد و يا بر هميـن اساس، کمک به انواع پژوهش (نظری  يا کاربستی) را برای پـردازش، طراحـی و ابـداع چنيـن مـواردی را در دستور کار قرار می دهد</a:t>
            </a:r>
            <a:r>
              <a:rPr lang="fa-IR" sz="2800" b="1" dirty="0" smtClean="0">
                <a:cs typeface="B Nazanin" pitchFamily="2" charset="-78"/>
              </a:rPr>
              <a:t>.»</a:t>
            </a:r>
            <a:endParaRPr lang="en-US" sz="2800" b="1" dirty="0">
              <a:cs typeface="B Nazanin" pitchFamily="2" charset="-78"/>
            </a:endParaRPr>
          </a:p>
          <a:p>
            <a:pPr marL="109728" indent="0" algn="ctr">
              <a:buNone/>
            </a:pPr>
            <a:endParaRPr lang="fa-IR" sz="28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06132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r>
              <a:rPr lang="en-US" sz="2800" b="1" i="1" u="sng" dirty="0">
                <a:cs typeface="B Nazanin" pitchFamily="2" charset="-78"/>
              </a:rPr>
              <a:t> </a:t>
            </a:r>
            <a:r>
              <a:rPr lang="fa-IR" sz="2800" b="1" i="1" u="sng" dirty="0">
                <a:cs typeface="B Nazanin" pitchFamily="2" charset="-78"/>
              </a:rPr>
              <a:t>اهميت و ضرورت تدوين «فلسفة تربيتی جامعه» در دوران معاصر</a:t>
            </a:r>
            <a:r>
              <a:rPr lang="fa-IR" sz="2800" b="1" dirty="0">
                <a:cs typeface="B Nazanin" pitchFamily="2" charset="-78"/>
              </a:rPr>
              <a:t> </a:t>
            </a:r>
            <a:endParaRPr lang="en-US" sz="2800" dirty="0">
              <a:cs typeface="B Nazanin" pitchFamily="2" charset="-78"/>
            </a:endParaRPr>
          </a:p>
          <a:p>
            <a:r>
              <a:rPr lang="fa-IR" sz="2800" dirty="0">
                <a:cs typeface="B Nazanin" pitchFamily="2" charset="-78"/>
              </a:rPr>
              <a:t>به نظر می رســد تدوين «فلســفة تربيتــی جامعه» -به معنــاي اخيــر- در دوران معاصر و توافق سياست گذاران و مجريان فرايند تربيت برمحتوای آن ضرورت بيشتري يافته است؛ زيرا گسترش روزافزون محدودة جريان تربيت (هم به لحاظ تعداد افراد مخاطب اين جريان و هم از حيث تنوع مصـاديق و روشهاي تـربيت و تعدد عوامـل سهيـم و مـؤثـر در آن) و اهتمـام بيشتـر رهبـران و سيـاستگذاران جوامع معاصر براي استفاده از اين فرايند، به مثابة سازوكار اصلي پيشرفت پايدار وهمه جانبه، مقتضي مشــاركت همة عوامل و نهادهاي اجتماعي در تحقق شايســتة تربيت است؛ بنابراين لازم اســت هماهنگي و تعاملي ســازنده و مســتمر بين همة عوامل سهيم و مؤثر در اين فرايند و نيز ميان تمام انواع تربيت، شكل بگيرد تا از تزاحم و تعارض عوامل سهيم در اين جريان گسترده و بسيار پيچيده پيشگيري شود و نتيجة مورد نظر از تربيت، واقعيت عينی يابد.</a:t>
            </a:r>
            <a:endParaRPr lang="en-US" sz="2800" dirty="0">
              <a:cs typeface="B Nazanin" pitchFamily="2" charset="-78"/>
            </a:endParaRPr>
          </a:p>
          <a:p>
            <a:pPr marL="109728" indent="0">
              <a:buNone/>
            </a:pPr>
            <a:endParaRPr lang="fa-IR" sz="28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63636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fa-IR" sz="5400" b="1" i="1" u="sng" dirty="0">
                <a:cs typeface="B Nazanin" pitchFamily="2" charset="-78"/>
              </a:rPr>
              <a:t>مبانی اساسی تربیت</a:t>
            </a:r>
            <a:endParaRPr lang="en-US" sz="5400" dirty="0">
              <a:cs typeface="B Nazanin" pitchFamily="2" charset="-78"/>
            </a:endParaRPr>
          </a:p>
          <a:p>
            <a:pPr algn="ctr"/>
            <a:r>
              <a:rPr lang="fa-IR" sz="5400" i="1" dirty="0">
                <a:cs typeface="B Nazanin" pitchFamily="2" charset="-78"/>
              </a:rPr>
              <a:t>1.مبانی هستی شناختی</a:t>
            </a:r>
            <a:endParaRPr lang="en-US" sz="5400" dirty="0">
              <a:cs typeface="B Nazanin" pitchFamily="2" charset="-78"/>
            </a:endParaRPr>
          </a:p>
          <a:p>
            <a:pPr algn="ctr"/>
            <a:r>
              <a:rPr lang="fa-IR" sz="5400" i="1" dirty="0">
                <a:cs typeface="B Nazanin" pitchFamily="2" charset="-78"/>
              </a:rPr>
              <a:t>2.مبانی انسان شناختی</a:t>
            </a:r>
            <a:endParaRPr lang="en-US" sz="5400" dirty="0">
              <a:cs typeface="B Nazanin" pitchFamily="2" charset="-78"/>
            </a:endParaRPr>
          </a:p>
          <a:p>
            <a:pPr algn="ctr"/>
            <a:r>
              <a:rPr lang="fa-IR" sz="5400" i="1" dirty="0">
                <a:cs typeface="B Nazanin" pitchFamily="2" charset="-78"/>
              </a:rPr>
              <a:t>3.مبانی معرفت شناختی</a:t>
            </a:r>
            <a:endParaRPr lang="en-US" sz="5400" dirty="0">
              <a:cs typeface="B Nazanin" pitchFamily="2" charset="-78"/>
            </a:endParaRPr>
          </a:p>
          <a:p>
            <a:pPr algn="ctr"/>
            <a:r>
              <a:rPr lang="fa-IR" sz="5400" i="1" dirty="0">
                <a:cs typeface="B Nazanin" pitchFamily="2" charset="-78"/>
              </a:rPr>
              <a:t>4.مبانی ارزش شناختی</a:t>
            </a:r>
            <a:endParaRPr lang="en-US" sz="5400" dirty="0">
              <a:cs typeface="B Nazanin" pitchFamily="2" charset="-78"/>
            </a:endParaRPr>
          </a:p>
          <a:p>
            <a:pPr algn="ctr"/>
            <a:r>
              <a:rPr lang="fa-IR" sz="5400" i="1" dirty="0">
                <a:cs typeface="B Nazanin" pitchFamily="2" charset="-78"/>
              </a:rPr>
              <a:t>5.مبانی دین شناختی</a:t>
            </a:r>
            <a:endParaRPr lang="en-US" sz="5400" dirty="0">
              <a:cs typeface="B Nazanin" pitchFamily="2" charset="-78"/>
            </a:endParaRPr>
          </a:p>
          <a:p>
            <a:pPr marL="109728" indent="0" algn="ctr">
              <a:buNone/>
            </a:pPr>
            <a:endParaRPr lang="fa-IR" sz="54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75261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marL="109728" indent="0">
              <a:buNone/>
            </a:pPr>
            <a:endParaRPr lang="en-US" sz="5400" dirty="0">
              <a:cs typeface="B Nazanin" pitchFamily="2" charset="-78"/>
            </a:endParaRPr>
          </a:p>
          <a:p>
            <a:r>
              <a:rPr lang="fa-IR" sz="5400" i="1" dirty="0">
                <a:cs typeface="B Nazanin" pitchFamily="2" charset="-78"/>
              </a:rPr>
              <a:t>1</a:t>
            </a:r>
            <a:r>
              <a:rPr lang="fa-IR" sz="5400" i="1" smtClean="0">
                <a:cs typeface="B Nazanin" pitchFamily="2" charset="-78"/>
              </a:rPr>
              <a:t>.مبانی </a:t>
            </a:r>
            <a:r>
              <a:rPr lang="fa-IR" sz="5400" i="1" dirty="0">
                <a:cs typeface="B Nazanin" pitchFamily="2" charset="-78"/>
              </a:rPr>
              <a:t>هستی </a:t>
            </a:r>
            <a:r>
              <a:rPr lang="fa-IR" sz="5400" i="1" dirty="0" smtClean="0">
                <a:cs typeface="B Nazanin" pitchFamily="2" charset="-78"/>
              </a:rPr>
              <a:t>شناختی</a:t>
            </a:r>
          </a:p>
          <a:p>
            <a:pPr marL="109728" indent="0">
              <a:buNone/>
            </a:pPr>
            <a:r>
              <a:rPr lang="fa-IR" sz="5400" i="1" u="sng" dirty="0" smtClean="0">
                <a:cs typeface="B Nazanin" pitchFamily="2" charset="-78"/>
              </a:rPr>
              <a:t>هستي </a:t>
            </a:r>
            <a:r>
              <a:rPr lang="fa-IR" sz="5400" i="1" u="sng" dirty="0">
                <a:cs typeface="B Nazanin" pitchFamily="2" charset="-78"/>
              </a:rPr>
              <a:t>شناســي</a:t>
            </a:r>
            <a:r>
              <a:rPr lang="en-US" sz="5400" dirty="0">
                <a:cs typeface="B Nazanin" pitchFamily="2" charset="-78"/>
              </a:rPr>
              <a:t> Ontology </a:t>
            </a:r>
            <a:r>
              <a:rPr lang="fa-IR" sz="5400" dirty="0">
                <a:cs typeface="B Nazanin" pitchFamily="2" charset="-78"/>
              </a:rPr>
              <a:t>قلمرويي از دانش فلســفي اســت كه موضوع اصلي آن تبيين چيستي و چرايي واقعيت وجود (بيان ماهيت هستي و علت غايي آن) است.</a:t>
            </a:r>
            <a:endParaRPr lang="en-US" sz="5400" dirty="0">
              <a:cs typeface="B Nazanin" pitchFamily="2" charset="-78"/>
            </a:endParaRPr>
          </a:p>
          <a:p>
            <a:pPr marL="109728" indent="0" algn="ctr">
              <a:buNone/>
            </a:pPr>
            <a:endParaRPr lang="fa-IR" sz="54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9880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fa-IR" sz="4800" i="1" dirty="0" smtClean="0">
                <a:cs typeface="B Nazanin" pitchFamily="2" charset="-78"/>
              </a:rPr>
              <a:t>2.مبانی </a:t>
            </a:r>
            <a:r>
              <a:rPr lang="fa-IR" sz="4800" i="1" dirty="0">
                <a:cs typeface="B Nazanin" pitchFamily="2" charset="-78"/>
              </a:rPr>
              <a:t>انسان </a:t>
            </a:r>
            <a:r>
              <a:rPr lang="fa-IR" sz="4800" i="1" dirty="0" smtClean="0">
                <a:cs typeface="B Nazanin" pitchFamily="2" charset="-78"/>
              </a:rPr>
              <a:t>شناختی</a:t>
            </a:r>
          </a:p>
          <a:p>
            <a:r>
              <a:rPr lang="fa-IR" sz="4800" i="1" u="sng" dirty="0">
                <a:cs typeface="B Nazanin" pitchFamily="2" charset="-78"/>
              </a:rPr>
              <a:t>انسان شناســي</a:t>
            </a:r>
            <a:r>
              <a:rPr lang="fa-IR" sz="4800" dirty="0">
                <a:cs typeface="B Nazanin" pitchFamily="2" charset="-78"/>
              </a:rPr>
              <a:t> بخشــي از مباحث هستي شناختي است كه دربارة انســان به عنوان يكي از عناصر سه گانة هستي (خدا، عالم و انســان) بحث مي كند. انسان شناســي فلسفي چيســتي، چگونگي و موقعيت انسان را درهستي مورد بحث و بررسي قرار </a:t>
            </a:r>
            <a:r>
              <a:rPr lang="fa-IR" sz="4800" dirty="0" smtClean="0">
                <a:cs typeface="B Nazanin" pitchFamily="2" charset="-78"/>
              </a:rPr>
              <a:t>مي دهد</a:t>
            </a:r>
            <a:r>
              <a:rPr lang="en-US" sz="4800" dirty="0">
                <a:cs typeface="B Nazanin" pitchFamily="2" charset="-78"/>
              </a:rPr>
              <a:t>.</a:t>
            </a:r>
          </a:p>
          <a:p>
            <a:endParaRPr lang="en-US" sz="4800" dirty="0">
              <a:cs typeface="B Nazanin" pitchFamily="2" charset="-78"/>
            </a:endParaRPr>
          </a:p>
          <a:p>
            <a:pPr marL="109728" indent="0">
              <a:buNone/>
            </a:pPr>
            <a:endParaRPr lang="fa-IR" sz="48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10124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fa-IR" sz="4800" i="1" dirty="0">
                <a:cs typeface="B Nazanin" pitchFamily="2" charset="-78"/>
              </a:rPr>
              <a:t>3.مبانی معرفت شناختی</a:t>
            </a:r>
            <a:endParaRPr lang="en-US" sz="4800" dirty="0">
              <a:cs typeface="B Nazanin" pitchFamily="2" charset="-78"/>
            </a:endParaRPr>
          </a:p>
          <a:p>
            <a:pPr marL="109728" indent="0">
              <a:buNone/>
            </a:pPr>
            <a:r>
              <a:rPr lang="fa-IR" sz="4800" i="1" u="sng" dirty="0">
                <a:cs typeface="B Nazanin" pitchFamily="2" charset="-78"/>
              </a:rPr>
              <a:t>معرفت شناســي</a:t>
            </a:r>
            <a:r>
              <a:rPr lang="en-US" sz="4800" dirty="0">
                <a:cs typeface="B Nazanin" pitchFamily="2" charset="-78"/>
              </a:rPr>
              <a:t> Epistemology </a:t>
            </a:r>
            <a:r>
              <a:rPr lang="fa-IR" sz="4800" dirty="0">
                <a:cs typeface="B Nazanin" pitchFamily="2" charset="-78"/>
              </a:rPr>
              <a:t>قلمرويي از دانش فلســفي است كه به بررسي معرفت مي پردازد. </a:t>
            </a:r>
            <a:r>
              <a:rPr lang="fa-IR" sz="4800" dirty="0" smtClean="0">
                <a:cs typeface="B Nazanin" pitchFamily="2" charset="-78"/>
              </a:rPr>
              <a:t>پرسش هايي </a:t>
            </a:r>
            <a:r>
              <a:rPr lang="fa-IR" sz="4800" dirty="0">
                <a:cs typeface="B Nazanin" pitchFamily="2" charset="-78"/>
              </a:rPr>
              <a:t>مانند امكان و ماهيت معرفت، حدود شناخت، ارزش شناخت، انواع و ابزار شناخت و ملاك صدق قضايا، محور اصلي آن را تشكيل </a:t>
            </a:r>
            <a:r>
              <a:rPr lang="fa-IR" sz="4800" dirty="0" smtClean="0">
                <a:cs typeface="B Nazanin" pitchFamily="2" charset="-78"/>
              </a:rPr>
              <a:t>مي دهد</a:t>
            </a:r>
            <a:r>
              <a:rPr lang="en-US" sz="4800" dirty="0">
                <a:cs typeface="B Nazanin" pitchFamily="2" charset="-78"/>
              </a:rPr>
              <a:t>.</a:t>
            </a:r>
          </a:p>
          <a:p>
            <a:pPr marL="109728" indent="0">
              <a:buNone/>
            </a:pPr>
            <a:endParaRPr lang="fa-IR" sz="48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18092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fa-IR" sz="4000" i="1" dirty="0">
                <a:cs typeface="B Nazanin" pitchFamily="2" charset="-78"/>
              </a:rPr>
              <a:t>4.مبانی ارزش شناختی</a:t>
            </a:r>
            <a:endParaRPr lang="en-US" sz="4000" dirty="0">
              <a:cs typeface="B Nazanin" pitchFamily="2" charset="-78"/>
            </a:endParaRPr>
          </a:p>
          <a:p>
            <a:pPr marL="109728" indent="0">
              <a:buNone/>
            </a:pPr>
            <a:r>
              <a:rPr lang="fa-IR" sz="4000" i="1" u="sng" dirty="0">
                <a:cs typeface="B Nazanin" pitchFamily="2" charset="-78"/>
              </a:rPr>
              <a:t>ارزش شناســي</a:t>
            </a:r>
            <a:r>
              <a:rPr lang="en-US" sz="4000" dirty="0">
                <a:cs typeface="B Nazanin" pitchFamily="2" charset="-78"/>
              </a:rPr>
              <a:t> Axiology </a:t>
            </a:r>
            <a:r>
              <a:rPr lang="fa-IR" sz="4000" dirty="0">
                <a:cs typeface="B Nazanin" pitchFamily="2" charset="-78"/>
              </a:rPr>
              <a:t>قلمرويي از مباحث نظري فلســفه است كه چيستی وچرايی وچگونگی </a:t>
            </a:r>
            <a:r>
              <a:rPr lang="fa-IR" sz="4000" dirty="0" smtClean="0">
                <a:cs typeface="B Nazanin" pitchFamily="2" charset="-78"/>
              </a:rPr>
              <a:t>ارزش ها </a:t>
            </a:r>
            <a:r>
              <a:rPr lang="fa-IR" sz="4000" dirty="0">
                <a:cs typeface="B Nazanin" pitchFamily="2" charset="-78"/>
              </a:rPr>
              <a:t>را به شکل عقلانی مطالعه </a:t>
            </a:r>
            <a:r>
              <a:rPr lang="fa-IR" sz="4000" dirty="0" smtClean="0">
                <a:cs typeface="B Nazanin" pitchFamily="2" charset="-78"/>
              </a:rPr>
              <a:t>مي نمايد</a:t>
            </a:r>
            <a:r>
              <a:rPr lang="fa-IR" sz="4000" dirty="0">
                <a:cs typeface="B Nazanin" pitchFamily="2" charset="-78"/>
              </a:rPr>
              <a:t>. در اين حوزه، پرســشهايي از قبيل چيســتي ارزشها و رابطة ارزشها با واقعيتها، ثبات و تغيير در ارزشها و سلســله مراتب ارزشها مورد بحث قرار </a:t>
            </a:r>
            <a:r>
              <a:rPr lang="fa-IR" sz="4000" dirty="0" smtClean="0">
                <a:cs typeface="B Nazanin" pitchFamily="2" charset="-78"/>
              </a:rPr>
              <a:t>مي گيرد</a:t>
            </a:r>
            <a:r>
              <a:rPr lang="fa-IR" sz="4000" dirty="0">
                <a:cs typeface="B Nazanin" pitchFamily="2" charset="-78"/>
              </a:rPr>
              <a:t>. البته در اينجا مبانی ارزش شــناختی شامل </a:t>
            </a:r>
            <a:r>
              <a:rPr lang="fa-IR" sz="4000" dirty="0" smtClean="0">
                <a:cs typeface="B Nazanin" pitchFamily="2" charset="-78"/>
              </a:rPr>
              <a:t>گزاره های </a:t>
            </a:r>
            <a:r>
              <a:rPr lang="fa-IR" sz="4000" dirty="0">
                <a:cs typeface="B Nazanin" pitchFamily="2" charset="-78"/>
              </a:rPr>
              <a:t>ناظر به تعيين مصاديق مهمترين ارزش ها(از منظر اسلامی) ونحوة تحقق آنها نيز هست</a:t>
            </a:r>
            <a:r>
              <a:rPr lang="en-US" sz="4000" dirty="0">
                <a:cs typeface="B Nazanin" pitchFamily="2" charset="-78"/>
              </a:rPr>
              <a:t>. </a:t>
            </a:r>
          </a:p>
          <a:p>
            <a:pPr marL="109728" indent="0">
              <a:buNone/>
            </a:pPr>
            <a:endParaRPr lang="fa-IR" sz="40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75567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fa-IR" sz="3600" i="1" dirty="0">
                <a:cs typeface="B Nazanin" pitchFamily="2" charset="-78"/>
              </a:rPr>
              <a:t>5.مبانی دین شناختی</a:t>
            </a:r>
            <a:endParaRPr lang="en-US" sz="3600" dirty="0">
              <a:cs typeface="B Nazanin" pitchFamily="2" charset="-78"/>
            </a:endParaRPr>
          </a:p>
          <a:p>
            <a:pPr marL="109728" indent="0">
              <a:buNone/>
            </a:pPr>
            <a:r>
              <a:rPr lang="fa-IR" sz="3600" dirty="0">
                <a:cs typeface="B Nazanin" pitchFamily="2" charset="-78"/>
              </a:rPr>
              <a:t>مراد از </a:t>
            </a:r>
            <a:r>
              <a:rPr lang="fa-IR" sz="3600" i="1" u="sng" dirty="0">
                <a:cs typeface="B Nazanin" pitchFamily="2" charset="-78"/>
              </a:rPr>
              <a:t>”مباني دين شــناختي”</a:t>
            </a:r>
            <a:r>
              <a:rPr lang="fa-IR" sz="3600" dirty="0">
                <a:cs typeface="B Nazanin" pitchFamily="2" charset="-78"/>
              </a:rPr>
              <a:t> در اينجا آن دســته از گزاره ها هســتند که با نگاهی درجة دو، صرفا به مباحثی درباره دین، چيستي و چرايي دين، جايگاه دين در زندگي و نسبتي كه انسان با آن دارد، نحوة فهم دين، قلمرو دين و ارتباط آن با سايرمعارف و... می پردازند ودر حیطه دانش فلسفی مضافِ فلسفه دین یا بعضاً در حوزه دین مباحث كلام جديد قرار </a:t>
            </a:r>
            <a:r>
              <a:rPr lang="fa-IR" sz="3600" dirty="0" smtClean="0">
                <a:cs typeface="B Nazanin" pitchFamily="2" charset="-78"/>
              </a:rPr>
              <a:t>مي گيرند </a:t>
            </a:r>
            <a:r>
              <a:rPr lang="fa-IR" sz="3600" dirty="0">
                <a:cs typeface="B Nazanin" pitchFamily="2" charset="-78"/>
              </a:rPr>
              <a:t>ولذا با “مباني ديني” </a:t>
            </a:r>
            <a:r>
              <a:rPr lang="fa-IR" sz="3600" dirty="0" smtClean="0">
                <a:cs typeface="B Nazanin" pitchFamily="2" charset="-78"/>
              </a:rPr>
              <a:t>متفاوت اند</a:t>
            </a:r>
            <a:r>
              <a:rPr lang="fa-IR" sz="3600" dirty="0">
                <a:cs typeface="B Nazanin" pitchFamily="2" charset="-78"/>
              </a:rPr>
              <a:t>. زيرا چنان که گذشــت “مباني ديني” شــامل هر پنج دسته مباني اساسي تربيت اند که از منابع اصلی دينی اخذ شده اند يا با آنها </a:t>
            </a:r>
            <a:r>
              <a:rPr lang="fa-IR" sz="3600" dirty="0" smtClean="0">
                <a:cs typeface="B Nazanin" pitchFamily="2" charset="-78"/>
              </a:rPr>
              <a:t>سازگاراند</a:t>
            </a:r>
            <a:r>
              <a:rPr lang="fa-IR" sz="3600" dirty="0">
                <a:cs typeface="B Nazanin" pitchFamily="2" charset="-78"/>
              </a:rPr>
              <a:t>.</a:t>
            </a:r>
            <a:endParaRPr lang="en-US" sz="3600" dirty="0">
              <a:cs typeface="B Nazanin" pitchFamily="2" charset="-78"/>
            </a:endParaRPr>
          </a:p>
          <a:p>
            <a:pPr marL="109728" indent="0">
              <a:buNone/>
            </a:pPr>
            <a:endParaRPr lang="fa-IR" sz="360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153134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384</TotalTime>
  <Words>682</Words>
  <Application>Microsoft Office PowerPoint</Application>
  <PresentationFormat>On-screen Show (4:3)</PresentationFormat>
  <Paragraphs>28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edu</dc:creator>
  <cp:lastModifiedBy>edu</cp:lastModifiedBy>
  <cp:revision>28</cp:revision>
  <dcterms:created xsi:type="dcterms:W3CDTF">2020-04-13T17:26:28Z</dcterms:created>
  <dcterms:modified xsi:type="dcterms:W3CDTF">2020-04-23T18:23:05Z</dcterms:modified>
</cp:coreProperties>
</file>