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4"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2937" autoAdjust="0"/>
    <p:restoredTop sz="94660"/>
  </p:normalViewPr>
  <p:slideViewPr>
    <p:cSldViewPr snapToGrid="0">
      <p:cViewPr varScale="1">
        <p:scale>
          <a:sx n="74" d="100"/>
          <a:sy n="74" d="100"/>
        </p:scale>
        <p:origin x="-498" y="-25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DABFDCB-FDE9-4003-91DC-62C59A361A30}" type="datetimeFigureOut">
              <a:rPr lang="fa-IR" smtClean="0"/>
              <a:t>02/24/1431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35C50F43-5CDD-48C7-BB5C-B33D41E9AB1C}" type="slidenum">
              <a:rPr lang="fa-IR" smtClean="0"/>
              <a:t>‹#›</a:t>
            </a:fld>
            <a:endParaRPr lang="fa-IR"/>
          </a:p>
        </p:txBody>
      </p:sp>
    </p:spTree>
    <p:extLst>
      <p:ext uri="{BB962C8B-B14F-4D97-AF65-F5344CB8AC3E}">
        <p14:creationId xmlns:p14="http://schemas.microsoft.com/office/powerpoint/2010/main" val="5920468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DABFDCB-FDE9-4003-91DC-62C59A361A30}" type="datetimeFigureOut">
              <a:rPr lang="fa-IR" smtClean="0"/>
              <a:t>02/24/1431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35C50F43-5CDD-48C7-BB5C-B33D41E9AB1C}" type="slidenum">
              <a:rPr lang="fa-IR" smtClean="0"/>
              <a:t>‹#›</a:t>
            </a:fld>
            <a:endParaRPr lang="fa-IR"/>
          </a:p>
        </p:txBody>
      </p:sp>
    </p:spTree>
    <p:extLst>
      <p:ext uri="{BB962C8B-B14F-4D97-AF65-F5344CB8AC3E}">
        <p14:creationId xmlns:p14="http://schemas.microsoft.com/office/powerpoint/2010/main" val="34738811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DABFDCB-FDE9-4003-91DC-62C59A361A30}" type="datetimeFigureOut">
              <a:rPr lang="fa-IR" smtClean="0"/>
              <a:t>02/24/1431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35C50F43-5CDD-48C7-BB5C-B33D41E9AB1C}" type="slidenum">
              <a:rPr lang="fa-IR" smtClean="0"/>
              <a:t>‹#›</a:t>
            </a:fld>
            <a:endParaRPr lang="fa-I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0130532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DABFDCB-FDE9-4003-91DC-62C59A361A30}" type="datetimeFigureOut">
              <a:rPr lang="fa-IR" smtClean="0"/>
              <a:t>02/24/1431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35C50F43-5CDD-48C7-BB5C-B33D41E9AB1C}" type="slidenum">
              <a:rPr lang="fa-IR" smtClean="0"/>
              <a:t>‹#›</a:t>
            </a:fld>
            <a:endParaRPr lang="fa-IR"/>
          </a:p>
        </p:txBody>
      </p:sp>
    </p:spTree>
    <p:extLst>
      <p:ext uri="{BB962C8B-B14F-4D97-AF65-F5344CB8AC3E}">
        <p14:creationId xmlns:p14="http://schemas.microsoft.com/office/powerpoint/2010/main" val="20059178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DABFDCB-FDE9-4003-91DC-62C59A361A30}" type="datetimeFigureOut">
              <a:rPr lang="fa-IR" smtClean="0"/>
              <a:t>02/24/1431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35C50F43-5CDD-48C7-BB5C-B33D41E9AB1C}" type="slidenum">
              <a:rPr lang="fa-IR" smtClean="0"/>
              <a:t>‹#›</a:t>
            </a:fld>
            <a:endParaRPr lang="fa-I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8252849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DABFDCB-FDE9-4003-91DC-62C59A361A30}" type="datetimeFigureOut">
              <a:rPr lang="fa-IR" smtClean="0"/>
              <a:t>02/24/1431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35C50F43-5CDD-48C7-BB5C-B33D41E9AB1C}" type="slidenum">
              <a:rPr lang="fa-IR" smtClean="0"/>
              <a:t>‹#›</a:t>
            </a:fld>
            <a:endParaRPr lang="fa-IR"/>
          </a:p>
        </p:txBody>
      </p:sp>
    </p:spTree>
    <p:extLst>
      <p:ext uri="{BB962C8B-B14F-4D97-AF65-F5344CB8AC3E}">
        <p14:creationId xmlns:p14="http://schemas.microsoft.com/office/powerpoint/2010/main" val="38729905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DABFDCB-FDE9-4003-91DC-62C59A361A30}" type="datetimeFigureOut">
              <a:rPr lang="fa-IR" smtClean="0"/>
              <a:t>02/24/1431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35C50F43-5CDD-48C7-BB5C-B33D41E9AB1C}" type="slidenum">
              <a:rPr lang="fa-IR" smtClean="0"/>
              <a:t>‹#›</a:t>
            </a:fld>
            <a:endParaRPr lang="fa-IR"/>
          </a:p>
        </p:txBody>
      </p:sp>
    </p:spTree>
    <p:extLst>
      <p:ext uri="{BB962C8B-B14F-4D97-AF65-F5344CB8AC3E}">
        <p14:creationId xmlns:p14="http://schemas.microsoft.com/office/powerpoint/2010/main" val="25368879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DABFDCB-FDE9-4003-91DC-62C59A361A30}" type="datetimeFigureOut">
              <a:rPr lang="fa-IR" smtClean="0"/>
              <a:t>02/24/1431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35C50F43-5CDD-48C7-BB5C-B33D41E9AB1C}" type="slidenum">
              <a:rPr lang="fa-IR" smtClean="0"/>
              <a:t>‹#›</a:t>
            </a:fld>
            <a:endParaRPr lang="fa-IR"/>
          </a:p>
        </p:txBody>
      </p:sp>
    </p:spTree>
    <p:extLst>
      <p:ext uri="{BB962C8B-B14F-4D97-AF65-F5344CB8AC3E}">
        <p14:creationId xmlns:p14="http://schemas.microsoft.com/office/powerpoint/2010/main" val="22956523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DABFDCB-FDE9-4003-91DC-62C59A361A30}" type="datetimeFigureOut">
              <a:rPr lang="fa-IR" smtClean="0"/>
              <a:t>02/24/1431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35C50F43-5CDD-48C7-BB5C-B33D41E9AB1C}" type="slidenum">
              <a:rPr lang="fa-IR" smtClean="0"/>
              <a:t>‹#›</a:t>
            </a:fld>
            <a:endParaRPr lang="fa-IR"/>
          </a:p>
        </p:txBody>
      </p:sp>
    </p:spTree>
    <p:extLst>
      <p:ext uri="{BB962C8B-B14F-4D97-AF65-F5344CB8AC3E}">
        <p14:creationId xmlns:p14="http://schemas.microsoft.com/office/powerpoint/2010/main" val="38329070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DABFDCB-FDE9-4003-91DC-62C59A361A30}" type="datetimeFigureOut">
              <a:rPr lang="fa-IR" smtClean="0"/>
              <a:t>02/24/1431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35C50F43-5CDD-48C7-BB5C-B33D41E9AB1C}" type="slidenum">
              <a:rPr lang="fa-IR" smtClean="0"/>
              <a:t>‹#›</a:t>
            </a:fld>
            <a:endParaRPr lang="fa-IR"/>
          </a:p>
        </p:txBody>
      </p:sp>
    </p:spTree>
    <p:extLst>
      <p:ext uri="{BB962C8B-B14F-4D97-AF65-F5344CB8AC3E}">
        <p14:creationId xmlns:p14="http://schemas.microsoft.com/office/powerpoint/2010/main" val="39174952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DABFDCB-FDE9-4003-91DC-62C59A361A30}" type="datetimeFigureOut">
              <a:rPr lang="fa-IR" smtClean="0"/>
              <a:t>02/24/1431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35C50F43-5CDD-48C7-BB5C-B33D41E9AB1C}" type="slidenum">
              <a:rPr lang="fa-IR" smtClean="0"/>
              <a:t>‹#›</a:t>
            </a:fld>
            <a:endParaRPr lang="fa-IR"/>
          </a:p>
        </p:txBody>
      </p:sp>
    </p:spTree>
    <p:extLst>
      <p:ext uri="{BB962C8B-B14F-4D97-AF65-F5344CB8AC3E}">
        <p14:creationId xmlns:p14="http://schemas.microsoft.com/office/powerpoint/2010/main" val="40065221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DABFDCB-FDE9-4003-91DC-62C59A361A30}" type="datetimeFigureOut">
              <a:rPr lang="fa-IR" smtClean="0"/>
              <a:t>02/24/1431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35C50F43-5CDD-48C7-BB5C-B33D41E9AB1C}" type="slidenum">
              <a:rPr lang="fa-IR" smtClean="0"/>
              <a:t>‹#›</a:t>
            </a:fld>
            <a:endParaRPr lang="fa-IR"/>
          </a:p>
        </p:txBody>
      </p:sp>
    </p:spTree>
    <p:extLst>
      <p:ext uri="{BB962C8B-B14F-4D97-AF65-F5344CB8AC3E}">
        <p14:creationId xmlns:p14="http://schemas.microsoft.com/office/powerpoint/2010/main" val="42085051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DABFDCB-FDE9-4003-91DC-62C59A361A30}" type="datetimeFigureOut">
              <a:rPr lang="fa-IR" smtClean="0"/>
              <a:t>02/24/1431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35C50F43-5CDD-48C7-BB5C-B33D41E9AB1C}" type="slidenum">
              <a:rPr lang="fa-IR" smtClean="0"/>
              <a:t>‹#›</a:t>
            </a:fld>
            <a:endParaRPr lang="fa-IR"/>
          </a:p>
        </p:txBody>
      </p:sp>
    </p:spTree>
    <p:extLst>
      <p:ext uri="{BB962C8B-B14F-4D97-AF65-F5344CB8AC3E}">
        <p14:creationId xmlns:p14="http://schemas.microsoft.com/office/powerpoint/2010/main" val="24034124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ABFDCB-FDE9-4003-91DC-62C59A361A30}" type="datetimeFigureOut">
              <a:rPr lang="fa-IR" smtClean="0"/>
              <a:t>02/24/1431</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35C50F43-5CDD-48C7-BB5C-B33D41E9AB1C}" type="slidenum">
              <a:rPr lang="fa-IR" smtClean="0"/>
              <a:t>‹#›</a:t>
            </a:fld>
            <a:endParaRPr lang="fa-IR"/>
          </a:p>
        </p:txBody>
      </p:sp>
    </p:spTree>
    <p:extLst>
      <p:ext uri="{BB962C8B-B14F-4D97-AF65-F5344CB8AC3E}">
        <p14:creationId xmlns:p14="http://schemas.microsoft.com/office/powerpoint/2010/main" val="20037492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ABFDCB-FDE9-4003-91DC-62C59A361A30}" type="datetimeFigureOut">
              <a:rPr lang="fa-IR" smtClean="0"/>
              <a:t>02/24/1431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35C50F43-5CDD-48C7-BB5C-B33D41E9AB1C}" type="slidenum">
              <a:rPr lang="fa-IR" smtClean="0"/>
              <a:t>‹#›</a:t>
            </a:fld>
            <a:endParaRPr lang="fa-IR"/>
          </a:p>
        </p:txBody>
      </p:sp>
    </p:spTree>
    <p:extLst>
      <p:ext uri="{BB962C8B-B14F-4D97-AF65-F5344CB8AC3E}">
        <p14:creationId xmlns:p14="http://schemas.microsoft.com/office/powerpoint/2010/main" val="33648373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35C50F43-5CDD-48C7-BB5C-B33D41E9AB1C}" type="slidenum">
              <a:rPr lang="fa-IR" smtClean="0"/>
              <a:t>‹#›</a:t>
            </a:fld>
            <a:endParaRPr lang="fa-IR"/>
          </a:p>
        </p:txBody>
      </p:sp>
      <p:sp>
        <p:nvSpPr>
          <p:cNvPr id="5" name="Date Placeholder 4"/>
          <p:cNvSpPr>
            <a:spLocks noGrp="1"/>
          </p:cNvSpPr>
          <p:nvPr>
            <p:ph type="dt" sz="half" idx="10"/>
          </p:nvPr>
        </p:nvSpPr>
        <p:spPr/>
        <p:txBody>
          <a:bodyPr/>
          <a:lstStyle/>
          <a:p>
            <a:fld id="{2DABFDCB-FDE9-4003-91DC-62C59A361A30}" type="datetimeFigureOut">
              <a:rPr lang="fa-IR" smtClean="0"/>
              <a:t>02/24/1431</a:t>
            </a:fld>
            <a:endParaRPr lang="fa-IR"/>
          </a:p>
        </p:txBody>
      </p:sp>
    </p:spTree>
    <p:extLst>
      <p:ext uri="{BB962C8B-B14F-4D97-AF65-F5344CB8AC3E}">
        <p14:creationId xmlns:p14="http://schemas.microsoft.com/office/powerpoint/2010/main" val="14991925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DABFDCB-FDE9-4003-91DC-62C59A361A30}" type="datetimeFigureOut">
              <a:rPr lang="fa-IR" smtClean="0"/>
              <a:t>02/24/1431</a:t>
            </a:fld>
            <a:endParaRPr lang="fa-IR"/>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35C50F43-5CDD-48C7-BB5C-B33D41E9AB1C}" type="slidenum">
              <a:rPr lang="fa-IR" smtClean="0"/>
              <a:t>‹#›</a:t>
            </a:fld>
            <a:endParaRPr lang="fa-IR"/>
          </a:p>
        </p:txBody>
      </p:sp>
    </p:spTree>
    <p:extLst>
      <p:ext uri="{BB962C8B-B14F-4D97-AF65-F5344CB8AC3E}">
        <p14:creationId xmlns:p14="http://schemas.microsoft.com/office/powerpoint/2010/main" val="3550791090"/>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Lst>
  <p:txStyles>
    <p:title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463639"/>
            <a:ext cx="9427096" cy="3587197"/>
          </a:xfrm>
        </p:spPr>
        <p:txBody>
          <a:bodyPr/>
          <a:lstStyle/>
          <a:p>
            <a:pPr algn="ctr"/>
            <a:r>
              <a:rPr lang="fa-IR" dirty="0" smtClean="0"/>
              <a:t>*</a:t>
            </a:r>
            <a:endParaRPr lang="fa-IR" dirty="0"/>
          </a:p>
        </p:txBody>
      </p:sp>
      <p:sp>
        <p:nvSpPr>
          <p:cNvPr id="3" name="Subtitle 2"/>
          <p:cNvSpPr>
            <a:spLocks noGrp="1"/>
          </p:cNvSpPr>
          <p:nvPr>
            <p:ph type="subTitle" idx="1"/>
          </p:nvPr>
        </p:nvSpPr>
        <p:spPr>
          <a:xfrm>
            <a:off x="1507067" y="4050833"/>
            <a:ext cx="8654364" cy="2530271"/>
          </a:xfrm>
        </p:spPr>
        <p:txBody>
          <a:bodyPr>
            <a:noAutofit/>
          </a:bodyPr>
          <a:lstStyle/>
          <a:p>
            <a:pPr algn="ctr">
              <a:lnSpc>
                <a:spcPct val="150000"/>
              </a:lnSpc>
            </a:pPr>
            <a:r>
              <a:rPr lang="fa-IR" sz="2400" dirty="0" smtClean="0">
                <a:solidFill>
                  <a:schemeClr val="tx1"/>
                </a:solidFill>
                <a:cs typeface="B Titr" panose="00000700000000000000" pitchFamily="2" charset="-78"/>
              </a:rPr>
              <a:t>درس </a:t>
            </a:r>
            <a:r>
              <a:rPr lang="fa-IR" sz="2400" dirty="0" smtClean="0">
                <a:solidFill>
                  <a:schemeClr val="tx1"/>
                </a:solidFill>
                <a:cs typeface="B Titr" panose="00000700000000000000" pitchFamily="2" charset="-78"/>
              </a:rPr>
              <a:t>8 </a:t>
            </a:r>
            <a:r>
              <a:rPr lang="fa-IR" sz="2400" dirty="0" smtClean="0">
                <a:solidFill>
                  <a:schemeClr val="tx1"/>
                </a:solidFill>
                <a:cs typeface="B Titr" panose="00000700000000000000" pitchFamily="2" charset="-78"/>
              </a:rPr>
              <a:t>زبان </a:t>
            </a:r>
            <a:r>
              <a:rPr lang="fa-IR" sz="2400" dirty="0" smtClean="0">
                <a:solidFill>
                  <a:schemeClr val="tx1"/>
                </a:solidFill>
                <a:cs typeface="B Titr" panose="00000700000000000000" pitchFamily="2" charset="-78"/>
              </a:rPr>
              <a:t>فارسی</a:t>
            </a:r>
            <a:endParaRPr lang="fa-IR" sz="2400" dirty="0" smtClean="0">
              <a:solidFill>
                <a:schemeClr val="tx1"/>
              </a:solidFill>
              <a:cs typeface="B Titr" panose="00000700000000000000" pitchFamily="2" charset="-78"/>
            </a:endParaRPr>
          </a:p>
          <a:p>
            <a:pPr algn="ctr">
              <a:lnSpc>
                <a:spcPct val="150000"/>
              </a:lnSpc>
            </a:pPr>
            <a:r>
              <a:rPr lang="fa-IR" sz="2400" dirty="0" smtClean="0">
                <a:solidFill>
                  <a:schemeClr val="tx1"/>
                </a:solidFill>
                <a:cs typeface="B Titr" panose="00000700000000000000" pitchFamily="2" charset="-78"/>
              </a:rPr>
              <a:t>مدرس:  کامرانی</a:t>
            </a:r>
          </a:p>
          <a:p>
            <a:pPr algn="ctr">
              <a:lnSpc>
                <a:spcPct val="150000"/>
              </a:lnSpc>
            </a:pPr>
            <a:r>
              <a:rPr lang="fa-IR" sz="2400" dirty="0" smtClean="0">
                <a:solidFill>
                  <a:schemeClr val="tx1"/>
                </a:solidFill>
                <a:cs typeface="B Titr" panose="00000700000000000000" pitchFamily="2" charset="-78"/>
              </a:rPr>
              <a:t>تربیت بدنی 97</a:t>
            </a:r>
          </a:p>
          <a:p>
            <a:pPr algn="ctr">
              <a:lnSpc>
                <a:spcPct val="150000"/>
              </a:lnSpc>
            </a:pPr>
            <a:r>
              <a:rPr lang="fa-IR" sz="2400" dirty="0" smtClean="0">
                <a:solidFill>
                  <a:schemeClr val="tx1"/>
                </a:solidFill>
                <a:cs typeface="B Titr" panose="00000700000000000000" pitchFamily="2" charset="-78"/>
              </a:rPr>
              <a:t>دانشگاه فرهنگیان خوی</a:t>
            </a:r>
          </a:p>
          <a:p>
            <a:pPr algn="ctr">
              <a:lnSpc>
                <a:spcPct val="150000"/>
              </a:lnSpc>
            </a:pPr>
            <a:endParaRPr lang="fa-IR" sz="2400" dirty="0" smtClean="0">
              <a:solidFill>
                <a:schemeClr val="tx1"/>
              </a:solidFill>
              <a:cs typeface="B Titr" panose="00000700000000000000" pitchFamily="2" charset="-78"/>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53884" y="682806"/>
            <a:ext cx="4333461" cy="3088776"/>
          </a:xfrm>
          <a:prstGeom prst="rect">
            <a:avLst/>
          </a:prstGeom>
        </p:spPr>
      </p:pic>
    </p:spTree>
    <p:extLst>
      <p:ext uri="{BB962C8B-B14F-4D97-AF65-F5344CB8AC3E}">
        <p14:creationId xmlns:p14="http://schemas.microsoft.com/office/powerpoint/2010/main" val="19917531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8000"/>
          </a:xfrm>
        </p:spPr>
        <p:txBody>
          <a:bodyPr>
            <a:normAutofit/>
          </a:bodyPr>
          <a:lstStyle/>
          <a:p>
            <a:pPr algn="r">
              <a:lnSpc>
                <a:spcPct val="150000"/>
              </a:lnSpc>
            </a:pPr>
            <a:r>
              <a:rPr lang="fa-IR" sz="2000" dirty="0">
                <a:solidFill>
                  <a:srgbClr val="333333"/>
                </a:solidFill>
                <a:latin typeface="Tahoma" panose="020B0604030504040204" pitchFamily="34" charset="0"/>
                <a:ea typeface="Times New Roman" panose="02020603050405020304" pitchFamily="18" charset="0"/>
                <a:cs typeface="B Titr" panose="00000700000000000000" pitchFamily="2" charset="-78"/>
              </a:rPr>
              <a:t>9-  </a:t>
            </a:r>
            <a:r>
              <a:rPr lang="fa-IR" sz="2000" dirty="0">
                <a:solidFill>
                  <a:srgbClr val="FF0000"/>
                </a:solidFill>
                <a:latin typeface="Tahoma" panose="020B0604030504040204" pitchFamily="34" charset="0"/>
                <a:ea typeface="Times New Roman" panose="02020603050405020304" pitchFamily="18" charset="0"/>
                <a:cs typeface="B Titr" panose="00000700000000000000" pitchFamily="2" charset="-78"/>
              </a:rPr>
              <a:t>به  گاه  درشتی  درشتم  چو  </a:t>
            </a:r>
            <a:r>
              <a:rPr lang="fa-IR" sz="2000" dirty="0" smtClean="0">
                <a:solidFill>
                  <a:srgbClr val="FF0000"/>
                </a:solidFill>
                <a:latin typeface="Tahoma" panose="020B0604030504040204" pitchFamily="34" charset="0"/>
                <a:ea typeface="Times New Roman" panose="02020603050405020304" pitchFamily="18" charset="0"/>
                <a:cs typeface="B Titr" panose="00000700000000000000" pitchFamily="2" charset="-78"/>
              </a:rPr>
              <a:t>سوهان     </a:t>
            </a:r>
            <a:r>
              <a:rPr lang="fa-IR" sz="2000" dirty="0">
                <a:solidFill>
                  <a:srgbClr val="FF0000"/>
                </a:solidFill>
                <a:latin typeface="Tahoma" panose="020B0604030504040204" pitchFamily="34" charset="0"/>
                <a:ea typeface="Times New Roman" panose="02020603050405020304" pitchFamily="18" charset="0"/>
                <a:cs typeface="B Titr" panose="00000700000000000000" pitchFamily="2" charset="-78"/>
              </a:rPr>
              <a:t>به هنگام  نرمی  به  نرمی  حریرم  </a:t>
            </a:r>
            <a:r>
              <a:rPr lang="en-US" sz="2000" dirty="0">
                <a:solidFill>
                  <a:srgbClr val="5FCBEF"/>
                </a:solidFill>
                <a:latin typeface="Calibri" panose="020F0502020204030204" pitchFamily="34" charset="0"/>
                <a:ea typeface="Calibri" panose="020F0502020204030204" pitchFamily="34" charset="0"/>
                <a:cs typeface="B Titr" panose="00000700000000000000" pitchFamily="2" charset="-78"/>
              </a:rPr>
              <a:t/>
            </a:r>
            <a:br>
              <a:rPr lang="en-US" sz="2000" dirty="0">
                <a:solidFill>
                  <a:srgbClr val="5FCBEF"/>
                </a:solidFill>
                <a:latin typeface="Calibri" panose="020F0502020204030204" pitchFamily="34" charset="0"/>
                <a:ea typeface="Calibri" panose="020F0502020204030204" pitchFamily="34" charset="0"/>
                <a:cs typeface="B Titr" panose="00000700000000000000" pitchFamily="2" charset="-78"/>
              </a:rPr>
            </a:br>
            <a:r>
              <a:rPr lang="fa-IR" sz="2000" dirty="0">
                <a:solidFill>
                  <a:srgbClr val="333333"/>
                </a:solidFill>
                <a:latin typeface="Tahoma" panose="020B0604030504040204" pitchFamily="34" charset="0"/>
                <a:ea typeface="Times New Roman" panose="02020603050405020304" pitchFamily="18" charset="0"/>
                <a:cs typeface="B Titr" panose="00000700000000000000" pitchFamily="2" charset="-78"/>
              </a:rPr>
              <a:t>معنی :  </a:t>
            </a:r>
            <a:r>
              <a:rPr lang="fa-IR" sz="2000"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 </a:t>
            </a:r>
            <a:r>
              <a:rPr lang="fa-IR" sz="2000" dirty="0">
                <a:solidFill>
                  <a:srgbClr val="333333"/>
                </a:solidFill>
                <a:latin typeface="Tahoma" panose="020B0604030504040204" pitchFamily="34" charset="0"/>
                <a:ea typeface="Times New Roman" panose="02020603050405020304" pitchFamily="18" charset="0"/>
                <a:cs typeface="B Titr" panose="00000700000000000000" pitchFamily="2" charset="-78"/>
              </a:rPr>
              <a:t>در هنگام  خشم  همون  سوهان  برنده  می شوم  و در هنگام  آرامش  و مهربانی به  نرمی  و لطیفی  حریر  می شوم </a:t>
            </a:r>
            <a:r>
              <a:rPr lang="fa-IR" sz="2000"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
            </a:r>
            <a:br>
              <a:rPr lang="fa-IR" sz="2000"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br>
            <a:r>
              <a:rPr lang="fa-IR" sz="2000"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مفهوم:من </a:t>
            </a:r>
            <a:r>
              <a:rPr lang="fa-IR" sz="2000"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سنجیده </a:t>
            </a:r>
            <a:r>
              <a:rPr lang="fa-IR" sz="2000"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 و عاقلانه رف</a:t>
            </a:r>
            <a:r>
              <a:rPr lang="fa-IR" sz="2000"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
            </a:r>
            <a:br>
              <a:rPr lang="fa-IR" sz="2000"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br>
            <a:r>
              <a:rPr lang="en-US" sz="2000" dirty="0">
                <a:solidFill>
                  <a:srgbClr val="5FCBEF"/>
                </a:solidFill>
                <a:latin typeface="Calibri" panose="020F0502020204030204" pitchFamily="34" charset="0"/>
                <a:ea typeface="Calibri" panose="020F0502020204030204" pitchFamily="34" charset="0"/>
                <a:cs typeface="B Titr" panose="00000700000000000000" pitchFamily="2" charset="-78"/>
              </a:rPr>
              <a:t/>
            </a:r>
            <a:br>
              <a:rPr lang="en-US" sz="2000" dirty="0">
                <a:solidFill>
                  <a:srgbClr val="5FCBEF"/>
                </a:solidFill>
                <a:latin typeface="Calibri" panose="020F0502020204030204" pitchFamily="34" charset="0"/>
                <a:ea typeface="Calibri" panose="020F0502020204030204" pitchFamily="34" charset="0"/>
                <a:cs typeface="B Titr" panose="00000700000000000000" pitchFamily="2" charset="-78"/>
              </a:rPr>
            </a:br>
            <a:r>
              <a:rPr lang="fa-IR" sz="2000" dirty="0">
                <a:solidFill>
                  <a:srgbClr val="333333"/>
                </a:solidFill>
                <a:latin typeface="Tahoma" panose="020B0604030504040204" pitchFamily="34" charset="0"/>
                <a:ea typeface="Times New Roman" panose="02020603050405020304" pitchFamily="18" charset="0"/>
                <a:cs typeface="B Titr" panose="00000700000000000000" pitchFamily="2" charset="-78"/>
              </a:rPr>
              <a:t>10- </a:t>
            </a:r>
            <a:r>
              <a:rPr lang="fa-IR" sz="2000" dirty="0">
                <a:solidFill>
                  <a:srgbClr val="FF0000"/>
                </a:solidFill>
                <a:latin typeface="Tahoma" panose="020B0604030504040204" pitchFamily="34" charset="0"/>
                <a:ea typeface="Times New Roman" panose="02020603050405020304" pitchFamily="18" charset="0"/>
                <a:cs typeface="B Titr" panose="00000700000000000000" pitchFamily="2" charset="-78"/>
              </a:rPr>
              <a:t>من  از پاک  فرزند  </a:t>
            </a:r>
            <a:r>
              <a:rPr lang="fa-IR" sz="2000" dirty="0" smtClean="0">
                <a:solidFill>
                  <a:srgbClr val="FF0000"/>
                </a:solidFill>
                <a:latin typeface="Tahoma" panose="020B0604030504040204" pitchFamily="34" charset="0"/>
                <a:ea typeface="Times New Roman" panose="02020603050405020304" pitchFamily="18" charset="0"/>
                <a:cs typeface="B Titr" panose="00000700000000000000" pitchFamily="2" charset="-78"/>
              </a:rPr>
              <a:t>آزادگانم        </a:t>
            </a:r>
            <a:r>
              <a:rPr lang="fa-IR" sz="2000" dirty="0">
                <a:solidFill>
                  <a:srgbClr val="FF0000"/>
                </a:solidFill>
                <a:latin typeface="Tahoma" panose="020B0604030504040204" pitchFamily="34" charset="0"/>
                <a:ea typeface="Times New Roman" panose="02020603050405020304" pitchFamily="18" charset="0"/>
                <a:cs typeface="B Titr" panose="00000700000000000000" pitchFamily="2" charset="-78"/>
              </a:rPr>
              <a:t>نگفتم  که  شاپور  بن  </a:t>
            </a:r>
            <a:r>
              <a:rPr lang="fa-IR" sz="2000" dirty="0" smtClean="0">
                <a:solidFill>
                  <a:srgbClr val="FF0000"/>
                </a:solidFill>
                <a:latin typeface="Tahoma" panose="020B0604030504040204" pitchFamily="34" charset="0"/>
                <a:ea typeface="Times New Roman" panose="02020603050405020304" pitchFamily="18" charset="0"/>
                <a:cs typeface="B Titr" panose="00000700000000000000" pitchFamily="2" charset="-78"/>
              </a:rPr>
              <a:t>اردشیرم</a:t>
            </a:r>
            <a:r>
              <a:rPr lang="en-US" sz="2000" dirty="0">
                <a:solidFill>
                  <a:srgbClr val="5FCBEF"/>
                </a:solidFill>
                <a:latin typeface="Calibri" panose="020F0502020204030204" pitchFamily="34" charset="0"/>
                <a:ea typeface="Calibri" panose="020F0502020204030204" pitchFamily="34" charset="0"/>
                <a:cs typeface="B Titr" panose="00000700000000000000" pitchFamily="2" charset="-78"/>
              </a:rPr>
              <a:t/>
            </a:r>
            <a:br>
              <a:rPr lang="en-US" sz="2000" dirty="0">
                <a:solidFill>
                  <a:srgbClr val="5FCBEF"/>
                </a:solidFill>
                <a:latin typeface="Calibri" panose="020F0502020204030204" pitchFamily="34" charset="0"/>
                <a:ea typeface="Calibri" panose="020F0502020204030204" pitchFamily="34" charset="0"/>
                <a:cs typeface="B Titr" panose="00000700000000000000" pitchFamily="2" charset="-78"/>
              </a:rPr>
            </a:br>
            <a:r>
              <a:rPr lang="fa-IR" sz="2000" dirty="0">
                <a:solidFill>
                  <a:srgbClr val="333333"/>
                </a:solidFill>
                <a:latin typeface="Tahoma" panose="020B0604030504040204" pitchFamily="34" charset="0"/>
                <a:ea typeface="Times New Roman" panose="02020603050405020304" pitchFamily="18" charset="0"/>
                <a:cs typeface="B Titr" panose="00000700000000000000" pitchFamily="2" charset="-78"/>
              </a:rPr>
              <a:t>معنی :</a:t>
            </a:r>
            <a:r>
              <a:rPr lang="en-US" sz="2000" dirty="0">
                <a:solidFill>
                  <a:srgbClr val="5FCBEF"/>
                </a:solidFill>
                <a:latin typeface="Calibri" panose="020F0502020204030204" pitchFamily="34" charset="0"/>
                <a:ea typeface="Calibri" panose="020F0502020204030204" pitchFamily="34" charset="0"/>
                <a:cs typeface="B Titr" panose="00000700000000000000" pitchFamily="2" charset="-78"/>
              </a:rPr>
              <a:t/>
            </a:r>
            <a:br>
              <a:rPr lang="en-US" sz="2000" dirty="0">
                <a:solidFill>
                  <a:srgbClr val="5FCBEF"/>
                </a:solidFill>
                <a:latin typeface="Calibri" panose="020F0502020204030204" pitchFamily="34" charset="0"/>
                <a:ea typeface="Calibri" panose="020F0502020204030204" pitchFamily="34" charset="0"/>
                <a:cs typeface="B Titr" panose="00000700000000000000" pitchFamily="2" charset="-78"/>
              </a:rPr>
            </a:br>
            <a:r>
              <a:rPr lang="fa-IR" sz="2000" dirty="0">
                <a:solidFill>
                  <a:srgbClr val="333333"/>
                </a:solidFill>
                <a:latin typeface="Tahoma" panose="020B0604030504040204" pitchFamily="34" charset="0"/>
                <a:ea typeface="Times New Roman" panose="02020603050405020304" pitchFamily="18" charset="0"/>
                <a:cs typeface="B Titr" panose="00000700000000000000" pitchFamily="2" charset="-78"/>
              </a:rPr>
              <a:t>من  فرزند  </a:t>
            </a:r>
            <a:r>
              <a:rPr lang="fa-IR" sz="2000"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ازاده ای از سرزمین  </a:t>
            </a:r>
            <a:r>
              <a:rPr lang="fa-IR" sz="2000" dirty="0">
                <a:solidFill>
                  <a:srgbClr val="333333"/>
                </a:solidFill>
                <a:latin typeface="Tahoma" panose="020B0604030504040204" pitchFamily="34" charset="0"/>
                <a:ea typeface="Times New Roman" panose="02020603050405020304" pitchFamily="18" charset="0"/>
                <a:cs typeface="B Titr" panose="00000700000000000000" pitchFamily="2" charset="-78"/>
              </a:rPr>
              <a:t>پاک  ایرانیان  هستم  </a:t>
            </a:r>
            <a:r>
              <a:rPr lang="fa-IR" sz="2000"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من نگفتم شاپور  </a:t>
            </a:r>
            <a:r>
              <a:rPr lang="fa-IR" sz="2000" dirty="0">
                <a:solidFill>
                  <a:srgbClr val="333333"/>
                </a:solidFill>
                <a:latin typeface="Tahoma" panose="020B0604030504040204" pitchFamily="34" charset="0"/>
                <a:ea typeface="Times New Roman" panose="02020603050405020304" pitchFamily="18" charset="0"/>
                <a:cs typeface="B Titr" panose="00000700000000000000" pitchFamily="2" charset="-78"/>
              </a:rPr>
              <a:t>پسر </a:t>
            </a:r>
            <a:r>
              <a:rPr lang="fa-IR" sz="2000"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اردشیر هستم</a:t>
            </a:r>
            <a:br>
              <a:rPr lang="fa-IR" sz="2000"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br>
            <a:r>
              <a:rPr lang="fa-IR" sz="2000"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مفهوم:ارزش انسان به ازاده بودن اوست و مقام های ظاهری تاثیری در ارزش انسان ندارد</a:t>
            </a:r>
            <a:endParaRPr lang="fa-IR" sz="2000" dirty="0">
              <a:cs typeface="B Titr" panose="00000700000000000000" pitchFamily="2" charset="-78"/>
            </a:endParaRPr>
          </a:p>
        </p:txBody>
      </p:sp>
    </p:spTree>
    <p:extLst>
      <p:ext uri="{BB962C8B-B14F-4D97-AF65-F5344CB8AC3E}">
        <p14:creationId xmlns:p14="http://schemas.microsoft.com/office/powerpoint/2010/main" val="3226933945"/>
      </p:ext>
    </p:extLst>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01848" cy="6742090"/>
          </a:xfrm>
        </p:spPr>
        <p:txBody>
          <a:bodyPr>
            <a:noAutofit/>
          </a:bodyPr>
          <a:lstStyle/>
          <a:p>
            <a:pPr algn="r">
              <a:lnSpc>
                <a:spcPct val="250000"/>
              </a:lnSpc>
              <a:spcAft>
                <a:spcPts val="1000"/>
              </a:spcAft>
            </a:pPr>
            <a:r>
              <a:rPr lang="fa-IR" sz="2800" b="1" dirty="0">
                <a:solidFill>
                  <a:srgbClr val="FF0000"/>
                </a:solidFill>
                <a:latin typeface="Tahoma" panose="020B0604030504040204" pitchFamily="34" charset="0"/>
                <a:ea typeface="Times New Roman" panose="02020603050405020304" pitchFamily="18" charset="0"/>
                <a:cs typeface="B Titr" panose="00000700000000000000" pitchFamily="2" charset="-78"/>
              </a:rPr>
              <a:t>ناصر </a:t>
            </a:r>
            <a:r>
              <a:rPr lang="fa-IR" sz="2800" b="1" dirty="0" smtClean="0">
                <a:solidFill>
                  <a:srgbClr val="FF0000"/>
                </a:solidFill>
                <a:latin typeface="Tahoma" panose="020B0604030504040204" pitchFamily="34" charset="0"/>
                <a:ea typeface="Times New Roman" panose="02020603050405020304" pitchFamily="18" charset="0"/>
                <a:cs typeface="B Titr" panose="00000700000000000000" pitchFamily="2" charset="-78"/>
              </a:rPr>
              <a:t>خسرو قبادياني </a:t>
            </a:r>
            <a:r>
              <a:rPr lang="fa-IR" sz="2800" b="1" dirty="0">
                <a:solidFill>
                  <a:srgbClr val="FF0000"/>
                </a:solidFill>
                <a:latin typeface="Tahoma" panose="020B0604030504040204" pitchFamily="34" charset="0"/>
                <a:ea typeface="Times New Roman" panose="02020603050405020304" pitchFamily="18" charset="0"/>
                <a:cs typeface="B Titr" panose="00000700000000000000" pitchFamily="2" charset="-78"/>
              </a:rPr>
              <a:t>: ( 481-394 ه . ق )</a:t>
            </a:r>
            <a:r>
              <a:rPr lang="en-US" sz="2400" dirty="0">
                <a:latin typeface="Calibri" panose="020F0502020204030204" pitchFamily="34" charset="0"/>
                <a:ea typeface="Calibri" panose="020F0502020204030204" pitchFamily="34" charset="0"/>
                <a:cs typeface="B Titr" panose="00000700000000000000" pitchFamily="2" charset="-78"/>
              </a:rPr>
              <a:t/>
            </a:r>
            <a:br>
              <a:rPr lang="en-US" sz="2400" dirty="0">
                <a:latin typeface="Calibri" panose="020F0502020204030204" pitchFamily="34" charset="0"/>
                <a:ea typeface="Calibri" panose="020F0502020204030204" pitchFamily="34" charset="0"/>
                <a:cs typeface="B Titr" panose="00000700000000000000" pitchFamily="2" charset="-78"/>
              </a:rPr>
            </a:br>
            <a:r>
              <a:rPr lang="fa-IR" sz="2000" b="1" dirty="0">
                <a:solidFill>
                  <a:srgbClr val="333333"/>
                </a:solidFill>
                <a:latin typeface="Calibri" panose="020F0502020204030204" pitchFamily="34" charset="0"/>
                <a:ea typeface="Times New Roman" panose="02020603050405020304" pitchFamily="18" charset="0"/>
                <a:cs typeface="B Titr" panose="00000700000000000000" pitchFamily="2" charset="-78"/>
              </a:rPr>
              <a:t>     </a:t>
            </a:r>
            <a:r>
              <a:rPr lang="fa-IR" sz="20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شاعر و نويسنده ي قرن پنجم و از قصيده سرايان برجسته در عرصه ي شعر فارسي است . </a:t>
            </a:r>
            <a:r>
              <a:rPr lang="fa-IR" sz="2000" b="1"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وي </a:t>
            </a:r>
            <a:r>
              <a:rPr lang="fa-IR" sz="20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در چهل سالگي بر اثرخوابي كه ديد متحول شد و دست از همه ي علاقه ها شست و به سفر حجاز و شام و مصر و مغرب رفت . در مصر پس از در يافت عنوان «حجت » به فرمان خليفه فاطمي ، مامور تبليغ آيين اسماعيليه در خراسان شد و در اين راه سختي هاي بسياري را تحمل كرد. ناصر خسرو سرانجام در سال (481ه.ق) در تنهايي در دره ي يمگان غريبانه جان سپرد. آثار او عبارتند از : ديوان اشعار ، سفرنامه ، زادالمسافرين </a:t>
            </a:r>
            <a:r>
              <a:rPr lang="fa-IR" sz="2000" b="1"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،وجه دین،خوان اخوان،گشایش و رهایش</a:t>
            </a:r>
            <a:r>
              <a:rPr lang="en-US" sz="2000" dirty="0">
                <a:latin typeface="Calibri" panose="020F0502020204030204" pitchFamily="34" charset="0"/>
                <a:ea typeface="Calibri" panose="020F0502020204030204" pitchFamily="34" charset="0"/>
                <a:cs typeface="B Titr" panose="00000700000000000000" pitchFamily="2" charset="-78"/>
              </a:rPr>
              <a:t/>
            </a:r>
            <a:br>
              <a:rPr lang="en-US" sz="2000" dirty="0">
                <a:latin typeface="Calibri" panose="020F0502020204030204" pitchFamily="34" charset="0"/>
                <a:ea typeface="Calibri" panose="020F0502020204030204" pitchFamily="34" charset="0"/>
                <a:cs typeface="B Titr" panose="00000700000000000000" pitchFamily="2" charset="-78"/>
              </a:rPr>
            </a:br>
            <a:r>
              <a:rPr lang="en-US" sz="2000" dirty="0" smtClean="0">
                <a:latin typeface="Calibri" panose="020F0502020204030204" pitchFamily="34" charset="0"/>
                <a:ea typeface="Calibri" panose="020F0502020204030204" pitchFamily="34" charset="0"/>
                <a:cs typeface="B Titr" panose="00000700000000000000" pitchFamily="2" charset="-78"/>
              </a:rPr>
              <a:t/>
            </a:r>
            <a:br>
              <a:rPr lang="en-US" sz="2000" dirty="0" smtClean="0">
                <a:latin typeface="Calibri" panose="020F0502020204030204" pitchFamily="34" charset="0"/>
                <a:ea typeface="Calibri" panose="020F0502020204030204" pitchFamily="34" charset="0"/>
                <a:cs typeface="B Titr" panose="00000700000000000000" pitchFamily="2" charset="-78"/>
              </a:rPr>
            </a:br>
            <a:r>
              <a:rPr lang="en-US" sz="2000" dirty="0">
                <a:latin typeface="Calibri" panose="020F0502020204030204" pitchFamily="34" charset="0"/>
                <a:ea typeface="Calibri" panose="020F0502020204030204" pitchFamily="34" charset="0"/>
                <a:cs typeface="B Titr" panose="00000700000000000000" pitchFamily="2" charset="-78"/>
              </a:rPr>
              <a:t/>
            </a:r>
            <a:br>
              <a:rPr lang="en-US" sz="2000" dirty="0">
                <a:latin typeface="Calibri" panose="020F0502020204030204" pitchFamily="34" charset="0"/>
                <a:ea typeface="Calibri" panose="020F0502020204030204" pitchFamily="34" charset="0"/>
                <a:cs typeface="B Titr" panose="00000700000000000000" pitchFamily="2" charset="-78"/>
              </a:rPr>
            </a:br>
            <a:r>
              <a:rPr lang="en-US" sz="2400" dirty="0">
                <a:latin typeface="Calibri" panose="020F0502020204030204" pitchFamily="34" charset="0"/>
                <a:ea typeface="Calibri" panose="020F0502020204030204" pitchFamily="34" charset="0"/>
                <a:cs typeface="B Titr" panose="00000700000000000000" pitchFamily="2" charset="-78"/>
              </a:rPr>
              <a:t/>
            </a:r>
            <a:br>
              <a:rPr lang="en-US" sz="2400" dirty="0">
                <a:latin typeface="Calibri" panose="020F0502020204030204" pitchFamily="34" charset="0"/>
                <a:ea typeface="Calibri" panose="020F0502020204030204" pitchFamily="34" charset="0"/>
                <a:cs typeface="B Titr" panose="00000700000000000000" pitchFamily="2" charset="-78"/>
              </a:rPr>
            </a:br>
            <a:endParaRPr lang="fa-IR" sz="2800" dirty="0">
              <a:cs typeface="B Titr" panose="00000700000000000000" pitchFamily="2" charset="-78"/>
            </a:endParaRPr>
          </a:p>
        </p:txBody>
      </p:sp>
    </p:spTree>
    <p:extLst>
      <p:ext uri="{BB962C8B-B14F-4D97-AF65-F5344CB8AC3E}">
        <p14:creationId xmlns:p14="http://schemas.microsoft.com/office/powerpoint/2010/main" val="3878803988"/>
      </p:ext>
    </p:extLst>
  </p:cSld>
  <p:clrMapOvr>
    <a:masterClrMapping/>
  </p:clrMapOvr>
  <mc:AlternateContent xmlns:mc="http://schemas.openxmlformats.org/markup-compatibility/2006" xmlns:p14="http://schemas.microsoft.com/office/powerpoint/2010/main">
    <mc:Choice Requires="p14">
      <p:transition spd="slow" p14:dur="4000">
        <p14:vortex/>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3031"/>
            <a:ext cx="12192000" cy="6754969"/>
          </a:xfrm>
        </p:spPr>
        <p:txBody>
          <a:bodyPr>
            <a:noAutofit/>
          </a:bodyPr>
          <a:lstStyle/>
          <a:p>
            <a:pPr algn="r">
              <a:lnSpc>
                <a:spcPct val="200000"/>
              </a:lnSpc>
              <a:spcAft>
                <a:spcPts val="1000"/>
              </a:spcAft>
            </a:pPr>
            <a:r>
              <a:rPr lang="fa-IR" sz="2000" b="1" dirty="0" smtClean="0">
                <a:solidFill>
                  <a:srgbClr val="FF0000"/>
                </a:solidFill>
                <a:latin typeface="Tahoma" panose="020B0604030504040204" pitchFamily="34" charset="0"/>
                <a:ea typeface="Times New Roman" panose="02020603050405020304" pitchFamily="18" charset="0"/>
                <a:cs typeface="B Titr" panose="00000700000000000000" pitchFamily="2" charset="-78"/>
              </a:rPr>
              <a:t>نکوهش مکن چرخ نیلوفری را</a:t>
            </a:r>
            <a:r>
              <a:rPr lang="fa-IR" sz="2000" b="1" dirty="0" smtClean="0">
                <a:solidFill>
                  <a:srgbClr val="FF0000"/>
                </a:solidFill>
                <a:latin typeface="Calibri" panose="020F0502020204030204" pitchFamily="34" charset="0"/>
                <a:ea typeface="Times New Roman" panose="02020603050405020304" pitchFamily="18" charset="0"/>
                <a:cs typeface="B Titr" panose="00000700000000000000" pitchFamily="2" charset="-78"/>
              </a:rPr>
              <a:t>                      </a:t>
            </a:r>
            <a:r>
              <a:rPr lang="fa-IR" sz="2000" b="1" dirty="0" smtClean="0">
                <a:solidFill>
                  <a:srgbClr val="FF0000"/>
                </a:solidFill>
                <a:latin typeface="Tahoma" panose="020B0604030504040204" pitchFamily="34" charset="0"/>
                <a:ea typeface="Times New Roman" panose="02020603050405020304" pitchFamily="18" charset="0"/>
                <a:cs typeface="B Titr" panose="00000700000000000000" pitchFamily="2" charset="-78"/>
              </a:rPr>
              <a:t>برون کن ز سر باد خیره سری را</a:t>
            </a:r>
            <a:r>
              <a:rPr lang="en-US" sz="2000" dirty="0" smtClean="0">
                <a:latin typeface="Calibri" panose="020F0502020204030204" pitchFamily="34" charset="0"/>
                <a:ea typeface="Calibri" panose="020F0502020204030204" pitchFamily="34" charset="0"/>
                <a:cs typeface="B Titr" panose="00000700000000000000" pitchFamily="2" charset="-78"/>
              </a:rPr>
              <a:t/>
            </a:r>
            <a:br>
              <a:rPr lang="en-US" sz="2000" dirty="0" smtClean="0">
                <a:latin typeface="Calibri" panose="020F0502020204030204" pitchFamily="34" charset="0"/>
                <a:ea typeface="Calibri" panose="020F0502020204030204" pitchFamily="34" charset="0"/>
                <a:cs typeface="B Titr" panose="00000700000000000000" pitchFamily="2" charset="-78"/>
              </a:rPr>
            </a:br>
            <a:r>
              <a:rPr lang="fa-IR" sz="2000" b="1"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نکوهش: سرزنش / چرخ نیلو فری : آسمان آبی ( کنايه از روزگار ) اشاره دارد به باور گذشتگان که اعتقاد داشتند فلک و آسمان سرنوشت انسان ها را پدید می آورند / خیره سری: گستاخی ، خود سری</a:t>
            </a:r>
            <a:r>
              <a:rPr lang="en-US" sz="2000" dirty="0" smtClean="0">
                <a:latin typeface="Calibri" panose="020F0502020204030204" pitchFamily="34" charset="0"/>
                <a:ea typeface="Calibri" panose="020F0502020204030204" pitchFamily="34" charset="0"/>
                <a:cs typeface="B Titr" panose="00000700000000000000" pitchFamily="2" charset="-78"/>
              </a:rPr>
              <a:t/>
            </a:r>
            <a:br>
              <a:rPr lang="en-US" sz="2000" dirty="0" smtClean="0">
                <a:latin typeface="Calibri" panose="020F0502020204030204" pitchFamily="34" charset="0"/>
                <a:ea typeface="Calibri" panose="020F0502020204030204" pitchFamily="34" charset="0"/>
                <a:cs typeface="B Titr" panose="00000700000000000000" pitchFamily="2" charset="-78"/>
              </a:rPr>
            </a:br>
            <a:r>
              <a:rPr lang="fa-IR" sz="2000" b="1"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معنی: ای انسان روزگار را به خاطر ناکامی خود سرزنش و نکوهش نکن و غرور و گستاخی را از وجود خود دور کن</a:t>
            </a:r>
            <a:r>
              <a:rPr lang="fa-IR" sz="2000" b="1" dirty="0" smtClean="0">
                <a:solidFill>
                  <a:srgbClr val="333333"/>
                </a:solidFill>
                <a:latin typeface="Calibri" panose="020F0502020204030204" pitchFamily="34" charset="0"/>
                <a:ea typeface="Times New Roman" panose="02020603050405020304" pitchFamily="18" charset="0"/>
                <a:cs typeface="B Titr" panose="00000700000000000000" pitchFamily="2" charset="-78"/>
              </a:rPr>
              <a:t> </a:t>
            </a:r>
            <a:r>
              <a:rPr lang="fa-IR" sz="2000" b="1"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a:t>
            </a:r>
            <a:r>
              <a:rPr lang="en-US" sz="2000" dirty="0" smtClean="0">
                <a:latin typeface="Calibri" panose="020F0502020204030204" pitchFamily="34" charset="0"/>
                <a:ea typeface="Calibri" panose="020F0502020204030204" pitchFamily="34" charset="0"/>
                <a:cs typeface="B Titr" panose="00000700000000000000" pitchFamily="2" charset="-78"/>
              </a:rPr>
              <a:t/>
            </a:r>
            <a:br>
              <a:rPr lang="en-US" sz="2000" dirty="0" smtClean="0">
                <a:latin typeface="Calibri" panose="020F0502020204030204" pitchFamily="34" charset="0"/>
                <a:ea typeface="Calibri" panose="020F0502020204030204" pitchFamily="34" charset="0"/>
                <a:cs typeface="B Titr" panose="00000700000000000000" pitchFamily="2" charset="-78"/>
              </a:rPr>
            </a:br>
            <a:r>
              <a:rPr lang="fa-IR" sz="2000" b="1" dirty="0" smtClean="0">
                <a:solidFill>
                  <a:srgbClr val="333333"/>
                </a:solidFill>
                <a:latin typeface="Calibri" panose="020F0502020204030204" pitchFamily="34" charset="0"/>
                <a:ea typeface="Times New Roman" panose="02020603050405020304" pitchFamily="18" charset="0"/>
                <a:cs typeface="B Titr" panose="00000700000000000000" pitchFamily="2" charset="-78"/>
              </a:rPr>
              <a:t> </a:t>
            </a:r>
            <a:r>
              <a:rPr lang="fa-IR" sz="2000" b="1" dirty="0" smtClean="0">
                <a:solidFill>
                  <a:srgbClr val="FF0000"/>
                </a:solidFill>
                <a:latin typeface="Tahoma" panose="020B0604030504040204" pitchFamily="34" charset="0"/>
                <a:ea typeface="Times New Roman" panose="02020603050405020304" pitchFamily="18" charset="0"/>
                <a:cs typeface="B Titr" panose="00000700000000000000" pitchFamily="2" charset="-78"/>
              </a:rPr>
              <a:t>بری دان از افعال چرخ برین را</a:t>
            </a:r>
            <a:r>
              <a:rPr lang="fa-IR" sz="2000" b="1" dirty="0" smtClean="0">
                <a:solidFill>
                  <a:srgbClr val="FF0000"/>
                </a:solidFill>
                <a:latin typeface="Calibri" panose="020F0502020204030204" pitchFamily="34" charset="0"/>
                <a:ea typeface="Times New Roman" panose="02020603050405020304" pitchFamily="18" charset="0"/>
                <a:cs typeface="B Titr" panose="00000700000000000000" pitchFamily="2" charset="-78"/>
              </a:rPr>
              <a:t>                        </a:t>
            </a:r>
            <a:r>
              <a:rPr lang="fa-IR" sz="2000" b="1" dirty="0" smtClean="0">
                <a:solidFill>
                  <a:srgbClr val="FF0000"/>
                </a:solidFill>
                <a:latin typeface="Tahoma" panose="020B0604030504040204" pitchFamily="34" charset="0"/>
                <a:ea typeface="Times New Roman" panose="02020603050405020304" pitchFamily="18" charset="0"/>
                <a:cs typeface="B Titr" panose="00000700000000000000" pitchFamily="2" charset="-78"/>
              </a:rPr>
              <a:t>نشاید ز دانش نکوهش بری را</a:t>
            </a:r>
            <a:r>
              <a:rPr lang="en-US" sz="2000" dirty="0" smtClean="0">
                <a:latin typeface="Calibri" panose="020F0502020204030204" pitchFamily="34" charset="0"/>
                <a:ea typeface="Calibri" panose="020F0502020204030204" pitchFamily="34" charset="0"/>
                <a:cs typeface="B Titr" panose="00000700000000000000" pitchFamily="2" charset="-78"/>
              </a:rPr>
              <a:t/>
            </a:r>
            <a:br>
              <a:rPr lang="en-US" sz="2000" dirty="0" smtClean="0">
                <a:latin typeface="Calibri" panose="020F0502020204030204" pitchFamily="34" charset="0"/>
                <a:ea typeface="Calibri" panose="020F0502020204030204" pitchFamily="34" charset="0"/>
                <a:cs typeface="B Titr" panose="00000700000000000000" pitchFamily="2" charset="-78"/>
              </a:rPr>
            </a:br>
            <a:r>
              <a:rPr lang="fa-IR" sz="2000" b="1"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بری : بی گناه ، مبرا/ افعال : کارها ،کردار/ چرخ : استعاره از آسمان / برین : ( بر: بالا + ین ، عالی : برترین ) نشاید: شایسته نیست .</a:t>
            </a:r>
            <a:r>
              <a:rPr lang="en-US" sz="2000" dirty="0" smtClean="0">
                <a:latin typeface="Calibri" panose="020F0502020204030204" pitchFamily="34" charset="0"/>
                <a:ea typeface="Calibri" panose="020F0502020204030204" pitchFamily="34" charset="0"/>
                <a:cs typeface="B Titr" panose="00000700000000000000" pitchFamily="2" charset="-78"/>
              </a:rPr>
              <a:t/>
            </a:r>
            <a:br>
              <a:rPr lang="en-US" sz="2000" dirty="0" smtClean="0">
                <a:latin typeface="Calibri" panose="020F0502020204030204" pitchFamily="34" charset="0"/>
                <a:ea typeface="Calibri" panose="020F0502020204030204" pitchFamily="34" charset="0"/>
                <a:cs typeface="B Titr" panose="00000700000000000000" pitchFamily="2" charset="-78"/>
              </a:rPr>
            </a:br>
            <a:r>
              <a:rPr lang="fa-IR" sz="2000" b="1"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معنی: روزگار را درنتیجه کارهای انسان  پاک و مبرا بدان و شایسته نیست که انسان دانا عوامل غیر موثر در کارها را نکوهش کند.</a:t>
            </a:r>
            <a:r>
              <a:rPr lang="en-US" sz="2000" dirty="0" smtClean="0">
                <a:latin typeface="Calibri" panose="020F0502020204030204" pitchFamily="34" charset="0"/>
                <a:ea typeface="Calibri" panose="020F0502020204030204" pitchFamily="34" charset="0"/>
                <a:cs typeface="B Titr" panose="00000700000000000000" pitchFamily="2" charset="-78"/>
              </a:rPr>
              <a:t/>
            </a:r>
            <a:br>
              <a:rPr lang="en-US" sz="2000" dirty="0" smtClean="0">
                <a:latin typeface="Calibri" panose="020F0502020204030204" pitchFamily="34" charset="0"/>
                <a:ea typeface="Calibri" panose="020F0502020204030204" pitchFamily="34" charset="0"/>
                <a:cs typeface="B Titr" panose="00000700000000000000" pitchFamily="2" charset="-78"/>
              </a:rPr>
            </a:br>
            <a:endParaRPr lang="fa-IR" sz="2000" dirty="0">
              <a:cs typeface="B Titr" panose="00000700000000000000" pitchFamily="2" charset="-78"/>
            </a:endParaRPr>
          </a:p>
        </p:txBody>
      </p:sp>
    </p:spTree>
    <p:extLst>
      <p:ext uri="{BB962C8B-B14F-4D97-AF65-F5344CB8AC3E}">
        <p14:creationId xmlns:p14="http://schemas.microsoft.com/office/powerpoint/2010/main" val="2134836249"/>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8000"/>
          </a:xfrm>
        </p:spPr>
        <p:txBody>
          <a:bodyPr>
            <a:noAutofit/>
          </a:bodyPr>
          <a:lstStyle/>
          <a:p>
            <a:pPr algn="r">
              <a:lnSpc>
                <a:spcPct val="150000"/>
              </a:lnSpc>
              <a:spcAft>
                <a:spcPts val="1000"/>
              </a:spcAft>
            </a:pPr>
            <a:r>
              <a:rPr lang="fa-IR" sz="2000" b="1" dirty="0" smtClean="0">
                <a:solidFill>
                  <a:srgbClr val="FF0000"/>
                </a:solidFill>
                <a:latin typeface="Tahoma" panose="020B0604030504040204" pitchFamily="34" charset="0"/>
                <a:ea typeface="Times New Roman" panose="02020603050405020304" pitchFamily="18" charset="0"/>
                <a:cs typeface="B Titr" panose="00000700000000000000" pitchFamily="2" charset="-78"/>
              </a:rPr>
              <a:t>همی </a:t>
            </a:r>
            <a:r>
              <a:rPr lang="fa-IR" sz="2000" b="1" dirty="0">
                <a:solidFill>
                  <a:srgbClr val="FF0000"/>
                </a:solidFill>
                <a:latin typeface="Tahoma" panose="020B0604030504040204" pitchFamily="34" charset="0"/>
                <a:ea typeface="Times New Roman" panose="02020603050405020304" pitchFamily="18" charset="0"/>
                <a:cs typeface="B Titr" panose="00000700000000000000" pitchFamily="2" charset="-78"/>
              </a:rPr>
              <a:t>تا کند پیشه ، عادت همی کن</a:t>
            </a:r>
            <a:r>
              <a:rPr lang="fa-IR" sz="2000" b="1" dirty="0">
                <a:solidFill>
                  <a:srgbClr val="FF0000"/>
                </a:solidFill>
                <a:latin typeface="Calibri" panose="020F0502020204030204" pitchFamily="34" charset="0"/>
                <a:ea typeface="Times New Roman" panose="02020603050405020304" pitchFamily="18" charset="0"/>
                <a:cs typeface="B Titr" panose="00000700000000000000" pitchFamily="2" charset="-78"/>
              </a:rPr>
              <a:t>              </a:t>
            </a:r>
            <a:r>
              <a:rPr lang="fa-IR" sz="2000" b="1" dirty="0">
                <a:solidFill>
                  <a:srgbClr val="FF0000"/>
                </a:solidFill>
                <a:latin typeface="Tahoma" panose="020B0604030504040204" pitchFamily="34" charset="0"/>
                <a:ea typeface="Times New Roman" panose="02020603050405020304" pitchFamily="18" charset="0"/>
                <a:cs typeface="B Titr" panose="00000700000000000000" pitchFamily="2" charset="-78"/>
              </a:rPr>
              <a:t>جهان مر جفا را ، تو مر صابری را</a:t>
            </a:r>
            <a:r>
              <a:rPr lang="en-US" sz="2000" dirty="0">
                <a:latin typeface="Calibri" panose="020F0502020204030204" pitchFamily="34" charset="0"/>
                <a:ea typeface="Calibri" panose="020F0502020204030204" pitchFamily="34" charset="0"/>
                <a:cs typeface="B Titr" panose="00000700000000000000" pitchFamily="2" charset="-78"/>
              </a:rPr>
              <a:t/>
            </a:r>
            <a:br>
              <a:rPr lang="en-US" sz="2000" dirty="0">
                <a:latin typeface="Calibri" panose="020F0502020204030204" pitchFamily="34" charset="0"/>
                <a:ea typeface="Calibri" panose="020F0502020204030204" pitchFamily="34" charset="0"/>
                <a:cs typeface="B Titr" panose="00000700000000000000" pitchFamily="2" charset="-78"/>
              </a:rPr>
            </a:br>
            <a:r>
              <a:rPr lang="fa-IR" sz="2000" b="1" dirty="0">
                <a:solidFill>
                  <a:srgbClr val="333333"/>
                </a:solidFill>
                <a:latin typeface="Calibri" panose="020F0502020204030204" pitchFamily="34" charset="0"/>
                <a:ea typeface="Times New Roman" panose="02020603050405020304" pitchFamily="18" charset="0"/>
                <a:cs typeface="B Titr" panose="00000700000000000000" pitchFamily="2" charset="-78"/>
              </a:rPr>
              <a:t> </a:t>
            </a:r>
            <a:r>
              <a:rPr lang="fa-IR" sz="20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پیشه: شغل ، حرفه / جفا: ظلم و ستم / صابری: شکیبایی و صبوری</a:t>
            </a:r>
            <a:r>
              <a:rPr lang="en-US" sz="2000" dirty="0">
                <a:latin typeface="Calibri" panose="020F0502020204030204" pitchFamily="34" charset="0"/>
                <a:ea typeface="Calibri" panose="020F0502020204030204" pitchFamily="34" charset="0"/>
                <a:cs typeface="B Titr" panose="00000700000000000000" pitchFamily="2" charset="-78"/>
              </a:rPr>
              <a:t/>
            </a:r>
            <a:br>
              <a:rPr lang="en-US" sz="2000" dirty="0">
                <a:latin typeface="Calibri" panose="020F0502020204030204" pitchFamily="34" charset="0"/>
                <a:ea typeface="Calibri" panose="020F0502020204030204" pitchFamily="34" charset="0"/>
                <a:cs typeface="B Titr" panose="00000700000000000000" pitchFamily="2" charset="-78"/>
              </a:rPr>
            </a:br>
            <a:r>
              <a:rPr lang="fa-IR" sz="20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معنی: تا روزگار جفا کاری و ستمکاری را پیشه ی خود می سازد تو هم در برابر او به صبر و بردباری عادت کن</a:t>
            </a:r>
            <a:r>
              <a:rPr lang="en-US" sz="2000" dirty="0">
                <a:latin typeface="Calibri" panose="020F0502020204030204" pitchFamily="34" charset="0"/>
                <a:ea typeface="Calibri" panose="020F0502020204030204" pitchFamily="34" charset="0"/>
                <a:cs typeface="B Titr" panose="00000700000000000000" pitchFamily="2" charset="-78"/>
              </a:rPr>
              <a:t/>
            </a:r>
            <a:br>
              <a:rPr lang="en-US" sz="2000" dirty="0">
                <a:latin typeface="Calibri" panose="020F0502020204030204" pitchFamily="34" charset="0"/>
                <a:ea typeface="Calibri" panose="020F0502020204030204" pitchFamily="34" charset="0"/>
                <a:cs typeface="B Titr" panose="00000700000000000000" pitchFamily="2" charset="-78"/>
              </a:rPr>
            </a:br>
            <a:r>
              <a:rPr lang="fa-IR" sz="20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مفهوم: صبر و شکیبایی نمودن در برابر سختی ها و ناملایمات </a:t>
            </a:r>
            <a:r>
              <a:rPr lang="fa-IR" sz="2000" b="1"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a:t>
            </a:r>
            <a:r>
              <a:rPr lang="en-US" sz="2000" dirty="0">
                <a:latin typeface="Calibri" panose="020F0502020204030204" pitchFamily="34" charset="0"/>
                <a:ea typeface="Calibri" panose="020F0502020204030204" pitchFamily="34" charset="0"/>
                <a:cs typeface="B Titr" panose="00000700000000000000" pitchFamily="2" charset="-78"/>
              </a:rPr>
              <a:t/>
            </a:r>
            <a:br>
              <a:rPr lang="en-US" sz="2000" dirty="0">
                <a:latin typeface="Calibri" panose="020F0502020204030204" pitchFamily="34" charset="0"/>
                <a:ea typeface="Calibri" panose="020F0502020204030204" pitchFamily="34" charset="0"/>
                <a:cs typeface="B Titr" panose="00000700000000000000" pitchFamily="2" charset="-78"/>
              </a:rPr>
            </a:br>
            <a:r>
              <a:rPr lang="fa-IR" sz="2000" b="1" dirty="0" smtClean="0">
                <a:solidFill>
                  <a:srgbClr val="FF0000"/>
                </a:solidFill>
                <a:latin typeface="Tahoma" panose="020B0604030504040204" pitchFamily="34" charset="0"/>
                <a:ea typeface="Times New Roman" panose="02020603050405020304" pitchFamily="18" charset="0"/>
                <a:cs typeface="B Titr" panose="00000700000000000000" pitchFamily="2" charset="-78"/>
              </a:rPr>
              <a:t>هم </a:t>
            </a:r>
            <a:r>
              <a:rPr lang="fa-IR" sz="2000" b="1" dirty="0">
                <a:solidFill>
                  <a:srgbClr val="FF0000"/>
                </a:solidFill>
                <a:latin typeface="Tahoma" panose="020B0604030504040204" pitchFamily="34" charset="0"/>
                <a:ea typeface="Times New Roman" panose="02020603050405020304" pitchFamily="18" charset="0"/>
                <a:cs typeface="B Titr" panose="00000700000000000000" pitchFamily="2" charset="-78"/>
              </a:rPr>
              <a:t>امروز از پشت ، بارت بیفگن</a:t>
            </a:r>
            <a:r>
              <a:rPr lang="fa-IR" sz="2000" b="1" dirty="0">
                <a:solidFill>
                  <a:srgbClr val="FF0000"/>
                </a:solidFill>
                <a:latin typeface="Calibri" panose="020F0502020204030204" pitchFamily="34" charset="0"/>
                <a:ea typeface="Times New Roman" panose="02020603050405020304" pitchFamily="18" charset="0"/>
                <a:cs typeface="B Titr" panose="00000700000000000000" pitchFamily="2" charset="-78"/>
              </a:rPr>
              <a:t>                 </a:t>
            </a:r>
            <a:r>
              <a:rPr lang="fa-IR" sz="2000" b="1" dirty="0">
                <a:solidFill>
                  <a:srgbClr val="FF0000"/>
                </a:solidFill>
                <a:latin typeface="Tahoma" panose="020B0604030504040204" pitchFamily="34" charset="0"/>
                <a:ea typeface="Times New Roman" panose="02020603050405020304" pitchFamily="18" charset="0"/>
                <a:cs typeface="B Titr" panose="00000700000000000000" pitchFamily="2" charset="-78"/>
              </a:rPr>
              <a:t>میفگن به فردا مر این داوری را</a:t>
            </a:r>
            <a:r>
              <a:rPr lang="en-US" sz="2000" dirty="0">
                <a:latin typeface="Calibri" panose="020F0502020204030204" pitchFamily="34" charset="0"/>
                <a:ea typeface="Calibri" panose="020F0502020204030204" pitchFamily="34" charset="0"/>
                <a:cs typeface="B Titr" panose="00000700000000000000" pitchFamily="2" charset="-78"/>
              </a:rPr>
              <a:t/>
            </a:r>
            <a:br>
              <a:rPr lang="en-US" sz="2000" dirty="0">
                <a:latin typeface="Calibri" panose="020F0502020204030204" pitchFamily="34" charset="0"/>
                <a:ea typeface="Calibri" panose="020F0502020204030204" pitchFamily="34" charset="0"/>
                <a:cs typeface="B Titr" panose="00000700000000000000" pitchFamily="2" charset="-78"/>
              </a:rPr>
            </a:br>
            <a:r>
              <a:rPr lang="fa-IR" sz="20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داوری: قضاوت / امروز : کنایه از این دنیا / بار : استعاره از گناه و دلبستگی دنیوی / فردا: کنایه از روز قیامت</a:t>
            </a:r>
            <a:r>
              <a:rPr lang="en-US" sz="2000" dirty="0">
                <a:latin typeface="Calibri" panose="020F0502020204030204" pitchFamily="34" charset="0"/>
                <a:ea typeface="Calibri" panose="020F0502020204030204" pitchFamily="34" charset="0"/>
                <a:cs typeface="B Titr" panose="00000700000000000000" pitchFamily="2" charset="-78"/>
              </a:rPr>
              <a:t/>
            </a:r>
            <a:br>
              <a:rPr lang="en-US" sz="2000" dirty="0">
                <a:latin typeface="Calibri" panose="020F0502020204030204" pitchFamily="34" charset="0"/>
                <a:ea typeface="Calibri" panose="020F0502020204030204" pitchFamily="34" charset="0"/>
                <a:cs typeface="B Titr" panose="00000700000000000000" pitchFamily="2" charset="-78"/>
              </a:rPr>
            </a:br>
            <a:r>
              <a:rPr lang="fa-IR" sz="20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معنی : در این دنیا بار گناهان و تعلقات را از دوش خود بردار و به اعمالت رسیدگی کن و داوری و قضاوت در مورد </a:t>
            </a:r>
            <a:r>
              <a:rPr lang="fa-IR" sz="2000" b="1"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اعمال خود </a:t>
            </a:r>
            <a:r>
              <a:rPr lang="fa-IR" sz="20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را به روز قیامت واکذار مکن </a:t>
            </a:r>
            <a:r>
              <a:rPr lang="fa-IR" sz="2000" b="1"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a:t>
            </a:r>
            <a:r>
              <a:rPr lang="en-US" sz="2000" dirty="0">
                <a:latin typeface="Calibri" panose="020F0502020204030204" pitchFamily="34" charset="0"/>
                <a:ea typeface="Calibri" panose="020F0502020204030204" pitchFamily="34" charset="0"/>
                <a:cs typeface="B Titr" panose="00000700000000000000" pitchFamily="2" charset="-78"/>
              </a:rPr>
              <a:t/>
            </a:r>
            <a:br>
              <a:rPr lang="en-US" sz="2000" dirty="0">
                <a:latin typeface="Calibri" panose="020F0502020204030204" pitchFamily="34" charset="0"/>
                <a:ea typeface="Calibri" panose="020F0502020204030204" pitchFamily="34" charset="0"/>
                <a:cs typeface="B Titr" panose="00000700000000000000" pitchFamily="2" charset="-78"/>
              </a:rPr>
            </a:br>
            <a:r>
              <a:rPr lang="fa-IR" sz="2000" b="1" dirty="0">
                <a:solidFill>
                  <a:srgbClr val="FF0000"/>
                </a:solidFill>
                <a:latin typeface="Calibri" panose="020F0502020204030204" pitchFamily="34" charset="0"/>
                <a:ea typeface="Times New Roman" panose="02020603050405020304" pitchFamily="18" charset="0"/>
                <a:cs typeface="B Titr" panose="00000700000000000000" pitchFamily="2" charset="-78"/>
              </a:rPr>
              <a:t> </a:t>
            </a:r>
            <a:r>
              <a:rPr lang="fa-IR" sz="2000" b="1" dirty="0" smtClean="0">
                <a:solidFill>
                  <a:srgbClr val="FF0000"/>
                </a:solidFill>
                <a:latin typeface="Tahoma" panose="020B0604030504040204" pitchFamily="34" charset="0"/>
                <a:ea typeface="Times New Roman" panose="02020603050405020304" pitchFamily="18" charset="0"/>
                <a:cs typeface="B Titr" panose="00000700000000000000" pitchFamily="2" charset="-78"/>
              </a:rPr>
              <a:t>تو </a:t>
            </a:r>
            <a:r>
              <a:rPr lang="fa-IR" sz="2000" b="1" dirty="0">
                <a:solidFill>
                  <a:srgbClr val="FF0000"/>
                </a:solidFill>
                <a:latin typeface="Tahoma" panose="020B0604030504040204" pitchFamily="34" charset="0"/>
                <a:ea typeface="Times New Roman" panose="02020603050405020304" pitchFamily="18" charset="0"/>
                <a:cs typeface="B Titr" panose="00000700000000000000" pitchFamily="2" charset="-78"/>
              </a:rPr>
              <a:t>چو خود کنی اختر خویش را بد</a:t>
            </a:r>
            <a:r>
              <a:rPr lang="fa-IR" sz="2000" b="1" dirty="0">
                <a:solidFill>
                  <a:srgbClr val="FF0000"/>
                </a:solidFill>
                <a:latin typeface="Calibri" panose="020F0502020204030204" pitchFamily="34" charset="0"/>
                <a:ea typeface="Times New Roman" panose="02020603050405020304" pitchFamily="18" charset="0"/>
                <a:cs typeface="B Titr" panose="00000700000000000000" pitchFamily="2" charset="-78"/>
              </a:rPr>
              <a:t>           </a:t>
            </a:r>
            <a:r>
              <a:rPr lang="fa-IR" sz="2000" b="1" dirty="0">
                <a:solidFill>
                  <a:srgbClr val="FF0000"/>
                </a:solidFill>
                <a:latin typeface="Tahoma" panose="020B0604030504040204" pitchFamily="34" charset="0"/>
                <a:ea typeface="Times New Roman" panose="02020603050405020304" pitchFamily="18" charset="0"/>
                <a:cs typeface="B Titr" panose="00000700000000000000" pitchFamily="2" charset="-78"/>
              </a:rPr>
              <a:t>مدار از فلک چشم نیک اختری را</a:t>
            </a:r>
            <a:r>
              <a:rPr lang="en-US" sz="2000" dirty="0">
                <a:latin typeface="Calibri" panose="020F0502020204030204" pitchFamily="34" charset="0"/>
                <a:ea typeface="Calibri" panose="020F0502020204030204" pitchFamily="34" charset="0"/>
                <a:cs typeface="B Titr" panose="00000700000000000000" pitchFamily="2" charset="-78"/>
              </a:rPr>
              <a:t/>
            </a:r>
            <a:br>
              <a:rPr lang="en-US" sz="2000" dirty="0">
                <a:latin typeface="Calibri" panose="020F0502020204030204" pitchFamily="34" charset="0"/>
                <a:ea typeface="Calibri" panose="020F0502020204030204" pitchFamily="34" charset="0"/>
                <a:cs typeface="B Titr" panose="00000700000000000000" pitchFamily="2" charset="-78"/>
              </a:rPr>
            </a:br>
            <a:r>
              <a:rPr lang="fa-IR" sz="20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چو: هنگامی که / اختر: ستاره ، اینجا مجاز از بخت و طالع / چشم مدار : ( چشم داشتن ) کنایه از انتظار داشتن / فلک: منظور روزگار / نیک اختری: خوشبختی و سعادت</a:t>
            </a:r>
            <a:r>
              <a:rPr lang="en-US" sz="2000" dirty="0">
                <a:latin typeface="Calibri" panose="020F0502020204030204" pitchFamily="34" charset="0"/>
                <a:ea typeface="Calibri" panose="020F0502020204030204" pitchFamily="34" charset="0"/>
                <a:cs typeface="B Titr" panose="00000700000000000000" pitchFamily="2" charset="-78"/>
              </a:rPr>
              <a:t/>
            </a:r>
            <a:br>
              <a:rPr lang="en-US" sz="2000" dirty="0">
                <a:latin typeface="Calibri" panose="020F0502020204030204" pitchFamily="34" charset="0"/>
                <a:ea typeface="Calibri" panose="020F0502020204030204" pitchFamily="34" charset="0"/>
                <a:cs typeface="B Titr" panose="00000700000000000000" pitchFamily="2" charset="-78"/>
              </a:rPr>
            </a:br>
            <a:r>
              <a:rPr lang="fa-IR" sz="20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معنی: هنگامی که تو با اعمال خود سرنوشت بد را برای خودت رقم می زنی پس از روزگار انتظار سعادت و خوشبختی را نداشته باش .</a:t>
            </a:r>
            <a:r>
              <a:rPr lang="en-US" sz="2000" dirty="0">
                <a:latin typeface="Calibri" panose="020F0502020204030204" pitchFamily="34" charset="0"/>
                <a:ea typeface="Calibri" panose="020F0502020204030204" pitchFamily="34" charset="0"/>
                <a:cs typeface="B Titr" panose="00000700000000000000" pitchFamily="2" charset="-78"/>
              </a:rPr>
              <a:t/>
            </a:r>
            <a:br>
              <a:rPr lang="en-US" sz="2000" dirty="0">
                <a:latin typeface="Calibri" panose="020F0502020204030204" pitchFamily="34" charset="0"/>
                <a:ea typeface="Calibri" panose="020F0502020204030204" pitchFamily="34" charset="0"/>
                <a:cs typeface="B Titr" panose="00000700000000000000" pitchFamily="2" charset="-78"/>
              </a:rPr>
            </a:br>
            <a:r>
              <a:rPr lang="fa-IR" sz="20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مفهوم : خوشبختی و </a:t>
            </a:r>
            <a:r>
              <a:rPr lang="fa-IR" sz="20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 </a:t>
            </a:r>
            <a:r>
              <a:rPr lang="fa-IR" sz="2000" b="1"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سعادتمندی </a:t>
            </a:r>
            <a:r>
              <a:rPr lang="fa-IR" sz="2000" b="1"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با </a:t>
            </a:r>
            <a:r>
              <a:rPr lang="fa-IR" sz="20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اعمال انسان ارتباط مستقیم دارد </a:t>
            </a:r>
            <a:r>
              <a:rPr lang="fa-IR" sz="2000" b="1"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a:t>
            </a:r>
            <a:endParaRPr lang="fa-IR" sz="2000" dirty="0">
              <a:cs typeface="B Titr" panose="00000700000000000000" pitchFamily="2" charset="-78"/>
            </a:endParaRPr>
          </a:p>
        </p:txBody>
      </p:sp>
    </p:spTree>
    <p:extLst>
      <p:ext uri="{BB962C8B-B14F-4D97-AF65-F5344CB8AC3E}">
        <p14:creationId xmlns:p14="http://schemas.microsoft.com/office/powerpoint/2010/main" val="184639196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8000"/>
          </a:xfrm>
        </p:spPr>
        <p:txBody>
          <a:bodyPr>
            <a:noAutofit/>
          </a:bodyPr>
          <a:lstStyle/>
          <a:p>
            <a:pPr algn="r">
              <a:lnSpc>
                <a:spcPct val="115000"/>
              </a:lnSpc>
              <a:spcAft>
                <a:spcPts val="1000"/>
              </a:spcAft>
            </a:pPr>
            <a:r>
              <a:rPr lang="en-US" sz="2000" b="1" dirty="0">
                <a:latin typeface="Calibri" panose="020F0502020204030204" pitchFamily="34" charset="0"/>
                <a:ea typeface="Calibri" panose="020F0502020204030204" pitchFamily="34" charset="0"/>
                <a:cs typeface="B Titr" panose="00000700000000000000" pitchFamily="2" charset="-78"/>
              </a:rPr>
              <a:t/>
            </a:r>
            <a:br>
              <a:rPr lang="en-US" sz="2000" b="1" dirty="0">
                <a:latin typeface="Calibri" panose="020F0502020204030204" pitchFamily="34" charset="0"/>
                <a:ea typeface="Calibri" panose="020F0502020204030204" pitchFamily="34" charset="0"/>
                <a:cs typeface="B Titr" panose="00000700000000000000" pitchFamily="2" charset="-78"/>
              </a:rPr>
            </a:br>
            <a:r>
              <a:rPr lang="fa-IR" sz="2000" b="1" dirty="0" smtClean="0">
                <a:solidFill>
                  <a:srgbClr val="FF0000"/>
                </a:solidFill>
                <a:latin typeface="Tahoma" panose="020B0604030504040204" pitchFamily="34" charset="0"/>
                <a:ea typeface="Times New Roman" panose="02020603050405020304" pitchFamily="18" charset="0"/>
                <a:cs typeface="B Titr" panose="00000700000000000000" pitchFamily="2" charset="-78"/>
              </a:rPr>
              <a:t>به  </a:t>
            </a:r>
            <a:r>
              <a:rPr lang="fa-IR" sz="2000" b="1" dirty="0">
                <a:solidFill>
                  <a:srgbClr val="FF0000"/>
                </a:solidFill>
                <a:latin typeface="Tahoma" panose="020B0604030504040204" pitchFamily="34" charset="0"/>
                <a:ea typeface="Times New Roman" panose="02020603050405020304" pitchFamily="18" charset="0"/>
                <a:cs typeface="B Titr" panose="00000700000000000000" pitchFamily="2" charset="-78"/>
              </a:rPr>
              <a:t>چهره  شدن  چون  پری  </a:t>
            </a:r>
            <a:r>
              <a:rPr lang="fa-IR" sz="2000" b="1" dirty="0" smtClean="0">
                <a:solidFill>
                  <a:srgbClr val="FF0000"/>
                </a:solidFill>
                <a:latin typeface="Tahoma" panose="020B0604030504040204" pitchFamily="34" charset="0"/>
                <a:ea typeface="Times New Roman" panose="02020603050405020304" pitchFamily="18" charset="0"/>
                <a:cs typeface="B Titr" panose="00000700000000000000" pitchFamily="2" charset="-78"/>
              </a:rPr>
              <a:t>کی </a:t>
            </a:r>
            <a:r>
              <a:rPr lang="fa-IR" sz="2000" b="1" dirty="0">
                <a:solidFill>
                  <a:srgbClr val="FF0000"/>
                </a:solidFill>
                <a:latin typeface="Tahoma" panose="020B0604030504040204" pitchFamily="34" charset="0"/>
                <a:ea typeface="Times New Roman" panose="02020603050405020304" pitchFamily="18" charset="0"/>
                <a:cs typeface="B Titr" panose="00000700000000000000" pitchFamily="2" charset="-78"/>
              </a:rPr>
              <a:t>توانی    </a:t>
            </a:r>
            <a:r>
              <a:rPr lang="fa-IR" sz="2000" b="1" dirty="0" smtClean="0">
                <a:solidFill>
                  <a:srgbClr val="FF0000"/>
                </a:solidFill>
                <a:latin typeface="Tahoma" panose="020B0604030504040204" pitchFamily="34" charset="0"/>
                <a:ea typeface="Times New Roman" panose="02020603050405020304" pitchFamily="18" charset="0"/>
                <a:cs typeface="B Titr" panose="00000700000000000000" pitchFamily="2" charset="-78"/>
              </a:rPr>
              <a:t>       به  </a:t>
            </a:r>
            <a:r>
              <a:rPr lang="fa-IR" sz="2000" b="1" dirty="0">
                <a:solidFill>
                  <a:srgbClr val="FF0000"/>
                </a:solidFill>
                <a:latin typeface="Tahoma" panose="020B0604030504040204" pitchFamily="34" charset="0"/>
                <a:ea typeface="Times New Roman" panose="02020603050405020304" pitchFamily="18" charset="0"/>
                <a:cs typeface="B Titr" panose="00000700000000000000" pitchFamily="2" charset="-78"/>
              </a:rPr>
              <a:t>افعال  مانند  شو مر پری  را  </a:t>
            </a:r>
            <a:r>
              <a:rPr lang="en-US" sz="2000" b="1" dirty="0">
                <a:latin typeface="Calibri" panose="020F0502020204030204" pitchFamily="34" charset="0"/>
                <a:ea typeface="Calibri" panose="020F0502020204030204" pitchFamily="34" charset="0"/>
                <a:cs typeface="B Titr" panose="00000700000000000000" pitchFamily="2" charset="-78"/>
              </a:rPr>
              <a:t/>
            </a:r>
            <a:br>
              <a:rPr lang="en-US" sz="2000" b="1" dirty="0">
                <a:latin typeface="Calibri" panose="020F0502020204030204" pitchFamily="34" charset="0"/>
                <a:ea typeface="Calibri" panose="020F0502020204030204" pitchFamily="34" charset="0"/>
                <a:cs typeface="B Titr" panose="00000700000000000000" pitchFamily="2" charset="-78"/>
              </a:rPr>
            </a:br>
            <a:r>
              <a:rPr lang="fa-IR" sz="20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نکات  مهم :  به </a:t>
            </a:r>
            <a:r>
              <a:rPr lang="fa-IR" sz="2000" b="1"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 چهره شدن  </a:t>
            </a:r>
            <a:r>
              <a:rPr lang="fa-IR" sz="20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 شبیه  شدن  /  چون  :  ادات  تشبیه</a:t>
            </a:r>
            <a:r>
              <a:rPr lang="en-US" sz="2000" b="1" dirty="0">
                <a:latin typeface="Calibri" panose="020F0502020204030204" pitchFamily="34" charset="0"/>
                <a:ea typeface="Calibri" panose="020F0502020204030204" pitchFamily="34" charset="0"/>
                <a:cs typeface="B Titr" panose="00000700000000000000" pitchFamily="2" charset="-78"/>
              </a:rPr>
              <a:t/>
            </a:r>
            <a:br>
              <a:rPr lang="en-US" sz="2000" b="1" dirty="0">
                <a:latin typeface="Calibri" panose="020F0502020204030204" pitchFamily="34" charset="0"/>
                <a:ea typeface="Calibri" panose="020F0502020204030204" pitchFamily="34" charset="0"/>
                <a:cs typeface="B Titr" panose="00000700000000000000" pitchFamily="2" charset="-78"/>
              </a:rPr>
            </a:br>
            <a:r>
              <a:rPr lang="fa-IR" sz="20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ماننده:  شبیه  کسی  یا  چیزی  شدن     بیت  دارای آرایه  تشبیه می باشد  </a:t>
            </a:r>
            <a:r>
              <a:rPr lang="en-US" sz="2000" b="1" dirty="0">
                <a:latin typeface="Calibri" panose="020F0502020204030204" pitchFamily="34" charset="0"/>
                <a:ea typeface="Calibri" panose="020F0502020204030204" pitchFamily="34" charset="0"/>
                <a:cs typeface="B Titr" panose="00000700000000000000" pitchFamily="2" charset="-78"/>
              </a:rPr>
              <a:t/>
            </a:r>
            <a:br>
              <a:rPr lang="en-US" sz="2000" b="1" dirty="0">
                <a:latin typeface="Calibri" panose="020F0502020204030204" pitchFamily="34" charset="0"/>
                <a:ea typeface="Calibri" panose="020F0502020204030204" pitchFamily="34" charset="0"/>
                <a:cs typeface="B Titr" panose="00000700000000000000" pitchFamily="2" charset="-78"/>
              </a:rPr>
            </a:br>
            <a:r>
              <a:rPr lang="fa-IR" sz="20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معنی :  چهره  و صورت  خود را  چگونه  می توانی مانند  پری  کنی ؟  کارها  و رفتارها  خود  را  مانند پری کن</a:t>
            </a:r>
            <a:r>
              <a:rPr lang="en-US" sz="2000" b="1" dirty="0">
                <a:latin typeface="Calibri" panose="020F0502020204030204" pitchFamily="34" charset="0"/>
                <a:ea typeface="Calibri" panose="020F0502020204030204" pitchFamily="34" charset="0"/>
                <a:cs typeface="B Titr" panose="00000700000000000000" pitchFamily="2" charset="-78"/>
              </a:rPr>
              <a:t/>
            </a:r>
            <a:br>
              <a:rPr lang="en-US" sz="2000" b="1" dirty="0">
                <a:latin typeface="Calibri" panose="020F0502020204030204" pitchFamily="34" charset="0"/>
                <a:ea typeface="Calibri" panose="020F0502020204030204" pitchFamily="34" charset="0"/>
                <a:cs typeface="B Titr" panose="00000700000000000000" pitchFamily="2" charset="-78"/>
              </a:rPr>
            </a:br>
            <a:r>
              <a:rPr lang="fa-IR" sz="20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مفهوم  :  از نظر  ظاهر و چهره لازم  به  تغییر  نیست  بلکه  باید  ذات  </a:t>
            </a:r>
            <a:r>
              <a:rPr lang="fa-IR" sz="2000" b="1"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 </a:t>
            </a:r>
            <a:r>
              <a:rPr lang="fa-IR" sz="20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خود را  تغییر  بدهیم  و پری  گونه </a:t>
            </a:r>
            <a:r>
              <a:rPr lang="fa-IR" sz="2000" b="1"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 بدون پستی و پلیدی</a:t>
            </a:r>
            <a:r>
              <a:rPr lang="en-US" sz="2000" b="1"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  </a:t>
            </a:r>
            <a:r>
              <a:rPr lang="fa-IR" sz="2000" b="1"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باشیم</a:t>
            </a:r>
            <a:br>
              <a:rPr lang="fa-IR" sz="2000" b="1"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br>
            <a:r>
              <a:rPr lang="fa-IR" sz="20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 </a:t>
            </a:r>
            <a:r>
              <a:rPr lang="en-US" sz="2000" b="1" dirty="0">
                <a:latin typeface="Calibri" panose="020F0502020204030204" pitchFamily="34" charset="0"/>
                <a:ea typeface="Calibri" panose="020F0502020204030204" pitchFamily="34" charset="0"/>
                <a:cs typeface="B Titr" panose="00000700000000000000" pitchFamily="2" charset="-78"/>
              </a:rPr>
              <a:t/>
            </a:r>
            <a:br>
              <a:rPr lang="en-US" sz="2000" b="1" dirty="0">
                <a:latin typeface="Calibri" panose="020F0502020204030204" pitchFamily="34" charset="0"/>
                <a:ea typeface="Calibri" panose="020F0502020204030204" pitchFamily="34" charset="0"/>
                <a:cs typeface="B Titr" panose="00000700000000000000" pitchFamily="2" charset="-78"/>
              </a:rPr>
            </a:br>
            <a:r>
              <a:rPr lang="fa-IR" sz="2000" b="1" dirty="0">
                <a:solidFill>
                  <a:srgbClr val="FF0000"/>
                </a:solidFill>
                <a:latin typeface="Tahoma" panose="020B0604030504040204" pitchFamily="34" charset="0"/>
                <a:ea typeface="Times New Roman" panose="02020603050405020304" pitchFamily="18" charset="0"/>
                <a:cs typeface="B Titr" panose="00000700000000000000" pitchFamily="2" charset="-78"/>
              </a:rPr>
              <a:t>نگه  کن  که  </a:t>
            </a:r>
            <a:r>
              <a:rPr lang="fa-IR" sz="2000" b="1" dirty="0" smtClean="0">
                <a:solidFill>
                  <a:srgbClr val="FF0000"/>
                </a:solidFill>
                <a:latin typeface="Tahoma" panose="020B0604030504040204" pitchFamily="34" charset="0"/>
                <a:ea typeface="Times New Roman" panose="02020603050405020304" pitchFamily="18" charset="0"/>
                <a:cs typeface="B Titr" panose="00000700000000000000" pitchFamily="2" charset="-78"/>
              </a:rPr>
              <a:t>ماند همی </a:t>
            </a:r>
            <a:r>
              <a:rPr lang="fa-IR" sz="2000" b="1" dirty="0">
                <a:solidFill>
                  <a:srgbClr val="FF0000"/>
                </a:solidFill>
                <a:latin typeface="Tahoma" panose="020B0604030504040204" pitchFamily="34" charset="0"/>
                <a:ea typeface="Times New Roman" panose="02020603050405020304" pitchFamily="18" charset="0"/>
                <a:cs typeface="B Titr" panose="00000700000000000000" pitchFamily="2" charset="-78"/>
              </a:rPr>
              <a:t>نرگس  نو           ز بس  سیم  و زر  تاج  اسکندری را </a:t>
            </a:r>
            <a:r>
              <a:rPr lang="en-US" sz="1600" b="1" dirty="0">
                <a:latin typeface="Calibri" panose="020F0502020204030204" pitchFamily="34" charset="0"/>
                <a:ea typeface="Calibri" panose="020F0502020204030204" pitchFamily="34" charset="0"/>
                <a:cs typeface="B Titr" panose="00000700000000000000" pitchFamily="2" charset="-78"/>
              </a:rPr>
              <a:t/>
            </a:r>
            <a:br>
              <a:rPr lang="en-US" sz="1600" b="1" dirty="0">
                <a:latin typeface="Calibri" panose="020F0502020204030204" pitchFamily="34" charset="0"/>
                <a:ea typeface="Calibri" panose="020F0502020204030204" pitchFamily="34" charset="0"/>
                <a:cs typeface="B Titr" panose="00000700000000000000" pitchFamily="2" charset="-78"/>
              </a:rPr>
            </a:br>
            <a:r>
              <a:rPr lang="fa-IR" sz="20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نکته کن : فعل امر نگاه کن  / نرگس  :  مجاز از چشم  معشوق    معنی  مشابه  نرگس :  عبیر و نرجس </a:t>
            </a:r>
            <a:r>
              <a:rPr lang="en-US" sz="1600" b="1" dirty="0">
                <a:latin typeface="Calibri" panose="020F0502020204030204" pitchFamily="34" charset="0"/>
                <a:ea typeface="Calibri" panose="020F0502020204030204" pitchFamily="34" charset="0"/>
                <a:cs typeface="B Titr" panose="00000700000000000000" pitchFamily="2" charset="-78"/>
              </a:rPr>
              <a:t/>
            </a:r>
            <a:br>
              <a:rPr lang="en-US" sz="1600" b="1" dirty="0">
                <a:latin typeface="Calibri" panose="020F0502020204030204" pitchFamily="34" charset="0"/>
                <a:ea typeface="Calibri" panose="020F0502020204030204" pitchFamily="34" charset="0"/>
                <a:cs typeface="B Titr" panose="00000700000000000000" pitchFamily="2" charset="-78"/>
              </a:rPr>
            </a:br>
            <a:r>
              <a:rPr lang="fa-IR" sz="20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معنی :  نگاه  کن  که  تخت  و تاج  حکومت  اسکندری  را  بس  که  بسیار  فراوان  است  مانند  نرگس  می </a:t>
            </a:r>
            <a:r>
              <a:rPr lang="fa-IR" sz="2000" b="1">
                <a:solidFill>
                  <a:srgbClr val="333333"/>
                </a:solidFill>
                <a:latin typeface="Tahoma" panose="020B0604030504040204" pitchFamily="34" charset="0"/>
                <a:ea typeface="Times New Roman" panose="02020603050405020304" pitchFamily="18" charset="0"/>
                <a:cs typeface="B Titr" panose="00000700000000000000" pitchFamily="2" charset="-78"/>
              </a:rPr>
              <a:t>باشد  </a:t>
            </a:r>
            <a:r>
              <a:rPr lang="fa-IR" sz="2000" b="1" smtClean="0">
                <a:solidFill>
                  <a:srgbClr val="333333"/>
                </a:solidFill>
                <a:latin typeface="Tahoma" panose="020B0604030504040204" pitchFamily="34" charset="0"/>
                <a:ea typeface="Times New Roman" panose="02020603050405020304" pitchFamily="18" charset="0"/>
                <a:cs typeface="B Titr" panose="00000700000000000000" pitchFamily="2" charset="-78"/>
              </a:rPr>
              <a:t>   </a:t>
            </a:r>
            <a:r>
              <a:rPr lang="en-US" sz="1600" b="1" dirty="0">
                <a:latin typeface="Calibri" panose="020F0502020204030204" pitchFamily="34" charset="0"/>
                <a:ea typeface="Calibri" panose="020F0502020204030204" pitchFamily="34" charset="0"/>
                <a:cs typeface="B Titr" panose="00000700000000000000" pitchFamily="2" charset="-78"/>
              </a:rPr>
              <a:t/>
            </a:r>
            <a:br>
              <a:rPr lang="en-US" sz="1600" b="1" dirty="0">
                <a:latin typeface="Calibri" panose="020F0502020204030204" pitchFamily="34" charset="0"/>
                <a:ea typeface="Calibri" panose="020F0502020204030204" pitchFamily="34" charset="0"/>
                <a:cs typeface="B Titr" panose="00000700000000000000" pitchFamily="2" charset="-78"/>
              </a:rPr>
            </a:br>
            <a:r>
              <a:rPr lang="fa-IR" sz="2000" b="1" dirty="0">
                <a:solidFill>
                  <a:srgbClr val="FF0000"/>
                </a:solidFill>
                <a:latin typeface="Tahoma" panose="020B0604030504040204" pitchFamily="34" charset="0"/>
                <a:ea typeface="Times New Roman" panose="02020603050405020304" pitchFamily="18" charset="0"/>
                <a:cs typeface="B Titr" panose="00000700000000000000" pitchFamily="2" charset="-78"/>
              </a:rPr>
              <a:t>درخت  ترنج  از برو برگ  رنگین              حکایت  کنند  کله  قیصری  را </a:t>
            </a:r>
            <a:r>
              <a:rPr lang="en-US" sz="1600" b="1" dirty="0">
                <a:latin typeface="Calibri" panose="020F0502020204030204" pitchFamily="34" charset="0"/>
                <a:ea typeface="Calibri" panose="020F0502020204030204" pitchFamily="34" charset="0"/>
                <a:cs typeface="B Titr" panose="00000700000000000000" pitchFamily="2" charset="-78"/>
              </a:rPr>
              <a:t/>
            </a:r>
            <a:br>
              <a:rPr lang="en-US" sz="1600" b="1" dirty="0">
                <a:latin typeface="Calibri" panose="020F0502020204030204" pitchFamily="34" charset="0"/>
                <a:ea typeface="Calibri" panose="020F0502020204030204" pitchFamily="34" charset="0"/>
                <a:cs typeface="B Titr" panose="00000700000000000000" pitchFamily="2" charset="-78"/>
              </a:rPr>
            </a:br>
            <a:r>
              <a:rPr lang="fa-IR" sz="1600" b="1" dirty="0" smtClean="0">
                <a:solidFill>
                  <a:schemeClr val="tx1">
                    <a:lumMod val="85000"/>
                    <a:lumOff val="15000"/>
                  </a:schemeClr>
                </a:solidFill>
                <a:latin typeface="Calibri" panose="020F0502020204030204" pitchFamily="34" charset="0"/>
                <a:ea typeface="Calibri" panose="020F0502020204030204" pitchFamily="34" charset="0"/>
                <a:cs typeface="B Titr" panose="00000700000000000000" pitchFamily="2" charset="-78"/>
              </a:rPr>
              <a:t>کله:سایبان</a:t>
            </a:r>
            <a:r>
              <a:rPr lang="en-US" sz="1600" b="1" dirty="0">
                <a:latin typeface="Calibri" panose="020F0502020204030204" pitchFamily="34" charset="0"/>
                <a:ea typeface="Calibri" panose="020F0502020204030204" pitchFamily="34" charset="0"/>
                <a:cs typeface="B Titr" panose="00000700000000000000" pitchFamily="2" charset="-78"/>
              </a:rPr>
              <a:t/>
            </a:r>
            <a:br>
              <a:rPr lang="en-US" sz="1600" b="1" dirty="0">
                <a:latin typeface="Calibri" panose="020F0502020204030204" pitchFamily="34" charset="0"/>
                <a:ea typeface="Calibri" panose="020F0502020204030204" pitchFamily="34" charset="0"/>
                <a:cs typeface="B Titr" panose="00000700000000000000" pitchFamily="2" charset="-78"/>
              </a:rPr>
            </a:br>
            <a:r>
              <a:rPr lang="fa-IR" sz="1600" b="1" dirty="0" smtClean="0">
                <a:solidFill>
                  <a:schemeClr val="tx1">
                    <a:lumMod val="85000"/>
                    <a:lumOff val="15000"/>
                  </a:schemeClr>
                </a:solidFill>
                <a:latin typeface="Calibri" panose="020F0502020204030204" pitchFamily="34" charset="0"/>
                <a:ea typeface="Calibri" panose="020F0502020204030204" pitchFamily="34" charset="0"/>
                <a:cs typeface="B Titr" panose="00000700000000000000" pitchFamily="2" charset="-78"/>
              </a:rPr>
              <a:t>معنی:</a:t>
            </a:r>
            <a:r>
              <a:rPr lang="fa-IR" sz="2000" b="1" dirty="0" smtClean="0">
                <a:solidFill>
                  <a:schemeClr val="tx1">
                    <a:lumMod val="85000"/>
                    <a:lumOff val="15000"/>
                  </a:schemeClr>
                </a:solidFill>
                <a:latin typeface="Tahoma" panose="020B0604030504040204" pitchFamily="34" charset="0"/>
                <a:ea typeface="Times New Roman" panose="02020603050405020304" pitchFamily="18" charset="0"/>
                <a:cs typeface="B Titr" panose="00000700000000000000" pitchFamily="2" charset="-78"/>
              </a:rPr>
              <a:t>در</a:t>
            </a:r>
            <a:r>
              <a:rPr lang="fa-IR" sz="2000" b="1"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خت  </a:t>
            </a:r>
            <a:r>
              <a:rPr lang="fa-IR" sz="20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ترنج  از برگ  و سرسبزی  اش  مانند  سایبان  حکومت قیصری  است </a:t>
            </a:r>
            <a:r>
              <a:rPr lang="en-US" sz="1600" b="1" dirty="0">
                <a:latin typeface="Calibri" panose="020F0502020204030204" pitchFamily="34" charset="0"/>
                <a:ea typeface="Calibri" panose="020F0502020204030204" pitchFamily="34" charset="0"/>
                <a:cs typeface="B Titr" panose="00000700000000000000" pitchFamily="2" charset="-78"/>
              </a:rPr>
              <a:t/>
            </a:r>
            <a:br>
              <a:rPr lang="en-US" sz="1600" b="1" dirty="0">
                <a:latin typeface="Calibri" panose="020F0502020204030204" pitchFamily="34" charset="0"/>
                <a:ea typeface="Calibri" panose="020F0502020204030204" pitchFamily="34" charset="0"/>
                <a:cs typeface="B Titr" panose="00000700000000000000" pitchFamily="2" charset="-78"/>
              </a:rPr>
            </a:br>
            <a:r>
              <a:rPr lang="fa-IR" sz="20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مفهوم  :  سایبان  حکومت  قیصری  از درخت  ترنج  ساخته  شده  بود و منظور  عظمت  و شکوه  حکومت  می باشد </a:t>
            </a:r>
            <a:r>
              <a:rPr lang="en-US" sz="1600" b="1" dirty="0">
                <a:latin typeface="Calibri" panose="020F0502020204030204" pitchFamily="34" charset="0"/>
                <a:ea typeface="Calibri" panose="020F0502020204030204" pitchFamily="34" charset="0"/>
                <a:cs typeface="B Titr" panose="00000700000000000000" pitchFamily="2" charset="-78"/>
              </a:rPr>
              <a:t/>
            </a:r>
            <a:br>
              <a:rPr lang="en-US" sz="1600" b="1" dirty="0">
                <a:latin typeface="Calibri" panose="020F0502020204030204" pitchFamily="34" charset="0"/>
                <a:ea typeface="Calibri" panose="020F0502020204030204" pitchFamily="34" charset="0"/>
                <a:cs typeface="B Titr" panose="00000700000000000000" pitchFamily="2" charset="-78"/>
              </a:rPr>
            </a:br>
            <a:r>
              <a:rPr lang="fa-IR" sz="20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4- </a:t>
            </a:r>
            <a:r>
              <a:rPr lang="fa-IR" sz="2000" b="1" dirty="0">
                <a:solidFill>
                  <a:srgbClr val="FF0000"/>
                </a:solidFill>
                <a:latin typeface="Tahoma" panose="020B0604030504040204" pitchFamily="34" charset="0"/>
                <a:ea typeface="Times New Roman" panose="02020603050405020304" pitchFamily="18" charset="0"/>
                <a:cs typeface="B Titr" panose="00000700000000000000" pitchFamily="2" charset="-78"/>
              </a:rPr>
              <a:t>سپیدار مانده  است  بی هیچ  چیزی      ازیرا  که  بگزید  او  کم </a:t>
            </a:r>
            <a:r>
              <a:rPr lang="fa-IR" sz="2000" b="1" dirty="0" smtClean="0">
                <a:solidFill>
                  <a:srgbClr val="FF0000"/>
                </a:solidFill>
                <a:latin typeface="Tahoma" panose="020B0604030504040204" pitchFamily="34" charset="0"/>
                <a:ea typeface="Times New Roman" panose="02020603050405020304" pitchFamily="18" charset="0"/>
                <a:cs typeface="B Titr" panose="00000700000000000000" pitchFamily="2" charset="-78"/>
              </a:rPr>
              <a:t>بری </a:t>
            </a:r>
            <a:r>
              <a:rPr lang="fa-IR" sz="2000" b="1" dirty="0">
                <a:solidFill>
                  <a:srgbClr val="FF0000"/>
                </a:solidFill>
                <a:latin typeface="Tahoma" panose="020B0604030504040204" pitchFamily="34" charset="0"/>
                <a:ea typeface="Times New Roman" panose="02020603050405020304" pitchFamily="18" charset="0"/>
                <a:cs typeface="B Titr" panose="00000700000000000000" pitchFamily="2" charset="-78"/>
              </a:rPr>
              <a:t>را</a:t>
            </a:r>
            <a:r>
              <a:rPr lang="en-US" sz="1600" b="1" dirty="0">
                <a:latin typeface="Calibri" panose="020F0502020204030204" pitchFamily="34" charset="0"/>
                <a:ea typeface="Calibri" panose="020F0502020204030204" pitchFamily="34" charset="0"/>
                <a:cs typeface="B Titr" panose="00000700000000000000" pitchFamily="2" charset="-78"/>
              </a:rPr>
              <a:t/>
            </a:r>
            <a:br>
              <a:rPr lang="en-US" sz="1600" b="1" dirty="0">
                <a:latin typeface="Calibri" panose="020F0502020204030204" pitchFamily="34" charset="0"/>
                <a:ea typeface="Calibri" panose="020F0502020204030204" pitchFamily="34" charset="0"/>
                <a:cs typeface="B Titr" panose="00000700000000000000" pitchFamily="2" charset="-78"/>
              </a:rPr>
            </a:br>
            <a:r>
              <a:rPr lang="fa-IR" sz="20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نکات  مهم   سپیدار :  درخت  راست  و بلندی  که  پوست  و چوب  آن  سفید  است  و اغلب  در ایران  می روید </a:t>
            </a:r>
            <a:r>
              <a:rPr lang="en-US" sz="1600" b="1" dirty="0">
                <a:latin typeface="Calibri" panose="020F0502020204030204" pitchFamily="34" charset="0"/>
                <a:ea typeface="Calibri" panose="020F0502020204030204" pitchFamily="34" charset="0"/>
                <a:cs typeface="B Titr" panose="00000700000000000000" pitchFamily="2" charset="-78"/>
              </a:rPr>
              <a:t/>
            </a:r>
            <a:br>
              <a:rPr lang="en-US" sz="1600" b="1" dirty="0">
                <a:latin typeface="Calibri" panose="020F0502020204030204" pitchFamily="34" charset="0"/>
                <a:ea typeface="Calibri" panose="020F0502020204030204" pitchFamily="34" charset="0"/>
                <a:cs typeface="B Titr" panose="00000700000000000000" pitchFamily="2" charset="-78"/>
              </a:rPr>
            </a:br>
            <a:r>
              <a:rPr lang="fa-IR" sz="20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ارتفاع  آن  20 متر  می باشد </a:t>
            </a:r>
            <a:r>
              <a:rPr lang="en-US" sz="20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a:t>
            </a:r>
            <a:r>
              <a:rPr lang="fa-IR" sz="20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 درختان  بی ثمر  و نوعی  از بیداست </a:t>
            </a:r>
            <a:r>
              <a:rPr lang="en-US" sz="20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a:t>
            </a:r>
            <a:r>
              <a:rPr lang="en-US" sz="1600" b="1" dirty="0">
                <a:latin typeface="Calibri" panose="020F0502020204030204" pitchFamily="34" charset="0"/>
                <a:ea typeface="Calibri" panose="020F0502020204030204" pitchFamily="34" charset="0"/>
                <a:cs typeface="B Titr" panose="00000700000000000000" pitchFamily="2" charset="-78"/>
              </a:rPr>
              <a:t/>
            </a:r>
            <a:br>
              <a:rPr lang="en-US" sz="1600" b="1" dirty="0">
                <a:latin typeface="Calibri" panose="020F0502020204030204" pitchFamily="34" charset="0"/>
                <a:ea typeface="Calibri" panose="020F0502020204030204" pitchFamily="34" charset="0"/>
                <a:cs typeface="B Titr" panose="00000700000000000000" pitchFamily="2" charset="-78"/>
              </a:rPr>
            </a:br>
            <a:r>
              <a:rPr lang="fa-IR" sz="20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ازیرا :  از آن  جهت  که    /  کم بری  :  بی ثمر و بدون  میوه</a:t>
            </a:r>
            <a:r>
              <a:rPr lang="en-US" sz="1600" b="1" dirty="0">
                <a:latin typeface="Calibri" panose="020F0502020204030204" pitchFamily="34" charset="0"/>
                <a:ea typeface="Calibri" panose="020F0502020204030204" pitchFamily="34" charset="0"/>
                <a:cs typeface="B Titr" panose="00000700000000000000" pitchFamily="2" charset="-78"/>
              </a:rPr>
              <a:t/>
            </a:r>
            <a:br>
              <a:rPr lang="en-US" sz="1600" b="1" dirty="0">
                <a:latin typeface="Calibri" panose="020F0502020204030204" pitchFamily="34" charset="0"/>
                <a:ea typeface="Calibri" panose="020F0502020204030204" pitchFamily="34" charset="0"/>
                <a:cs typeface="B Titr" panose="00000700000000000000" pitchFamily="2" charset="-78"/>
              </a:rPr>
            </a:br>
            <a:r>
              <a:rPr lang="fa-IR" sz="20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معنی :  سپیدار  بدون  </a:t>
            </a:r>
            <a:r>
              <a:rPr lang="fa-IR" sz="2000" b="1"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میوه و ثمر روییده  </a:t>
            </a:r>
            <a:r>
              <a:rPr lang="fa-IR" sz="20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است  از آن  جهت  که  بدون  </a:t>
            </a:r>
            <a:r>
              <a:rPr lang="fa-IR" sz="2000" b="1"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ثمر بودن را خودش انتخاب کرده است.</a:t>
            </a:r>
            <a:r>
              <a:rPr lang="en-US" sz="1600" b="1" dirty="0">
                <a:latin typeface="Calibri" panose="020F0502020204030204" pitchFamily="34" charset="0"/>
                <a:ea typeface="Calibri" panose="020F0502020204030204" pitchFamily="34" charset="0"/>
                <a:cs typeface="B Titr" panose="00000700000000000000" pitchFamily="2" charset="-78"/>
              </a:rPr>
              <a:t/>
            </a:r>
            <a:br>
              <a:rPr lang="en-US" sz="1600" b="1" dirty="0">
                <a:latin typeface="Calibri" panose="020F0502020204030204" pitchFamily="34" charset="0"/>
                <a:ea typeface="Calibri" panose="020F0502020204030204" pitchFamily="34" charset="0"/>
                <a:cs typeface="B Titr" panose="00000700000000000000" pitchFamily="2" charset="-78"/>
              </a:rPr>
            </a:br>
            <a:r>
              <a:rPr lang="fa-IR" sz="2000" b="1" dirty="0" smtClean="0">
                <a:latin typeface="Calibri" panose="020F0502020204030204" pitchFamily="34" charset="0"/>
                <a:ea typeface="Calibri" panose="020F0502020204030204" pitchFamily="34" charset="0"/>
                <a:cs typeface="B Titr" panose="00000700000000000000" pitchFamily="2" charset="-78"/>
              </a:rPr>
              <a:t/>
            </a:r>
            <a:br>
              <a:rPr lang="fa-IR" sz="2000" b="1" dirty="0" smtClean="0">
                <a:latin typeface="Calibri" panose="020F0502020204030204" pitchFamily="34" charset="0"/>
                <a:ea typeface="Calibri" panose="020F0502020204030204" pitchFamily="34" charset="0"/>
                <a:cs typeface="B Titr" panose="00000700000000000000" pitchFamily="2" charset="-78"/>
              </a:rPr>
            </a:br>
            <a:r>
              <a:rPr lang="en-US" sz="2000" b="1" dirty="0">
                <a:latin typeface="Calibri" panose="020F0502020204030204" pitchFamily="34" charset="0"/>
                <a:ea typeface="Calibri" panose="020F0502020204030204" pitchFamily="34" charset="0"/>
                <a:cs typeface="B Titr" panose="00000700000000000000" pitchFamily="2" charset="-78"/>
              </a:rPr>
              <a:t/>
            </a:r>
            <a:br>
              <a:rPr lang="en-US" sz="2000" b="1" dirty="0">
                <a:latin typeface="Calibri" panose="020F0502020204030204" pitchFamily="34" charset="0"/>
                <a:ea typeface="Calibri" panose="020F0502020204030204" pitchFamily="34" charset="0"/>
                <a:cs typeface="B Titr" panose="00000700000000000000" pitchFamily="2" charset="-78"/>
              </a:rPr>
            </a:br>
            <a:r>
              <a:rPr lang="fa-IR" sz="2000" b="1" dirty="0">
                <a:solidFill>
                  <a:srgbClr val="333333"/>
                </a:solidFill>
                <a:latin typeface="Calibri" panose="020F0502020204030204" pitchFamily="34" charset="0"/>
                <a:ea typeface="Times New Roman" panose="02020603050405020304" pitchFamily="18" charset="0"/>
                <a:cs typeface="B Titr" panose="00000700000000000000" pitchFamily="2" charset="-78"/>
              </a:rPr>
              <a:t> </a:t>
            </a:r>
            <a:r>
              <a:rPr lang="en-US" sz="2000" b="1" dirty="0">
                <a:latin typeface="Calibri" panose="020F0502020204030204" pitchFamily="34" charset="0"/>
                <a:ea typeface="Calibri" panose="020F0502020204030204" pitchFamily="34" charset="0"/>
                <a:cs typeface="B Titr" panose="00000700000000000000" pitchFamily="2" charset="-78"/>
              </a:rPr>
              <a:t/>
            </a:r>
            <a:br>
              <a:rPr lang="en-US" sz="2000" b="1" dirty="0">
                <a:latin typeface="Calibri" panose="020F0502020204030204" pitchFamily="34" charset="0"/>
                <a:ea typeface="Calibri" panose="020F0502020204030204" pitchFamily="34" charset="0"/>
                <a:cs typeface="B Titr" panose="00000700000000000000" pitchFamily="2" charset="-78"/>
              </a:rPr>
            </a:br>
            <a:endParaRPr lang="fa-IR" sz="2000" b="1" dirty="0">
              <a:cs typeface="B Titr" panose="00000700000000000000" pitchFamily="2" charset="-78"/>
            </a:endParaRPr>
          </a:p>
        </p:txBody>
      </p:sp>
    </p:spTree>
    <p:extLst>
      <p:ext uri="{BB962C8B-B14F-4D97-AF65-F5344CB8AC3E}">
        <p14:creationId xmlns:p14="http://schemas.microsoft.com/office/powerpoint/2010/main" val="2288328991"/>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8000"/>
          </a:xfrm>
        </p:spPr>
        <p:txBody>
          <a:bodyPr>
            <a:normAutofit fontScale="90000"/>
          </a:bodyPr>
          <a:lstStyle/>
          <a:p>
            <a:pPr algn="r">
              <a:lnSpc>
                <a:spcPct val="150000"/>
              </a:lnSpc>
              <a:spcAft>
                <a:spcPts val="1000"/>
              </a:spcAft>
            </a:pPr>
            <a:r>
              <a:rPr lang="fa-IR" sz="2000" b="1" dirty="0" smtClean="0">
                <a:solidFill>
                  <a:srgbClr val="FF0000"/>
                </a:solidFill>
                <a:latin typeface="Tahoma" panose="020B0604030504040204" pitchFamily="34" charset="0"/>
                <a:ea typeface="Times New Roman" panose="02020603050405020304" pitchFamily="18" charset="0"/>
                <a:cs typeface="B Titr" panose="00000700000000000000" pitchFamily="2" charset="-78"/>
              </a:rPr>
              <a:t>اگر </a:t>
            </a:r>
            <a:r>
              <a:rPr lang="fa-IR" sz="2000" b="1" dirty="0">
                <a:solidFill>
                  <a:srgbClr val="FF0000"/>
                </a:solidFill>
                <a:latin typeface="Tahoma" panose="020B0604030504040204" pitchFamily="34" charset="0"/>
                <a:ea typeface="Times New Roman" panose="02020603050405020304" pitchFamily="18" charset="0"/>
                <a:cs typeface="B Titr" panose="00000700000000000000" pitchFamily="2" charset="-78"/>
              </a:rPr>
              <a:t>تو از آموختن سر </a:t>
            </a:r>
            <a:r>
              <a:rPr lang="fa-IR" sz="2000" b="1" dirty="0" smtClean="0">
                <a:solidFill>
                  <a:srgbClr val="FF0000"/>
                </a:solidFill>
                <a:latin typeface="Tahoma" panose="020B0604030504040204" pitchFamily="34" charset="0"/>
                <a:ea typeface="Times New Roman" panose="02020603050405020304" pitchFamily="18" charset="0"/>
                <a:cs typeface="B Titr" panose="00000700000000000000" pitchFamily="2" charset="-78"/>
              </a:rPr>
              <a:t>نت</a:t>
            </a:r>
            <a:r>
              <a:rPr lang="fa-IR" sz="2000" b="1" dirty="0" smtClean="0">
                <a:solidFill>
                  <a:srgbClr val="FF0000"/>
                </a:solidFill>
                <a:latin typeface="Tahoma" panose="020B0604030504040204" pitchFamily="34" charset="0"/>
                <a:ea typeface="Times New Roman" panose="02020603050405020304" pitchFamily="18" charset="0"/>
                <a:cs typeface="B Titr" panose="00000700000000000000" pitchFamily="2" charset="-78"/>
              </a:rPr>
              <a:t>ابي</a:t>
            </a:r>
            <a:r>
              <a:rPr lang="fa-IR" sz="2000" b="1" dirty="0">
                <a:solidFill>
                  <a:srgbClr val="FF0000"/>
                </a:solidFill>
                <a:latin typeface="Calibri" panose="020F0502020204030204" pitchFamily="34" charset="0"/>
                <a:ea typeface="Times New Roman" panose="02020603050405020304" pitchFamily="18" charset="0"/>
                <a:cs typeface="B Titr" panose="00000700000000000000" pitchFamily="2" charset="-78"/>
              </a:rPr>
              <a:t>                 </a:t>
            </a:r>
            <a:r>
              <a:rPr lang="fa-IR" sz="2000" b="1" dirty="0">
                <a:solidFill>
                  <a:srgbClr val="FF0000"/>
                </a:solidFill>
                <a:latin typeface="Tahoma" panose="020B0604030504040204" pitchFamily="34" charset="0"/>
                <a:ea typeface="Times New Roman" panose="02020603050405020304" pitchFamily="18" charset="0"/>
                <a:cs typeface="B Titr" panose="00000700000000000000" pitchFamily="2" charset="-78"/>
              </a:rPr>
              <a:t>نجويد سر تو همي سروري را</a:t>
            </a:r>
            <a:r>
              <a:rPr lang="en-US" sz="2000" b="1" dirty="0">
                <a:solidFill>
                  <a:srgbClr val="5FCBEF"/>
                </a:solidFill>
                <a:latin typeface="Calibri" panose="020F0502020204030204" pitchFamily="34" charset="0"/>
                <a:ea typeface="Calibri" panose="020F0502020204030204" pitchFamily="34" charset="0"/>
                <a:cs typeface="B Titr" panose="00000700000000000000" pitchFamily="2" charset="-78"/>
              </a:rPr>
              <a:t/>
            </a:r>
            <a:br>
              <a:rPr lang="en-US" sz="2000" b="1" dirty="0">
                <a:solidFill>
                  <a:srgbClr val="5FCBEF"/>
                </a:solidFill>
                <a:latin typeface="Calibri" panose="020F0502020204030204" pitchFamily="34" charset="0"/>
                <a:ea typeface="Calibri" panose="020F0502020204030204" pitchFamily="34" charset="0"/>
                <a:cs typeface="B Titr" panose="00000700000000000000" pitchFamily="2" charset="-78"/>
              </a:rPr>
            </a:br>
            <a:r>
              <a:rPr lang="fa-IR" sz="20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سر </a:t>
            </a:r>
            <a:r>
              <a:rPr lang="fa-IR" sz="2000" b="1"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نت</a:t>
            </a:r>
            <a:r>
              <a:rPr lang="fa-IR" sz="2000" b="1"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ابي </a:t>
            </a:r>
            <a:r>
              <a:rPr lang="fa-IR" sz="20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 كنايه از اين كه روي گردان شوي ، سرپيچي كني / سروري: بزرگي ، </a:t>
            </a:r>
            <a:r>
              <a:rPr lang="fa-IR" sz="2000" b="1"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افتخار/ </a:t>
            </a:r>
            <a:r>
              <a:rPr lang="fa-IR" sz="20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نجويد همي : نمي </a:t>
            </a:r>
            <a:r>
              <a:rPr lang="fa-IR" sz="2000" b="1"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جويد.</a:t>
            </a:r>
            <a:r>
              <a:rPr lang="en-US" sz="2000" b="1" dirty="0">
                <a:solidFill>
                  <a:srgbClr val="5FCBEF"/>
                </a:solidFill>
                <a:latin typeface="Calibri" panose="020F0502020204030204" pitchFamily="34" charset="0"/>
                <a:ea typeface="Calibri" panose="020F0502020204030204" pitchFamily="34" charset="0"/>
                <a:cs typeface="B Titr" panose="00000700000000000000" pitchFamily="2" charset="-78"/>
              </a:rPr>
              <a:t/>
            </a:r>
            <a:br>
              <a:rPr lang="en-US" sz="2000" b="1" dirty="0">
                <a:solidFill>
                  <a:srgbClr val="5FCBEF"/>
                </a:solidFill>
                <a:latin typeface="Calibri" panose="020F0502020204030204" pitchFamily="34" charset="0"/>
                <a:ea typeface="Calibri" panose="020F0502020204030204" pitchFamily="34" charset="0"/>
                <a:cs typeface="B Titr" panose="00000700000000000000" pitchFamily="2" charset="-78"/>
              </a:rPr>
            </a:br>
            <a:r>
              <a:rPr lang="fa-IR" sz="20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معني: اگر تو از آموختن و كسب دانش روي گردان شوي به سروري و بزرگي نمي رسي </a:t>
            </a:r>
            <a:r>
              <a:rPr lang="fa-IR" sz="2000" b="1"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a:t>
            </a:r>
            <a:r>
              <a:rPr lang="fa-IR" sz="20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 </a:t>
            </a:r>
            <a:r>
              <a:rPr lang="fa-IR" sz="2000" b="1"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
            </a:r>
            <a:br>
              <a:rPr lang="fa-IR" sz="2000" b="1"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br>
            <a:r>
              <a:rPr lang="fa-IR" sz="2000" b="1" dirty="0" smtClean="0">
                <a:solidFill>
                  <a:srgbClr val="FF0000"/>
                </a:solidFill>
                <a:latin typeface="Tahoma" panose="020B0604030504040204" pitchFamily="34" charset="0"/>
                <a:ea typeface="Times New Roman" panose="02020603050405020304" pitchFamily="18" charset="0"/>
                <a:cs typeface="B Titr" panose="00000700000000000000" pitchFamily="2" charset="-78"/>
              </a:rPr>
              <a:t>بسوزند </a:t>
            </a:r>
            <a:r>
              <a:rPr lang="fa-IR" sz="2000" b="1" dirty="0">
                <a:solidFill>
                  <a:srgbClr val="FF0000"/>
                </a:solidFill>
                <a:latin typeface="Tahoma" panose="020B0604030504040204" pitchFamily="34" charset="0"/>
                <a:ea typeface="Times New Roman" panose="02020603050405020304" pitchFamily="18" charset="0"/>
                <a:cs typeface="B Titr" panose="00000700000000000000" pitchFamily="2" charset="-78"/>
              </a:rPr>
              <a:t>، چوب درختان بي بر</a:t>
            </a:r>
            <a:r>
              <a:rPr lang="fa-IR" sz="2000" b="1" dirty="0">
                <a:solidFill>
                  <a:srgbClr val="FF0000"/>
                </a:solidFill>
                <a:latin typeface="Calibri" panose="020F0502020204030204" pitchFamily="34" charset="0"/>
                <a:ea typeface="Times New Roman" panose="02020603050405020304" pitchFamily="18" charset="0"/>
                <a:cs typeface="B Titr" panose="00000700000000000000" pitchFamily="2" charset="-78"/>
              </a:rPr>
              <a:t>           </a:t>
            </a:r>
            <a:r>
              <a:rPr lang="fa-IR" sz="2000" b="1" dirty="0">
                <a:solidFill>
                  <a:srgbClr val="FF0000"/>
                </a:solidFill>
                <a:latin typeface="Tahoma" panose="020B0604030504040204" pitchFamily="34" charset="0"/>
                <a:ea typeface="Times New Roman" panose="02020603050405020304" pitchFamily="18" charset="0"/>
                <a:cs typeface="B Titr" panose="00000700000000000000" pitchFamily="2" charset="-78"/>
              </a:rPr>
              <a:t>سزا خود همين است مر بي بري را</a:t>
            </a:r>
            <a:r>
              <a:rPr lang="en-US" sz="2000" b="1" dirty="0">
                <a:solidFill>
                  <a:srgbClr val="5FCBEF"/>
                </a:solidFill>
                <a:latin typeface="Calibri" panose="020F0502020204030204" pitchFamily="34" charset="0"/>
                <a:ea typeface="Calibri" panose="020F0502020204030204" pitchFamily="34" charset="0"/>
                <a:cs typeface="B Titr" panose="00000700000000000000" pitchFamily="2" charset="-78"/>
              </a:rPr>
              <a:t/>
            </a:r>
            <a:br>
              <a:rPr lang="en-US" sz="2000" b="1" dirty="0">
                <a:solidFill>
                  <a:srgbClr val="5FCBEF"/>
                </a:solidFill>
                <a:latin typeface="Calibri" panose="020F0502020204030204" pitchFamily="34" charset="0"/>
                <a:ea typeface="Calibri" panose="020F0502020204030204" pitchFamily="34" charset="0"/>
                <a:cs typeface="B Titr" panose="00000700000000000000" pitchFamily="2" charset="-78"/>
              </a:rPr>
            </a:br>
            <a:r>
              <a:rPr lang="fa-IR" sz="2000" b="1"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بسوزند</a:t>
            </a:r>
            <a:r>
              <a:rPr lang="fa-IR" sz="20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 مي سوزانند </a:t>
            </a:r>
            <a:r>
              <a:rPr lang="fa-IR" sz="2000" b="1"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 </a:t>
            </a:r>
            <a:r>
              <a:rPr lang="fa-IR" sz="20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بي بر: بي ثمر ، بي ميوه ، بي نتيجه </a:t>
            </a:r>
            <a:r>
              <a:rPr lang="fa-IR" sz="2000" b="1"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a:t>
            </a:r>
            <a:r>
              <a:rPr lang="fa-IR" sz="2000" b="1" dirty="0">
                <a:solidFill>
                  <a:schemeClr val="tx1">
                    <a:lumMod val="75000"/>
                    <a:lumOff val="25000"/>
                  </a:schemeClr>
                </a:solidFill>
                <a:latin typeface="Calibri" panose="020F0502020204030204" pitchFamily="34" charset="0"/>
                <a:ea typeface="Times New Roman" panose="02020603050405020304" pitchFamily="18" charset="0"/>
                <a:cs typeface="B Titr" panose="00000700000000000000" pitchFamily="2" charset="-78"/>
              </a:rPr>
              <a:t>ت</a:t>
            </a:r>
            <a:r>
              <a:rPr lang="fa-IR" sz="2000" b="1"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كرار </a:t>
            </a:r>
            <a:r>
              <a:rPr lang="fa-IR" sz="20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صامت «ب » : واج آرايي</a:t>
            </a:r>
            <a:r>
              <a:rPr lang="en-US" sz="2000" b="1" dirty="0">
                <a:solidFill>
                  <a:srgbClr val="5FCBEF"/>
                </a:solidFill>
                <a:latin typeface="Calibri" panose="020F0502020204030204" pitchFamily="34" charset="0"/>
                <a:ea typeface="Calibri" panose="020F0502020204030204" pitchFamily="34" charset="0"/>
                <a:cs typeface="B Titr" panose="00000700000000000000" pitchFamily="2" charset="-78"/>
              </a:rPr>
              <a:t/>
            </a:r>
            <a:br>
              <a:rPr lang="en-US" sz="2000" b="1" dirty="0">
                <a:solidFill>
                  <a:srgbClr val="5FCBEF"/>
                </a:solidFill>
                <a:latin typeface="Calibri" panose="020F0502020204030204" pitchFamily="34" charset="0"/>
                <a:ea typeface="Calibri" panose="020F0502020204030204" pitchFamily="34" charset="0"/>
                <a:cs typeface="B Titr" panose="00000700000000000000" pitchFamily="2" charset="-78"/>
              </a:rPr>
            </a:br>
            <a:r>
              <a:rPr lang="fa-IR" sz="20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معني: چوب درختان بي حاصل و بي نتيجه را مي سوزانند زيرا كه سزاي بي فايده بودن جز سوختن نيست.</a:t>
            </a:r>
            <a:r>
              <a:rPr lang="en-US" sz="2000" b="1" dirty="0">
                <a:solidFill>
                  <a:srgbClr val="5FCBEF"/>
                </a:solidFill>
                <a:latin typeface="Calibri" panose="020F0502020204030204" pitchFamily="34" charset="0"/>
                <a:ea typeface="Calibri" panose="020F0502020204030204" pitchFamily="34" charset="0"/>
                <a:cs typeface="B Titr" panose="00000700000000000000" pitchFamily="2" charset="-78"/>
              </a:rPr>
              <a:t/>
            </a:r>
            <a:br>
              <a:rPr lang="en-US" sz="2000" b="1" dirty="0">
                <a:solidFill>
                  <a:srgbClr val="5FCBEF"/>
                </a:solidFill>
                <a:latin typeface="Calibri" panose="020F0502020204030204" pitchFamily="34" charset="0"/>
                <a:ea typeface="Calibri" panose="020F0502020204030204" pitchFamily="34" charset="0"/>
                <a:cs typeface="B Titr" panose="00000700000000000000" pitchFamily="2" charset="-78"/>
              </a:rPr>
            </a:br>
            <a:r>
              <a:rPr lang="fa-IR" sz="20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مفهوم : اگر انسان مفيد نباشد بودن او ضرورتي ندارد.</a:t>
            </a:r>
            <a:r>
              <a:rPr lang="en-US" sz="2000" b="1" dirty="0">
                <a:solidFill>
                  <a:srgbClr val="5FCBEF"/>
                </a:solidFill>
                <a:latin typeface="Calibri" panose="020F0502020204030204" pitchFamily="34" charset="0"/>
                <a:ea typeface="Calibri" panose="020F0502020204030204" pitchFamily="34" charset="0"/>
                <a:cs typeface="B Titr" panose="00000700000000000000" pitchFamily="2" charset="-78"/>
              </a:rPr>
              <a:t/>
            </a:r>
            <a:br>
              <a:rPr lang="en-US" sz="2000" b="1" dirty="0">
                <a:solidFill>
                  <a:srgbClr val="5FCBEF"/>
                </a:solidFill>
                <a:latin typeface="Calibri" panose="020F0502020204030204" pitchFamily="34" charset="0"/>
                <a:ea typeface="Calibri" panose="020F0502020204030204" pitchFamily="34" charset="0"/>
                <a:cs typeface="B Titr" panose="00000700000000000000" pitchFamily="2" charset="-78"/>
              </a:rPr>
            </a:br>
            <a:r>
              <a:rPr lang="fa-IR" sz="20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يادآور شعر ابتهاج: نه سايه دارم و نه بر بيفكنندم و سزاست</a:t>
            </a:r>
            <a:r>
              <a:rPr lang="fa-IR" sz="2000" b="1" dirty="0">
                <a:solidFill>
                  <a:srgbClr val="333333"/>
                </a:solidFill>
                <a:latin typeface="Calibri" panose="020F0502020204030204" pitchFamily="34" charset="0"/>
                <a:ea typeface="Times New Roman" panose="02020603050405020304" pitchFamily="18" charset="0"/>
                <a:cs typeface="B Titr" panose="00000700000000000000" pitchFamily="2" charset="-78"/>
              </a:rPr>
              <a:t>     </a:t>
            </a:r>
            <a:r>
              <a:rPr lang="fa-IR" sz="20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ا</a:t>
            </a:r>
            <a:r>
              <a:rPr lang="fa-IR" sz="2000" b="1"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گر </a:t>
            </a:r>
            <a:r>
              <a:rPr lang="fa-IR" sz="20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نه بر درخت تر كسي تبر نمي </a:t>
            </a:r>
            <a:r>
              <a:rPr lang="fa-IR" sz="2000" b="1"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زند</a:t>
            </a:r>
            <a:br>
              <a:rPr lang="fa-IR" sz="2000" b="1"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br>
            <a:r>
              <a:rPr lang="fa-IR" sz="2000" b="1" dirty="0" smtClean="0">
                <a:solidFill>
                  <a:srgbClr val="FF0000"/>
                </a:solidFill>
                <a:latin typeface="Tahoma" panose="020B0604030504040204" pitchFamily="34" charset="0"/>
                <a:ea typeface="Times New Roman" panose="02020603050405020304" pitchFamily="18" charset="0"/>
                <a:cs typeface="B Titr" panose="00000700000000000000" pitchFamily="2" charset="-78"/>
              </a:rPr>
              <a:t>درخت </a:t>
            </a:r>
            <a:r>
              <a:rPr lang="fa-IR" sz="2000" b="1" dirty="0">
                <a:solidFill>
                  <a:srgbClr val="FF0000"/>
                </a:solidFill>
                <a:latin typeface="Tahoma" panose="020B0604030504040204" pitchFamily="34" charset="0"/>
                <a:ea typeface="Times New Roman" panose="02020603050405020304" pitchFamily="18" charset="0"/>
                <a:cs typeface="B Titr" panose="00000700000000000000" pitchFamily="2" charset="-78"/>
              </a:rPr>
              <a:t>تو گر بار دانش بگيرد</a:t>
            </a:r>
            <a:r>
              <a:rPr lang="fa-IR" sz="2000" b="1" dirty="0">
                <a:solidFill>
                  <a:srgbClr val="FF0000"/>
                </a:solidFill>
                <a:latin typeface="Calibri" panose="020F0502020204030204" pitchFamily="34" charset="0"/>
                <a:ea typeface="Times New Roman" panose="02020603050405020304" pitchFamily="18" charset="0"/>
                <a:cs typeface="B Titr" panose="00000700000000000000" pitchFamily="2" charset="-78"/>
              </a:rPr>
              <a:t>                </a:t>
            </a:r>
            <a:r>
              <a:rPr lang="fa-IR" sz="2000" b="1" dirty="0">
                <a:solidFill>
                  <a:srgbClr val="FF0000"/>
                </a:solidFill>
                <a:latin typeface="Tahoma" panose="020B0604030504040204" pitchFamily="34" charset="0"/>
                <a:ea typeface="Times New Roman" panose="02020603050405020304" pitchFamily="18" charset="0"/>
                <a:cs typeface="B Titr" panose="00000700000000000000" pitchFamily="2" charset="-78"/>
              </a:rPr>
              <a:t>به زير آوري چرخ نيلوفري را</a:t>
            </a:r>
            <a:r>
              <a:rPr lang="en-US" sz="2000" b="1" dirty="0">
                <a:solidFill>
                  <a:srgbClr val="5FCBEF"/>
                </a:solidFill>
                <a:latin typeface="Calibri" panose="020F0502020204030204" pitchFamily="34" charset="0"/>
                <a:ea typeface="Calibri" panose="020F0502020204030204" pitchFamily="34" charset="0"/>
                <a:cs typeface="B Titr" panose="00000700000000000000" pitchFamily="2" charset="-78"/>
              </a:rPr>
              <a:t/>
            </a:r>
            <a:br>
              <a:rPr lang="en-US" sz="2000" b="1" dirty="0">
                <a:solidFill>
                  <a:srgbClr val="5FCBEF"/>
                </a:solidFill>
                <a:latin typeface="Calibri" panose="020F0502020204030204" pitchFamily="34" charset="0"/>
                <a:ea typeface="Calibri" panose="020F0502020204030204" pitchFamily="34" charset="0"/>
                <a:cs typeface="B Titr" panose="00000700000000000000" pitchFamily="2" charset="-78"/>
              </a:rPr>
            </a:br>
            <a:r>
              <a:rPr lang="fa-IR" sz="20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چرخ نيلوفري: آسمان آبي كنايه از روزگار / درخت: استعاره ي مصرحه از وجود انسان/ بار دانش: تشبيه بليغ اضافي / به زير آوردن چرخ : كنايه از تسلط پيدا كردن / مصراع دوم آرايه ي اغراق دارد/ تكرا حرف « ر » واج </a:t>
            </a:r>
            <a:r>
              <a:rPr lang="fa-IR" sz="2000" b="1"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آرايي</a:t>
            </a:r>
            <a:r>
              <a:rPr lang="en-US" sz="2000" b="1" dirty="0">
                <a:solidFill>
                  <a:srgbClr val="5FCBEF"/>
                </a:solidFill>
                <a:latin typeface="Calibri" panose="020F0502020204030204" pitchFamily="34" charset="0"/>
                <a:ea typeface="Calibri" panose="020F0502020204030204" pitchFamily="34" charset="0"/>
                <a:cs typeface="B Titr" panose="00000700000000000000" pitchFamily="2" charset="-78"/>
              </a:rPr>
              <a:t/>
            </a:r>
            <a:br>
              <a:rPr lang="en-US" sz="2000" b="1" dirty="0">
                <a:solidFill>
                  <a:srgbClr val="5FCBEF"/>
                </a:solidFill>
                <a:latin typeface="Calibri" panose="020F0502020204030204" pitchFamily="34" charset="0"/>
                <a:ea typeface="Calibri" panose="020F0502020204030204" pitchFamily="34" charset="0"/>
                <a:cs typeface="B Titr" panose="00000700000000000000" pitchFamily="2" charset="-78"/>
              </a:rPr>
            </a:br>
            <a:r>
              <a:rPr lang="fa-IR" sz="20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معني: با فرا گرفتن علم و دانش از آسمان سرافرازتر خواهي شد و آن را به فرمان خود در خواهي </a:t>
            </a:r>
            <a:r>
              <a:rPr lang="fa-IR" sz="2000" b="1"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آورد(دنیا و روزگار در اختیار تو خواهد بود)</a:t>
            </a:r>
            <a:br>
              <a:rPr lang="fa-IR" sz="2000" b="1"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br>
            <a:r>
              <a:rPr lang="fa-IR" sz="2400" b="1" dirty="0">
                <a:solidFill>
                  <a:srgbClr val="333333"/>
                </a:solidFill>
                <a:latin typeface="Calibri" panose="020F0502020204030204" pitchFamily="34" charset="0"/>
                <a:ea typeface="Times New Roman" panose="02020603050405020304" pitchFamily="18" charset="0"/>
                <a:cs typeface="B Titr" panose="00000700000000000000" pitchFamily="2" charset="-78"/>
              </a:rPr>
              <a:t> </a:t>
            </a:r>
            <a:r>
              <a:rPr lang="en-US" sz="2400" b="1" dirty="0">
                <a:solidFill>
                  <a:srgbClr val="5FCBEF"/>
                </a:solidFill>
                <a:latin typeface="Calibri" panose="020F0502020204030204" pitchFamily="34" charset="0"/>
                <a:ea typeface="Calibri" panose="020F0502020204030204" pitchFamily="34" charset="0"/>
                <a:cs typeface="B Titr" panose="00000700000000000000" pitchFamily="2" charset="-78"/>
              </a:rPr>
              <a:t/>
            </a:r>
            <a:br>
              <a:rPr lang="en-US" sz="2400" b="1" dirty="0">
                <a:solidFill>
                  <a:srgbClr val="5FCBEF"/>
                </a:solidFill>
                <a:latin typeface="Calibri" panose="020F0502020204030204" pitchFamily="34" charset="0"/>
                <a:ea typeface="Calibri" panose="020F0502020204030204" pitchFamily="34" charset="0"/>
                <a:cs typeface="B Titr" panose="00000700000000000000" pitchFamily="2" charset="-78"/>
              </a:rPr>
            </a:br>
            <a:r>
              <a:rPr lang="fa-IR" sz="20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مفهوم : با علم و دانش مي توان </a:t>
            </a:r>
            <a:r>
              <a:rPr lang="fa-IR" sz="2000" b="1"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همه چیز را </a:t>
            </a:r>
            <a:r>
              <a:rPr lang="fa-IR" sz="20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تسخير </a:t>
            </a:r>
            <a:r>
              <a:rPr lang="fa-IR" sz="2000" b="1"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كرد</a:t>
            </a:r>
            <a:r>
              <a:rPr lang="fa-IR" sz="2200" b="1"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
            </a:r>
            <a:br>
              <a:rPr lang="fa-IR" sz="2200" b="1"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br>
            <a:r>
              <a:rPr lang="en-US" sz="2800" dirty="0">
                <a:latin typeface="Calibri" panose="020F0502020204030204" pitchFamily="34" charset="0"/>
                <a:ea typeface="Calibri" panose="020F0502020204030204" pitchFamily="34" charset="0"/>
                <a:cs typeface="B Titr" panose="00000700000000000000" pitchFamily="2" charset="-78"/>
              </a:rPr>
              <a:t/>
            </a:r>
            <a:br>
              <a:rPr lang="en-US" sz="2800" dirty="0">
                <a:latin typeface="Calibri" panose="020F0502020204030204" pitchFamily="34" charset="0"/>
                <a:ea typeface="Calibri" panose="020F0502020204030204" pitchFamily="34" charset="0"/>
                <a:cs typeface="B Titr" panose="00000700000000000000" pitchFamily="2" charset="-78"/>
              </a:rPr>
            </a:br>
            <a:endParaRPr lang="fa-IR" sz="2800" dirty="0">
              <a:cs typeface="B Titr" panose="00000700000000000000" pitchFamily="2" charset="-78"/>
            </a:endParaRPr>
          </a:p>
        </p:txBody>
      </p:sp>
    </p:spTree>
    <p:extLst>
      <p:ext uri="{BB962C8B-B14F-4D97-AF65-F5344CB8AC3E}">
        <p14:creationId xmlns:p14="http://schemas.microsoft.com/office/powerpoint/2010/main" val="218883639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8000"/>
          </a:xfrm>
        </p:spPr>
        <p:txBody>
          <a:bodyPr>
            <a:normAutofit/>
          </a:bodyPr>
          <a:lstStyle/>
          <a:p>
            <a:pPr algn="r">
              <a:lnSpc>
                <a:spcPct val="150000"/>
              </a:lnSpc>
              <a:spcAft>
                <a:spcPts val="1000"/>
              </a:spcAft>
            </a:pPr>
            <a:r>
              <a:rPr lang="fa-IR" sz="1800" b="1" dirty="0">
                <a:solidFill>
                  <a:srgbClr val="FF0000"/>
                </a:solidFill>
                <a:latin typeface="Tahoma" panose="020B0604030504040204" pitchFamily="34" charset="0"/>
                <a:ea typeface="Times New Roman" panose="02020603050405020304" pitchFamily="18" charset="0"/>
                <a:cs typeface="B Titr" panose="00000700000000000000" pitchFamily="2" charset="-78"/>
              </a:rPr>
              <a:t>ن</a:t>
            </a:r>
            <a:r>
              <a:rPr lang="fa-IR" sz="1800" b="1" dirty="0" smtClean="0">
                <a:solidFill>
                  <a:srgbClr val="FF0000"/>
                </a:solidFill>
                <a:latin typeface="Tahoma" panose="020B0604030504040204" pitchFamily="34" charset="0"/>
                <a:ea typeface="Times New Roman" panose="02020603050405020304" pitchFamily="18" charset="0"/>
                <a:cs typeface="B Titr" panose="00000700000000000000" pitchFamily="2" charset="-78"/>
              </a:rPr>
              <a:t>گر،نشمري،اي </a:t>
            </a:r>
            <a:r>
              <a:rPr lang="fa-IR" sz="1800" b="1" dirty="0">
                <a:solidFill>
                  <a:srgbClr val="FF0000"/>
                </a:solidFill>
                <a:latin typeface="Tahoma" panose="020B0604030504040204" pitchFamily="34" charset="0"/>
                <a:ea typeface="Times New Roman" panose="02020603050405020304" pitchFamily="18" charset="0"/>
                <a:cs typeface="B Titr" panose="00000700000000000000" pitchFamily="2" charset="-78"/>
              </a:rPr>
              <a:t>برادر،گزافه</a:t>
            </a:r>
            <a:r>
              <a:rPr lang="fa-IR" sz="1800" b="1" dirty="0">
                <a:solidFill>
                  <a:srgbClr val="FF0000"/>
                </a:solidFill>
                <a:latin typeface="Calibri" panose="020F0502020204030204" pitchFamily="34" charset="0"/>
                <a:ea typeface="Times New Roman" panose="02020603050405020304" pitchFamily="18" charset="0"/>
                <a:cs typeface="B Titr" panose="00000700000000000000" pitchFamily="2" charset="-78"/>
              </a:rPr>
              <a:t>                  </a:t>
            </a:r>
            <a:r>
              <a:rPr lang="fa-IR" sz="1800" b="1" dirty="0">
                <a:solidFill>
                  <a:srgbClr val="FF0000"/>
                </a:solidFill>
                <a:latin typeface="Tahoma" panose="020B0604030504040204" pitchFamily="34" charset="0"/>
                <a:ea typeface="Times New Roman" panose="02020603050405020304" pitchFamily="18" charset="0"/>
                <a:cs typeface="B Titr" panose="00000700000000000000" pitchFamily="2" charset="-78"/>
              </a:rPr>
              <a:t>به دانش دبيري و نه شاعري</a:t>
            </a:r>
            <a:r>
              <a:rPr lang="en-US" sz="1800" dirty="0">
                <a:solidFill>
                  <a:srgbClr val="5FCBEF"/>
                </a:solidFill>
                <a:latin typeface="Calibri" panose="020F0502020204030204" pitchFamily="34" charset="0"/>
                <a:ea typeface="Calibri" panose="020F0502020204030204" pitchFamily="34" charset="0"/>
                <a:cs typeface="B Titr" panose="00000700000000000000" pitchFamily="2" charset="-78"/>
              </a:rPr>
              <a:t/>
            </a:r>
            <a:br>
              <a:rPr lang="en-US" sz="1800" dirty="0">
                <a:solidFill>
                  <a:srgbClr val="5FCBEF"/>
                </a:solidFill>
                <a:latin typeface="Calibri" panose="020F0502020204030204" pitchFamily="34" charset="0"/>
                <a:ea typeface="Calibri" panose="020F0502020204030204" pitchFamily="34" charset="0"/>
                <a:cs typeface="B Titr" panose="00000700000000000000" pitchFamily="2" charset="-78"/>
              </a:rPr>
            </a:br>
            <a:r>
              <a:rPr lang="fa-IR" sz="18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نگر: دقت و </a:t>
            </a:r>
            <a:r>
              <a:rPr lang="fa-IR" sz="1800" b="1"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توجه کن </a:t>
            </a:r>
            <a:r>
              <a:rPr lang="fa-IR" sz="18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 نشمري: به حساب نياوري، محسوب نكني / گزافه: بيهوده </a:t>
            </a:r>
            <a:r>
              <a:rPr lang="fa-IR" sz="1800" b="1"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 </a:t>
            </a:r>
            <a:r>
              <a:rPr lang="fa-IR" sz="18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دبيري: </a:t>
            </a:r>
            <a:r>
              <a:rPr lang="fa-IR" sz="1800" b="1"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نويسندگي.</a:t>
            </a:r>
            <a:r>
              <a:rPr lang="en-US" sz="1800" dirty="0">
                <a:solidFill>
                  <a:srgbClr val="5FCBEF"/>
                </a:solidFill>
                <a:latin typeface="Calibri" panose="020F0502020204030204" pitchFamily="34" charset="0"/>
                <a:ea typeface="Calibri" panose="020F0502020204030204" pitchFamily="34" charset="0"/>
                <a:cs typeface="B Titr" panose="00000700000000000000" pitchFamily="2" charset="-78"/>
              </a:rPr>
              <a:t/>
            </a:r>
            <a:br>
              <a:rPr lang="en-US" sz="1800" dirty="0">
                <a:solidFill>
                  <a:srgbClr val="5FCBEF"/>
                </a:solidFill>
                <a:latin typeface="Calibri" panose="020F0502020204030204" pitchFamily="34" charset="0"/>
                <a:ea typeface="Calibri" panose="020F0502020204030204" pitchFamily="34" charset="0"/>
                <a:cs typeface="B Titr" panose="00000700000000000000" pitchFamily="2" charset="-78"/>
              </a:rPr>
            </a:br>
            <a:r>
              <a:rPr lang="fa-IR" sz="1800" b="1" dirty="0">
                <a:solidFill>
                  <a:srgbClr val="333333"/>
                </a:solidFill>
                <a:latin typeface="Tahoma" panose="020B0604030504040204" pitchFamily="34" charset="0"/>
                <a:ea typeface="Times New Roman" panose="02020603050405020304" pitchFamily="18" charset="0"/>
                <a:cs typeface="B Titr" panose="00000700000000000000" pitchFamily="2" charset="-78"/>
              </a:rPr>
              <a:t>معني: به هوش باش كه بي جهت دبيري( نويسندگي) و شاعري را دانش </a:t>
            </a:r>
            <a:r>
              <a:rPr lang="fa-IR" sz="1800" b="1"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واقعي به حساب نیاوری.</a:t>
            </a:r>
            <a:br>
              <a:rPr lang="fa-IR" sz="1800" b="1"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br>
            <a:r>
              <a:rPr lang="fa-IR" sz="1800" dirty="0">
                <a:solidFill>
                  <a:srgbClr val="FF0000"/>
                </a:solidFill>
                <a:latin typeface="Tahoma" panose="020B0604030504040204" pitchFamily="34" charset="0"/>
                <a:ea typeface="Times New Roman" panose="02020603050405020304" pitchFamily="18" charset="0"/>
                <a:cs typeface="B Titr" panose="00000700000000000000" pitchFamily="2" charset="-78"/>
              </a:rPr>
              <a:t>که  این  پیشه  هایی  است  نیکونهاده                مر الفغدان  راحت  آن  </a:t>
            </a:r>
            <a:r>
              <a:rPr lang="fa-IR" sz="1800" dirty="0" smtClean="0">
                <a:solidFill>
                  <a:srgbClr val="FF0000"/>
                </a:solidFill>
                <a:latin typeface="Tahoma" panose="020B0604030504040204" pitchFamily="34" charset="0"/>
                <a:ea typeface="Times New Roman" panose="02020603050405020304" pitchFamily="18" charset="0"/>
                <a:cs typeface="B Titr" panose="00000700000000000000" pitchFamily="2" charset="-78"/>
              </a:rPr>
              <a:t>سری </a:t>
            </a:r>
            <a:r>
              <a:rPr lang="fa-IR" sz="1800" dirty="0">
                <a:solidFill>
                  <a:srgbClr val="FF0000"/>
                </a:solidFill>
                <a:latin typeface="Tahoma" panose="020B0604030504040204" pitchFamily="34" charset="0"/>
                <a:ea typeface="Times New Roman" panose="02020603050405020304" pitchFamily="18" charset="0"/>
                <a:cs typeface="B Titr" panose="00000700000000000000" pitchFamily="2" charset="-78"/>
              </a:rPr>
              <a:t>را</a:t>
            </a:r>
            <a:r>
              <a:rPr lang="en-US" sz="1800" dirty="0">
                <a:latin typeface="Calibri" panose="020F0502020204030204" pitchFamily="34" charset="0"/>
                <a:ea typeface="Calibri" panose="020F0502020204030204" pitchFamily="34" charset="0"/>
                <a:cs typeface="B Titr" panose="00000700000000000000" pitchFamily="2" charset="-78"/>
              </a:rPr>
              <a:t/>
            </a:r>
            <a:br>
              <a:rPr lang="en-US" sz="1800" dirty="0">
                <a:latin typeface="Calibri" panose="020F0502020204030204" pitchFamily="34" charset="0"/>
                <a:ea typeface="Calibri" panose="020F0502020204030204" pitchFamily="34" charset="0"/>
                <a:cs typeface="B Titr" panose="00000700000000000000" pitchFamily="2" charset="-78"/>
              </a:rPr>
            </a:br>
            <a:r>
              <a:rPr lang="fa-IR" sz="1800" dirty="0">
                <a:solidFill>
                  <a:srgbClr val="333333"/>
                </a:solidFill>
                <a:latin typeface="Tahoma" panose="020B0604030504040204" pitchFamily="34" charset="0"/>
                <a:ea typeface="Times New Roman" panose="02020603050405020304" pitchFamily="18" charset="0"/>
                <a:cs typeface="B Titr" panose="00000700000000000000" pitchFamily="2" charset="-78"/>
              </a:rPr>
              <a:t>الفغدان :  به  دست  آوردن  ، اندوختن</a:t>
            </a:r>
            <a:r>
              <a:rPr lang="en-US" sz="1800" dirty="0">
                <a:latin typeface="Calibri" panose="020F0502020204030204" pitchFamily="34" charset="0"/>
                <a:ea typeface="Calibri" panose="020F0502020204030204" pitchFamily="34" charset="0"/>
                <a:cs typeface="B Titr" panose="00000700000000000000" pitchFamily="2" charset="-78"/>
              </a:rPr>
              <a:t/>
            </a:r>
            <a:br>
              <a:rPr lang="en-US" sz="1800" dirty="0">
                <a:latin typeface="Calibri" panose="020F0502020204030204" pitchFamily="34" charset="0"/>
                <a:ea typeface="Calibri" panose="020F0502020204030204" pitchFamily="34" charset="0"/>
                <a:cs typeface="B Titr" panose="00000700000000000000" pitchFamily="2" charset="-78"/>
              </a:rPr>
            </a:br>
            <a:r>
              <a:rPr lang="fa-IR" sz="1800" dirty="0">
                <a:solidFill>
                  <a:srgbClr val="333333"/>
                </a:solidFill>
                <a:latin typeface="Tahoma" panose="020B0604030504040204" pitchFamily="34" charset="0"/>
                <a:ea typeface="Times New Roman" panose="02020603050405020304" pitchFamily="18" charset="0"/>
                <a:cs typeface="B Titr" panose="00000700000000000000" pitchFamily="2" charset="-78"/>
              </a:rPr>
              <a:t>مفهوم  :  </a:t>
            </a:r>
            <a:r>
              <a:rPr lang="fa-IR" sz="1800"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دبیری و شاعری از دانشهایی هستند که با </a:t>
            </a:r>
            <a:r>
              <a:rPr lang="fa-IR" sz="1800"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آن دانشها میتوان راحتی و آسایش جهان دیگر را به دست آورد</a:t>
            </a:r>
            <a:r>
              <a:rPr lang="en-US" sz="1800" dirty="0">
                <a:latin typeface="Calibri" panose="020F0502020204030204" pitchFamily="34" charset="0"/>
                <a:ea typeface="Calibri" panose="020F0502020204030204" pitchFamily="34" charset="0"/>
                <a:cs typeface="B Titr" panose="00000700000000000000" pitchFamily="2" charset="-78"/>
              </a:rPr>
              <a:t/>
            </a:r>
            <a:br>
              <a:rPr lang="en-US" sz="1800" dirty="0">
                <a:latin typeface="Calibri" panose="020F0502020204030204" pitchFamily="34" charset="0"/>
                <a:ea typeface="Calibri" panose="020F0502020204030204" pitchFamily="34" charset="0"/>
                <a:cs typeface="B Titr" panose="00000700000000000000" pitchFamily="2" charset="-78"/>
              </a:rPr>
            </a:br>
            <a:r>
              <a:rPr lang="fa-IR" sz="1800"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
            </a:r>
            <a:br>
              <a:rPr lang="fa-IR" sz="1800"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br>
            <a:r>
              <a:rPr lang="fa-IR" sz="1800"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                                                                                                  </a:t>
            </a:r>
            <a:r>
              <a:rPr lang="fa-IR" sz="1800" dirty="0" smtClean="0">
                <a:solidFill>
                  <a:srgbClr val="FF0000"/>
                </a:solidFill>
                <a:latin typeface="Tahoma" panose="020B0604030504040204" pitchFamily="34" charset="0"/>
                <a:ea typeface="Times New Roman" panose="02020603050405020304" pitchFamily="18" charset="0"/>
                <a:cs typeface="B Titr" panose="00000700000000000000" pitchFamily="2" charset="-78"/>
              </a:rPr>
              <a:t>اگر بر تن  خویش سالارو میرم</a:t>
            </a:r>
            <a:r>
              <a:rPr lang="en-US" sz="1800" dirty="0">
                <a:latin typeface="Calibri" panose="020F0502020204030204" pitchFamily="34" charset="0"/>
                <a:ea typeface="Calibri" panose="020F0502020204030204" pitchFamily="34" charset="0"/>
                <a:cs typeface="B Titr" panose="00000700000000000000" pitchFamily="2" charset="-78"/>
              </a:rPr>
              <a:t/>
            </a:r>
            <a:br>
              <a:rPr lang="en-US" sz="1800" dirty="0">
                <a:latin typeface="Calibri" panose="020F0502020204030204" pitchFamily="34" charset="0"/>
                <a:ea typeface="Calibri" panose="020F0502020204030204" pitchFamily="34" charset="0"/>
                <a:cs typeface="B Titr" panose="00000700000000000000" pitchFamily="2" charset="-78"/>
              </a:rPr>
            </a:br>
            <a:r>
              <a:rPr lang="fa-IR" sz="1800" dirty="0" smtClean="0">
                <a:solidFill>
                  <a:srgbClr val="FF0000"/>
                </a:solidFill>
                <a:latin typeface="Tahoma" panose="020B0604030504040204" pitchFamily="34" charset="0"/>
                <a:ea typeface="Times New Roman" panose="02020603050405020304" pitchFamily="18" charset="0"/>
                <a:cs typeface="B Titr" panose="00000700000000000000" pitchFamily="2" charset="-78"/>
              </a:rPr>
              <a:t>اگر </a:t>
            </a:r>
            <a:r>
              <a:rPr lang="fa-IR" sz="1800" dirty="0">
                <a:solidFill>
                  <a:srgbClr val="FF0000"/>
                </a:solidFill>
                <a:latin typeface="Tahoma" panose="020B0604030504040204" pitchFamily="34" charset="0"/>
                <a:ea typeface="Times New Roman" panose="02020603050405020304" pitchFamily="18" charset="0"/>
                <a:cs typeface="B Titr" panose="00000700000000000000" pitchFamily="2" charset="-78"/>
              </a:rPr>
              <a:t>بر تن  خویش  سالار و میرم         ملامت  همی  کنی  خیر </a:t>
            </a:r>
            <a:r>
              <a:rPr lang="fa-IR" sz="1800" dirty="0" smtClean="0">
                <a:solidFill>
                  <a:srgbClr val="FF0000"/>
                </a:solidFill>
                <a:latin typeface="Tahoma" panose="020B0604030504040204" pitchFamily="34" charset="0"/>
                <a:ea typeface="Times New Roman" panose="02020603050405020304" pitchFamily="18" charset="0"/>
                <a:cs typeface="B Titr" panose="00000700000000000000" pitchFamily="2" charset="-78"/>
              </a:rPr>
              <a:t>خیرم</a:t>
            </a:r>
            <a:r>
              <a:rPr lang="en-US" sz="1800" dirty="0">
                <a:latin typeface="Calibri" panose="020F0502020204030204" pitchFamily="34" charset="0"/>
                <a:ea typeface="Calibri" panose="020F0502020204030204" pitchFamily="34" charset="0"/>
                <a:cs typeface="B Titr" panose="00000700000000000000" pitchFamily="2" charset="-78"/>
              </a:rPr>
              <a:t/>
            </a:r>
            <a:br>
              <a:rPr lang="en-US" sz="1800" dirty="0">
                <a:latin typeface="Calibri" panose="020F0502020204030204" pitchFamily="34" charset="0"/>
                <a:ea typeface="Calibri" panose="020F0502020204030204" pitchFamily="34" charset="0"/>
                <a:cs typeface="B Titr" panose="00000700000000000000" pitchFamily="2" charset="-78"/>
              </a:rPr>
            </a:br>
            <a:r>
              <a:rPr lang="fa-IR" sz="1800" dirty="0">
                <a:solidFill>
                  <a:srgbClr val="333333"/>
                </a:solidFill>
                <a:latin typeface="Tahoma" panose="020B0604030504040204" pitchFamily="34" charset="0"/>
                <a:ea typeface="Times New Roman" panose="02020603050405020304" pitchFamily="18" charset="0"/>
                <a:cs typeface="B Titr" panose="00000700000000000000" pitchFamily="2" charset="-78"/>
              </a:rPr>
              <a:t>نکات  مهم : ملامت : سرزنش</a:t>
            </a:r>
            <a:r>
              <a:rPr lang="en-US" sz="1800" dirty="0">
                <a:latin typeface="Calibri" panose="020F0502020204030204" pitchFamily="34" charset="0"/>
                <a:ea typeface="Calibri" panose="020F0502020204030204" pitchFamily="34" charset="0"/>
                <a:cs typeface="B Titr" panose="00000700000000000000" pitchFamily="2" charset="-78"/>
              </a:rPr>
              <a:t/>
            </a:r>
            <a:br>
              <a:rPr lang="en-US" sz="1800" dirty="0">
                <a:latin typeface="Calibri" panose="020F0502020204030204" pitchFamily="34" charset="0"/>
                <a:ea typeface="Calibri" panose="020F0502020204030204" pitchFamily="34" charset="0"/>
                <a:cs typeface="B Titr" panose="00000700000000000000" pitchFamily="2" charset="-78"/>
              </a:rPr>
            </a:br>
            <a:r>
              <a:rPr lang="fa-IR" sz="1800" dirty="0">
                <a:solidFill>
                  <a:srgbClr val="333333"/>
                </a:solidFill>
                <a:latin typeface="Tahoma" panose="020B0604030504040204" pitchFamily="34" charset="0"/>
                <a:ea typeface="Times New Roman" panose="02020603050405020304" pitchFamily="18" charset="0"/>
                <a:cs typeface="B Titr" panose="00000700000000000000" pitchFamily="2" charset="-78"/>
              </a:rPr>
              <a:t>همی  :  پیوسته  ،  </a:t>
            </a:r>
            <a:r>
              <a:rPr lang="fa-IR" sz="1800"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همیشه</a:t>
            </a:r>
            <a:r>
              <a:rPr lang="en-US" sz="1800" dirty="0">
                <a:latin typeface="Calibri" panose="020F0502020204030204" pitchFamily="34" charset="0"/>
                <a:ea typeface="Calibri" panose="020F0502020204030204" pitchFamily="34" charset="0"/>
                <a:cs typeface="B Titr" panose="00000700000000000000" pitchFamily="2" charset="-78"/>
              </a:rPr>
              <a:t/>
            </a:r>
            <a:br>
              <a:rPr lang="en-US" sz="1800" dirty="0">
                <a:latin typeface="Calibri" panose="020F0502020204030204" pitchFamily="34" charset="0"/>
                <a:ea typeface="Calibri" panose="020F0502020204030204" pitchFamily="34" charset="0"/>
                <a:cs typeface="B Titr" panose="00000700000000000000" pitchFamily="2" charset="-78"/>
              </a:rPr>
            </a:br>
            <a:r>
              <a:rPr lang="fa-IR" sz="1800" dirty="0">
                <a:solidFill>
                  <a:srgbClr val="333333"/>
                </a:solidFill>
                <a:latin typeface="Tahoma" panose="020B0604030504040204" pitchFamily="34" charset="0"/>
                <a:ea typeface="Times New Roman" panose="02020603050405020304" pitchFamily="18" charset="0"/>
                <a:cs typeface="B Titr" panose="00000700000000000000" pitchFamily="2" charset="-78"/>
              </a:rPr>
              <a:t>معنی </a:t>
            </a:r>
            <a:r>
              <a:rPr lang="fa-IR" sz="1800"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:اگر من بر نفس خودم مسلط هستم پس بیهوده مرا سرزنش و ملامت میکنی</a:t>
            </a:r>
            <a:r>
              <a:rPr lang="en-US" sz="1800" dirty="0">
                <a:latin typeface="Calibri" panose="020F0502020204030204" pitchFamily="34" charset="0"/>
                <a:ea typeface="Calibri" panose="020F0502020204030204" pitchFamily="34" charset="0"/>
                <a:cs typeface="B Titr" panose="00000700000000000000" pitchFamily="2" charset="-78"/>
              </a:rPr>
              <a:t/>
            </a:r>
            <a:br>
              <a:rPr lang="en-US" sz="1800" dirty="0">
                <a:latin typeface="Calibri" panose="020F0502020204030204" pitchFamily="34" charset="0"/>
                <a:ea typeface="Calibri" panose="020F0502020204030204" pitchFamily="34" charset="0"/>
                <a:cs typeface="B Titr" panose="00000700000000000000" pitchFamily="2" charset="-78"/>
              </a:rPr>
            </a:br>
            <a:r>
              <a:rPr lang="fa-IR" sz="1800" dirty="0">
                <a:solidFill>
                  <a:srgbClr val="333333"/>
                </a:solidFill>
                <a:latin typeface="Tahoma" panose="020B0604030504040204" pitchFamily="34" charset="0"/>
                <a:ea typeface="Times New Roman" panose="02020603050405020304" pitchFamily="18" charset="0"/>
                <a:cs typeface="B Titr" panose="00000700000000000000" pitchFamily="2" charset="-78"/>
              </a:rPr>
              <a:t>مفهوم  </a:t>
            </a:r>
            <a:r>
              <a:rPr lang="fa-IR" sz="1800"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:ارزش انسان ها به این است که بر نفس خود تسلط داشته باشند وتسلیم هوای نفس نشوند</a:t>
            </a:r>
            <a:r>
              <a:rPr lang="en-US" sz="1800" dirty="0">
                <a:latin typeface="Calibri" panose="020F0502020204030204" pitchFamily="34" charset="0"/>
                <a:ea typeface="Calibri" panose="020F0502020204030204" pitchFamily="34" charset="0"/>
                <a:cs typeface="B Titr" panose="00000700000000000000" pitchFamily="2" charset="-78"/>
              </a:rPr>
              <a:t/>
            </a:r>
            <a:br>
              <a:rPr lang="en-US" sz="1800" dirty="0">
                <a:latin typeface="Calibri" panose="020F0502020204030204" pitchFamily="34" charset="0"/>
                <a:ea typeface="Calibri" panose="020F0502020204030204" pitchFamily="34" charset="0"/>
                <a:cs typeface="B Titr" panose="00000700000000000000" pitchFamily="2" charset="-78"/>
              </a:rPr>
            </a:br>
            <a:endParaRPr lang="fa-IR" sz="1800" dirty="0">
              <a:cs typeface="B Titr" panose="00000700000000000000" pitchFamily="2" charset="-78"/>
            </a:endParaRPr>
          </a:p>
        </p:txBody>
      </p:sp>
    </p:spTree>
    <p:extLst>
      <p:ext uri="{BB962C8B-B14F-4D97-AF65-F5344CB8AC3E}">
        <p14:creationId xmlns:p14="http://schemas.microsoft.com/office/powerpoint/2010/main" val="609379297"/>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0152"/>
            <a:ext cx="12192000" cy="6767848"/>
          </a:xfrm>
        </p:spPr>
        <p:txBody>
          <a:bodyPr>
            <a:noAutofit/>
          </a:bodyPr>
          <a:lstStyle/>
          <a:p>
            <a:pPr algn="r">
              <a:lnSpc>
                <a:spcPct val="150000"/>
              </a:lnSpc>
              <a:spcAft>
                <a:spcPts val="1000"/>
              </a:spcAft>
            </a:pPr>
            <a:r>
              <a:rPr lang="fa-IR" sz="1800" dirty="0">
                <a:solidFill>
                  <a:srgbClr val="FF0000"/>
                </a:solidFill>
                <a:latin typeface="Tahoma" panose="020B0604030504040204" pitchFamily="34" charset="0"/>
                <a:ea typeface="Times New Roman" panose="02020603050405020304" pitchFamily="18" charset="0"/>
                <a:cs typeface="B Titr" panose="00000700000000000000" pitchFamily="2" charset="-78"/>
              </a:rPr>
              <a:t>اسیرم  نکرد این  ستمکاره گیتی           چو  این  آرزوی تن  گشت  امیرم </a:t>
            </a:r>
            <a:r>
              <a:rPr lang="en-US" sz="1800" dirty="0">
                <a:latin typeface="Calibri" panose="020F0502020204030204" pitchFamily="34" charset="0"/>
                <a:ea typeface="Calibri" panose="020F0502020204030204" pitchFamily="34" charset="0"/>
                <a:cs typeface="B Titr" panose="00000700000000000000" pitchFamily="2" charset="-78"/>
              </a:rPr>
              <a:t/>
            </a:r>
            <a:br>
              <a:rPr lang="en-US" sz="1800" dirty="0">
                <a:latin typeface="Calibri" panose="020F0502020204030204" pitchFamily="34" charset="0"/>
                <a:ea typeface="Calibri" panose="020F0502020204030204" pitchFamily="34" charset="0"/>
                <a:cs typeface="B Titr" panose="00000700000000000000" pitchFamily="2" charset="-78"/>
              </a:rPr>
            </a:br>
            <a:r>
              <a:rPr lang="fa-IR" sz="1800" dirty="0">
                <a:solidFill>
                  <a:srgbClr val="333333"/>
                </a:solidFill>
                <a:latin typeface="Tahoma" panose="020B0604030504040204" pitchFamily="34" charset="0"/>
                <a:ea typeface="Times New Roman" panose="02020603050405020304" pitchFamily="18" charset="0"/>
                <a:cs typeface="B Titr" panose="00000700000000000000" pitchFamily="2" charset="-78"/>
              </a:rPr>
              <a:t>معنی :</a:t>
            </a:r>
            <a:r>
              <a:rPr lang="en-US" sz="1800" dirty="0">
                <a:latin typeface="Calibri" panose="020F0502020204030204" pitchFamily="34" charset="0"/>
                <a:ea typeface="Calibri" panose="020F0502020204030204" pitchFamily="34" charset="0"/>
                <a:cs typeface="B Titr" panose="00000700000000000000" pitchFamily="2" charset="-78"/>
              </a:rPr>
              <a:t/>
            </a:r>
            <a:br>
              <a:rPr lang="en-US" sz="1800" dirty="0">
                <a:latin typeface="Calibri" panose="020F0502020204030204" pitchFamily="34" charset="0"/>
                <a:ea typeface="Calibri" panose="020F0502020204030204" pitchFamily="34" charset="0"/>
                <a:cs typeface="B Titr" panose="00000700000000000000" pitchFamily="2" charset="-78"/>
              </a:rPr>
            </a:br>
            <a:r>
              <a:rPr lang="fa-IR" sz="1800" dirty="0" smtClean="0">
                <a:solidFill>
                  <a:schemeClr val="tx1">
                    <a:lumMod val="85000"/>
                    <a:lumOff val="15000"/>
                  </a:schemeClr>
                </a:solidFill>
                <a:latin typeface="Calibri" panose="020F0502020204030204" pitchFamily="34" charset="0"/>
                <a:ea typeface="Calibri" panose="020F0502020204030204" pitchFamily="34" charset="0"/>
                <a:cs typeface="B Titr" panose="00000700000000000000" pitchFamily="2" charset="-78"/>
              </a:rPr>
              <a:t>من در این دنیا گرفتار روزگار ستمکار نشدم زیرا توانستم بر نفسانیات خود غالب </a:t>
            </a:r>
            <a:r>
              <a:rPr lang="fa-IR" sz="1800" dirty="0" smtClean="0">
                <a:solidFill>
                  <a:schemeClr val="tx1">
                    <a:lumMod val="85000"/>
                    <a:lumOff val="15000"/>
                  </a:schemeClr>
                </a:solidFill>
                <a:latin typeface="Calibri" panose="020F0502020204030204" pitchFamily="34" charset="0"/>
                <a:ea typeface="Calibri" panose="020F0502020204030204" pitchFamily="34" charset="0"/>
                <a:cs typeface="B Titr" panose="00000700000000000000" pitchFamily="2" charset="-78"/>
              </a:rPr>
              <a:t>شوم زمانیکه انسان مطیع نفس شود گرفتار دنیای پست میشود</a:t>
            </a:r>
            <a:r>
              <a:rPr lang="en-US" sz="1800" dirty="0">
                <a:latin typeface="Calibri" panose="020F0502020204030204" pitchFamily="34" charset="0"/>
                <a:ea typeface="Calibri" panose="020F0502020204030204" pitchFamily="34" charset="0"/>
                <a:cs typeface="B Titr" panose="00000700000000000000" pitchFamily="2" charset="-78"/>
              </a:rPr>
              <a:t/>
            </a:r>
            <a:br>
              <a:rPr lang="en-US" sz="1800" dirty="0">
                <a:latin typeface="Calibri" panose="020F0502020204030204" pitchFamily="34" charset="0"/>
                <a:ea typeface="Calibri" panose="020F0502020204030204" pitchFamily="34" charset="0"/>
                <a:cs typeface="B Titr" panose="00000700000000000000" pitchFamily="2" charset="-78"/>
              </a:rPr>
            </a:br>
            <a:r>
              <a:rPr lang="en-US" sz="1800" dirty="0">
                <a:latin typeface="Calibri" panose="020F0502020204030204" pitchFamily="34" charset="0"/>
                <a:ea typeface="Calibri" panose="020F0502020204030204" pitchFamily="34" charset="0"/>
                <a:cs typeface="B Titr" panose="00000700000000000000" pitchFamily="2" charset="-78"/>
              </a:rPr>
              <a:t/>
            </a:r>
            <a:br>
              <a:rPr lang="en-US" sz="1800" dirty="0">
                <a:latin typeface="Calibri" panose="020F0502020204030204" pitchFamily="34" charset="0"/>
                <a:ea typeface="Calibri" panose="020F0502020204030204" pitchFamily="34" charset="0"/>
                <a:cs typeface="B Titr" panose="00000700000000000000" pitchFamily="2" charset="-78"/>
              </a:rPr>
            </a:br>
            <a:r>
              <a:rPr lang="fa-IR" sz="1800"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 </a:t>
            </a:r>
            <a:r>
              <a:rPr lang="fa-IR" sz="1800" dirty="0">
                <a:solidFill>
                  <a:srgbClr val="FF0000"/>
                </a:solidFill>
                <a:latin typeface="Tahoma" panose="020B0604030504040204" pitchFamily="34" charset="0"/>
                <a:ea typeface="Times New Roman" panose="02020603050405020304" pitchFamily="18" charset="0"/>
                <a:cs typeface="B Titr" panose="00000700000000000000" pitchFamily="2" charset="-78"/>
              </a:rPr>
              <a:t>به  تاج  و </a:t>
            </a:r>
            <a:r>
              <a:rPr lang="fa-IR" sz="1800" dirty="0" smtClean="0">
                <a:solidFill>
                  <a:srgbClr val="FF0000"/>
                </a:solidFill>
                <a:latin typeface="Tahoma" panose="020B0604030504040204" pitchFamily="34" charset="0"/>
                <a:ea typeface="Times New Roman" panose="02020603050405020304" pitchFamily="18" charset="0"/>
                <a:cs typeface="B Titr" panose="00000700000000000000" pitchFamily="2" charset="-78"/>
              </a:rPr>
              <a:t>سریرند  </a:t>
            </a:r>
            <a:r>
              <a:rPr lang="fa-IR" sz="1800" dirty="0">
                <a:solidFill>
                  <a:srgbClr val="FF0000"/>
                </a:solidFill>
                <a:latin typeface="Tahoma" panose="020B0604030504040204" pitchFamily="34" charset="0"/>
                <a:ea typeface="Times New Roman" panose="02020603050405020304" pitchFamily="18" charset="0"/>
                <a:cs typeface="B Titr" panose="00000700000000000000" pitchFamily="2" charset="-78"/>
              </a:rPr>
              <a:t>شاهان  </a:t>
            </a:r>
            <a:r>
              <a:rPr lang="fa-IR" sz="1800" dirty="0" smtClean="0">
                <a:solidFill>
                  <a:srgbClr val="FF0000"/>
                </a:solidFill>
                <a:latin typeface="Tahoma" panose="020B0604030504040204" pitchFamily="34" charset="0"/>
                <a:ea typeface="Times New Roman" panose="02020603050405020304" pitchFamily="18" charset="0"/>
                <a:cs typeface="B Titr" panose="00000700000000000000" pitchFamily="2" charset="-78"/>
              </a:rPr>
              <a:t>مشهر         </a:t>
            </a:r>
            <a:r>
              <a:rPr lang="fa-IR" sz="1800" dirty="0">
                <a:solidFill>
                  <a:srgbClr val="FF0000"/>
                </a:solidFill>
                <a:latin typeface="Tahoma" panose="020B0604030504040204" pitchFamily="34" charset="0"/>
                <a:ea typeface="Times New Roman" panose="02020603050405020304" pitchFamily="18" charset="0"/>
                <a:cs typeface="B Titr" panose="00000700000000000000" pitchFamily="2" charset="-78"/>
              </a:rPr>
              <a:t>مرا علم  و دین  است تاج و سریرم</a:t>
            </a:r>
            <a:r>
              <a:rPr lang="en-US" sz="1800" dirty="0">
                <a:solidFill>
                  <a:srgbClr val="FF0000"/>
                </a:solidFill>
                <a:latin typeface="Calibri" panose="020F0502020204030204" pitchFamily="34" charset="0"/>
                <a:ea typeface="Calibri" panose="020F0502020204030204" pitchFamily="34" charset="0"/>
                <a:cs typeface="B Titr" panose="00000700000000000000" pitchFamily="2" charset="-78"/>
              </a:rPr>
              <a:t/>
            </a:r>
            <a:br>
              <a:rPr lang="en-US" sz="1800" dirty="0">
                <a:solidFill>
                  <a:srgbClr val="FF0000"/>
                </a:solidFill>
                <a:latin typeface="Calibri" panose="020F0502020204030204" pitchFamily="34" charset="0"/>
                <a:ea typeface="Calibri" panose="020F0502020204030204" pitchFamily="34" charset="0"/>
                <a:cs typeface="B Titr" panose="00000700000000000000" pitchFamily="2" charset="-78"/>
              </a:rPr>
            </a:br>
            <a:r>
              <a:rPr lang="fa-IR" sz="1800" dirty="0" smtClean="0">
                <a:solidFill>
                  <a:schemeClr val="tx1">
                    <a:lumMod val="85000"/>
                    <a:lumOff val="15000"/>
                  </a:schemeClr>
                </a:solidFill>
                <a:latin typeface="Calibri" panose="020F0502020204030204" pitchFamily="34" charset="0"/>
                <a:ea typeface="Calibri" panose="020F0502020204030204" pitchFamily="34" charset="0"/>
                <a:cs typeface="B Titr" panose="00000700000000000000" pitchFamily="2" charset="-78"/>
              </a:rPr>
              <a:t>م</a:t>
            </a:r>
            <a:r>
              <a:rPr lang="fa-IR" sz="1800"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شهر </a:t>
            </a:r>
            <a:r>
              <a:rPr lang="fa-IR" sz="1800" dirty="0">
                <a:solidFill>
                  <a:srgbClr val="333333"/>
                </a:solidFill>
                <a:latin typeface="Tahoma" panose="020B0604030504040204" pitchFamily="34" charset="0"/>
                <a:ea typeface="Times New Roman" panose="02020603050405020304" pitchFamily="18" charset="0"/>
                <a:cs typeface="B Titr" panose="00000700000000000000" pitchFamily="2" charset="-78"/>
              </a:rPr>
              <a:t>:  معروف  و نام آور</a:t>
            </a:r>
            <a:r>
              <a:rPr lang="en-US" sz="1800" dirty="0">
                <a:latin typeface="Calibri" panose="020F0502020204030204" pitchFamily="34" charset="0"/>
                <a:ea typeface="Calibri" panose="020F0502020204030204" pitchFamily="34" charset="0"/>
                <a:cs typeface="B Titr" panose="00000700000000000000" pitchFamily="2" charset="-78"/>
              </a:rPr>
              <a:t/>
            </a:r>
            <a:br>
              <a:rPr lang="en-US" sz="1800" dirty="0">
                <a:latin typeface="Calibri" panose="020F0502020204030204" pitchFamily="34" charset="0"/>
                <a:ea typeface="Calibri" panose="020F0502020204030204" pitchFamily="34" charset="0"/>
                <a:cs typeface="B Titr" panose="00000700000000000000" pitchFamily="2" charset="-78"/>
              </a:rPr>
            </a:br>
            <a:r>
              <a:rPr lang="fa-IR" sz="1800" dirty="0">
                <a:solidFill>
                  <a:srgbClr val="333333"/>
                </a:solidFill>
                <a:latin typeface="Tahoma" panose="020B0604030504040204" pitchFamily="34" charset="0"/>
                <a:ea typeface="Times New Roman" panose="02020603050405020304" pitchFamily="18" charset="0"/>
                <a:cs typeface="B Titr" panose="00000700000000000000" pitchFamily="2" charset="-78"/>
              </a:rPr>
              <a:t>معنی </a:t>
            </a:r>
            <a:r>
              <a:rPr lang="fa-IR" sz="1800"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:پادشاهان مشهور دارای تاج و تخت شاهی هستند و تاج و تخت من علم و دینم می باشد</a:t>
            </a:r>
            <a:r>
              <a:rPr lang="en-US" sz="1800" dirty="0">
                <a:latin typeface="Calibri" panose="020F0502020204030204" pitchFamily="34" charset="0"/>
                <a:ea typeface="Calibri" panose="020F0502020204030204" pitchFamily="34" charset="0"/>
                <a:cs typeface="B Titr" panose="00000700000000000000" pitchFamily="2" charset="-78"/>
              </a:rPr>
              <a:t/>
            </a:r>
            <a:br>
              <a:rPr lang="en-US" sz="1800" dirty="0">
                <a:latin typeface="Calibri" panose="020F0502020204030204" pitchFamily="34" charset="0"/>
                <a:ea typeface="Calibri" panose="020F0502020204030204" pitchFamily="34" charset="0"/>
                <a:cs typeface="B Titr" panose="00000700000000000000" pitchFamily="2" charset="-78"/>
              </a:rPr>
            </a:br>
            <a:r>
              <a:rPr lang="fa-IR" sz="1800" dirty="0">
                <a:solidFill>
                  <a:srgbClr val="333333"/>
                </a:solidFill>
                <a:latin typeface="Tahoma" panose="020B0604030504040204" pitchFamily="34" charset="0"/>
                <a:ea typeface="Times New Roman" panose="02020603050405020304" pitchFamily="18" charset="0"/>
                <a:cs typeface="B Titr" panose="00000700000000000000" pitchFamily="2" charset="-78"/>
              </a:rPr>
              <a:t>مفهوم:  ناصر خسرو  و علم  و دین  را  وسیله  ی  </a:t>
            </a:r>
            <a:r>
              <a:rPr lang="fa-IR" sz="1800"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نام </a:t>
            </a:r>
            <a:r>
              <a:rPr lang="fa-IR" sz="1800" dirty="0">
                <a:solidFill>
                  <a:srgbClr val="333333"/>
                </a:solidFill>
                <a:latin typeface="Tahoma" panose="020B0604030504040204" pitchFamily="34" charset="0"/>
                <a:ea typeface="Times New Roman" panose="02020603050405020304" pitchFamily="18" charset="0"/>
                <a:cs typeface="B Titr" panose="00000700000000000000" pitchFamily="2" charset="-78"/>
              </a:rPr>
              <a:t>آوری  می داند  و </a:t>
            </a:r>
            <a:r>
              <a:rPr lang="fa-IR" sz="1800"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اعتقاد </a:t>
            </a:r>
            <a:r>
              <a:rPr lang="fa-IR" sz="1800" dirty="0">
                <a:solidFill>
                  <a:srgbClr val="333333"/>
                </a:solidFill>
                <a:latin typeface="Tahoma" panose="020B0604030504040204" pitchFamily="34" charset="0"/>
                <a:ea typeface="Times New Roman" panose="02020603050405020304" pitchFamily="18" charset="0"/>
                <a:cs typeface="B Titr" panose="00000700000000000000" pitchFamily="2" charset="-78"/>
              </a:rPr>
              <a:t>دارد  </a:t>
            </a:r>
            <a:r>
              <a:rPr lang="fa-IR" sz="1800"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علم  </a:t>
            </a:r>
            <a:r>
              <a:rPr lang="fa-IR" sz="1800" dirty="0">
                <a:solidFill>
                  <a:srgbClr val="333333"/>
                </a:solidFill>
                <a:latin typeface="Tahoma" panose="020B0604030504040204" pitchFamily="34" charset="0"/>
                <a:ea typeface="Times New Roman" panose="02020603050405020304" pitchFamily="18" charset="0"/>
                <a:cs typeface="B Titr" panose="00000700000000000000" pitchFamily="2" charset="-78"/>
              </a:rPr>
              <a:t>و دین  انسان را  به  پادشاهی  می رساند </a:t>
            </a:r>
            <a:r>
              <a:rPr lang="en-US" sz="1800" dirty="0">
                <a:latin typeface="Calibri" panose="020F0502020204030204" pitchFamily="34" charset="0"/>
                <a:ea typeface="Calibri" panose="020F0502020204030204" pitchFamily="34" charset="0"/>
                <a:cs typeface="B Titr" panose="00000700000000000000" pitchFamily="2" charset="-78"/>
              </a:rPr>
              <a:t/>
            </a:r>
            <a:br>
              <a:rPr lang="en-US" sz="1800" dirty="0">
                <a:latin typeface="Calibri" panose="020F0502020204030204" pitchFamily="34" charset="0"/>
                <a:ea typeface="Calibri" panose="020F0502020204030204" pitchFamily="34" charset="0"/>
                <a:cs typeface="B Titr" panose="00000700000000000000" pitchFamily="2" charset="-78"/>
              </a:rPr>
            </a:br>
            <a:r>
              <a:rPr lang="fa-IR" sz="1800" dirty="0" smtClean="0">
                <a:solidFill>
                  <a:srgbClr val="FF0000"/>
                </a:solidFill>
                <a:latin typeface="Tahoma" panose="020B0604030504040204" pitchFamily="34" charset="0"/>
                <a:ea typeface="Times New Roman" panose="02020603050405020304" pitchFamily="18" charset="0"/>
                <a:cs typeface="B Titr" panose="00000700000000000000" pitchFamily="2" charset="-78"/>
              </a:rPr>
              <a:t>چه </a:t>
            </a:r>
            <a:r>
              <a:rPr lang="fa-IR" sz="1800" dirty="0">
                <a:solidFill>
                  <a:srgbClr val="FF0000"/>
                </a:solidFill>
                <a:latin typeface="Tahoma" panose="020B0604030504040204" pitchFamily="34" charset="0"/>
                <a:ea typeface="Times New Roman" panose="02020603050405020304" pitchFamily="18" charset="0"/>
                <a:cs typeface="B Titr" panose="00000700000000000000" pitchFamily="2" charset="-78"/>
              </a:rPr>
              <a:t>کاراست  پیش  امیرم  ؟  چو دانم  </a:t>
            </a:r>
            <a:r>
              <a:rPr lang="fa-IR" sz="1800" dirty="0" smtClean="0">
                <a:solidFill>
                  <a:srgbClr val="FF0000"/>
                </a:solidFill>
                <a:latin typeface="Tahoma" panose="020B0604030504040204" pitchFamily="34" charset="0"/>
                <a:ea typeface="Times New Roman" panose="02020603050405020304" pitchFamily="18" charset="0"/>
                <a:cs typeface="B Titr" panose="00000700000000000000" pitchFamily="2" charset="-78"/>
              </a:rPr>
              <a:t>     که  </a:t>
            </a:r>
            <a:r>
              <a:rPr lang="fa-IR" sz="1800" dirty="0">
                <a:solidFill>
                  <a:srgbClr val="FF0000"/>
                </a:solidFill>
                <a:latin typeface="Tahoma" panose="020B0604030504040204" pitchFamily="34" charset="0"/>
                <a:ea typeface="Times New Roman" panose="02020603050405020304" pitchFamily="18" charset="0"/>
                <a:cs typeface="B Titr" panose="00000700000000000000" pitchFamily="2" charset="-78"/>
              </a:rPr>
              <a:t>گر میر  پیشم  نخواند  </a:t>
            </a:r>
            <a:r>
              <a:rPr lang="fa-IR" sz="1800" dirty="0" smtClean="0">
                <a:solidFill>
                  <a:srgbClr val="FF0000"/>
                </a:solidFill>
                <a:latin typeface="Tahoma" panose="020B0604030504040204" pitchFamily="34" charset="0"/>
                <a:ea typeface="Times New Roman" panose="02020603050405020304" pitchFamily="18" charset="0"/>
                <a:cs typeface="B Titr" panose="00000700000000000000" pitchFamily="2" charset="-78"/>
              </a:rPr>
              <a:t>نمیرم</a:t>
            </a:r>
            <a:br>
              <a:rPr lang="fa-IR" sz="1800" dirty="0" smtClean="0">
                <a:solidFill>
                  <a:srgbClr val="FF0000"/>
                </a:solidFill>
                <a:latin typeface="Tahoma" panose="020B0604030504040204" pitchFamily="34" charset="0"/>
                <a:ea typeface="Times New Roman" panose="02020603050405020304" pitchFamily="18" charset="0"/>
                <a:cs typeface="B Titr" panose="00000700000000000000" pitchFamily="2" charset="-78"/>
              </a:rPr>
            </a:br>
            <a:r>
              <a:rPr lang="fa-IR" sz="1800" dirty="0" smtClean="0">
                <a:solidFill>
                  <a:schemeClr val="tx1">
                    <a:lumMod val="85000"/>
                    <a:lumOff val="15000"/>
                  </a:schemeClr>
                </a:solidFill>
                <a:latin typeface="Tahoma" panose="020B0604030504040204" pitchFamily="34" charset="0"/>
                <a:ea typeface="Times New Roman" panose="02020603050405020304" pitchFamily="18" charset="0"/>
                <a:cs typeface="B Titr" panose="00000700000000000000" pitchFamily="2" charset="-78"/>
              </a:rPr>
              <a:t>معنی:من با امیر و پادشاه کاری ندارم و تااینکه مرا دعوت نکرده اند به خدمت انها نخواهم رفت</a:t>
            </a:r>
            <a:r>
              <a:rPr lang="en-US" sz="1800" dirty="0">
                <a:latin typeface="Calibri" panose="020F0502020204030204" pitchFamily="34" charset="0"/>
                <a:ea typeface="Calibri" panose="020F0502020204030204" pitchFamily="34" charset="0"/>
                <a:cs typeface="B Titr" panose="00000700000000000000" pitchFamily="2" charset="-78"/>
              </a:rPr>
              <a:t/>
            </a:r>
            <a:br>
              <a:rPr lang="en-US" sz="1800" dirty="0">
                <a:latin typeface="Calibri" panose="020F0502020204030204" pitchFamily="34" charset="0"/>
                <a:ea typeface="Calibri" panose="020F0502020204030204" pitchFamily="34" charset="0"/>
                <a:cs typeface="B Titr" panose="00000700000000000000" pitchFamily="2" charset="-78"/>
              </a:rPr>
            </a:br>
            <a:r>
              <a:rPr lang="fa-IR" sz="1800" dirty="0" smtClean="0">
                <a:solidFill>
                  <a:srgbClr val="FF0000"/>
                </a:solidFill>
                <a:latin typeface="Tahoma" panose="020B0604030504040204" pitchFamily="34" charset="0"/>
                <a:ea typeface="Times New Roman" panose="02020603050405020304" pitchFamily="18" charset="0"/>
                <a:cs typeface="B Titr" panose="00000700000000000000" pitchFamily="2" charset="-78"/>
              </a:rPr>
              <a:t>به  </a:t>
            </a:r>
            <a:r>
              <a:rPr lang="fa-IR" sz="1800" dirty="0">
                <a:solidFill>
                  <a:srgbClr val="FF0000"/>
                </a:solidFill>
                <a:latin typeface="Tahoma" panose="020B0604030504040204" pitchFamily="34" charset="0"/>
                <a:ea typeface="Times New Roman" panose="02020603050405020304" pitchFamily="18" charset="0"/>
                <a:cs typeface="B Titr" panose="00000700000000000000" pitchFamily="2" charset="-78"/>
              </a:rPr>
              <a:t>چشمم  ندارد  خطر  سفله  گیتی   </a:t>
            </a:r>
            <a:r>
              <a:rPr lang="fa-IR" sz="1800" dirty="0" smtClean="0">
                <a:solidFill>
                  <a:srgbClr val="FF0000"/>
                </a:solidFill>
                <a:latin typeface="Tahoma" panose="020B0604030504040204" pitchFamily="34" charset="0"/>
                <a:ea typeface="Times New Roman" panose="02020603050405020304" pitchFamily="18" charset="0"/>
                <a:cs typeface="B Titr" panose="00000700000000000000" pitchFamily="2" charset="-78"/>
              </a:rPr>
              <a:t>     </a:t>
            </a:r>
            <a:r>
              <a:rPr lang="fa-IR" sz="1800" dirty="0">
                <a:solidFill>
                  <a:srgbClr val="FF0000"/>
                </a:solidFill>
                <a:latin typeface="Tahoma" panose="020B0604030504040204" pitchFamily="34" charset="0"/>
                <a:ea typeface="Times New Roman" panose="02020603050405020304" pitchFamily="18" charset="0"/>
                <a:cs typeface="B Titr" panose="00000700000000000000" pitchFamily="2" charset="-78"/>
              </a:rPr>
              <a:t>به  چشم  خردمند  ازیرا  خطیرم</a:t>
            </a:r>
            <a:r>
              <a:rPr lang="en-US" sz="1800" dirty="0">
                <a:latin typeface="Calibri" panose="020F0502020204030204" pitchFamily="34" charset="0"/>
                <a:ea typeface="Calibri" panose="020F0502020204030204" pitchFamily="34" charset="0"/>
                <a:cs typeface="B Titr" panose="00000700000000000000" pitchFamily="2" charset="-78"/>
              </a:rPr>
              <a:t/>
            </a:r>
            <a:br>
              <a:rPr lang="en-US" sz="1800" dirty="0">
                <a:latin typeface="Calibri" panose="020F0502020204030204" pitchFamily="34" charset="0"/>
                <a:ea typeface="Calibri" panose="020F0502020204030204" pitchFamily="34" charset="0"/>
                <a:cs typeface="B Titr" panose="00000700000000000000" pitchFamily="2" charset="-78"/>
              </a:rPr>
            </a:br>
            <a:r>
              <a:rPr lang="fa-IR" sz="1800"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خطر</a:t>
            </a:r>
            <a:r>
              <a:rPr lang="fa-IR" sz="1800" dirty="0">
                <a:solidFill>
                  <a:srgbClr val="333333"/>
                </a:solidFill>
                <a:latin typeface="Tahoma" panose="020B0604030504040204" pitchFamily="34" charset="0"/>
                <a:ea typeface="Times New Roman" panose="02020603050405020304" pitchFamily="18" charset="0"/>
                <a:cs typeface="B Titr" panose="00000700000000000000" pitchFamily="2" charset="-78"/>
              </a:rPr>
              <a:t>:  عظمت  ، ارزش  /  سفله  ، پست  ، فرومایه/  گیتی  : دنیا  </a:t>
            </a:r>
            <a:r>
              <a:rPr lang="fa-IR" sz="1800"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/خطیر:ارزش،اعتبار</a:t>
            </a:r>
            <a:r>
              <a:rPr lang="en-US" sz="1800" dirty="0">
                <a:latin typeface="Calibri" panose="020F0502020204030204" pitchFamily="34" charset="0"/>
                <a:ea typeface="Calibri" panose="020F0502020204030204" pitchFamily="34" charset="0"/>
                <a:cs typeface="B Titr" panose="00000700000000000000" pitchFamily="2" charset="-78"/>
              </a:rPr>
              <a:t/>
            </a:r>
            <a:br>
              <a:rPr lang="en-US" sz="1800" dirty="0">
                <a:latin typeface="Calibri" panose="020F0502020204030204" pitchFamily="34" charset="0"/>
                <a:ea typeface="Calibri" panose="020F0502020204030204" pitchFamily="34" charset="0"/>
                <a:cs typeface="B Titr" panose="00000700000000000000" pitchFamily="2" charset="-78"/>
              </a:rPr>
            </a:br>
            <a:r>
              <a:rPr lang="fa-IR" sz="1800" dirty="0">
                <a:solidFill>
                  <a:srgbClr val="333333"/>
                </a:solidFill>
                <a:latin typeface="Tahoma" panose="020B0604030504040204" pitchFamily="34" charset="0"/>
                <a:ea typeface="Times New Roman" panose="02020603050405020304" pitchFamily="18" charset="0"/>
                <a:cs typeface="B Titr" panose="00000700000000000000" pitchFamily="2" charset="-78"/>
              </a:rPr>
              <a:t>ازیرا  :  از آن  جهت  که  /  به  چشمم  ندارد </a:t>
            </a:r>
            <a:r>
              <a:rPr lang="fa-IR" sz="1800"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 </a:t>
            </a:r>
            <a:r>
              <a:rPr lang="fa-IR" sz="1800" dirty="0">
                <a:solidFill>
                  <a:srgbClr val="333333"/>
                </a:solidFill>
                <a:latin typeface="Tahoma" panose="020B0604030504040204" pitchFamily="34" charset="0"/>
                <a:ea typeface="Times New Roman" panose="02020603050405020304" pitchFamily="18" charset="0"/>
                <a:cs typeface="B Titr" panose="00000700000000000000" pitchFamily="2" charset="-78"/>
              </a:rPr>
              <a:t>کنایه  از ارزش  نداشتن</a:t>
            </a:r>
            <a:r>
              <a:rPr lang="en-US" sz="1800" dirty="0">
                <a:latin typeface="Calibri" panose="020F0502020204030204" pitchFamily="34" charset="0"/>
                <a:ea typeface="Calibri" panose="020F0502020204030204" pitchFamily="34" charset="0"/>
                <a:cs typeface="B Titr" panose="00000700000000000000" pitchFamily="2" charset="-78"/>
              </a:rPr>
              <a:t/>
            </a:r>
            <a:br>
              <a:rPr lang="en-US" sz="1800" dirty="0">
                <a:latin typeface="Calibri" panose="020F0502020204030204" pitchFamily="34" charset="0"/>
                <a:ea typeface="Calibri" panose="020F0502020204030204" pitchFamily="34" charset="0"/>
                <a:cs typeface="B Titr" panose="00000700000000000000" pitchFamily="2" charset="-78"/>
              </a:rPr>
            </a:br>
            <a:r>
              <a:rPr lang="fa-IR" sz="1800" dirty="0">
                <a:solidFill>
                  <a:srgbClr val="333333"/>
                </a:solidFill>
                <a:latin typeface="Tahoma" panose="020B0604030504040204" pitchFamily="34" charset="0"/>
                <a:ea typeface="Times New Roman" panose="02020603050405020304" pitchFamily="18" charset="0"/>
                <a:cs typeface="B Titr" panose="00000700000000000000" pitchFamily="2" charset="-78"/>
              </a:rPr>
              <a:t>معنی : این دنیای پست برایم ارزشی  ندارد  از این  جهت  من  از نظر  خردمندان  باارزش  هستم</a:t>
            </a:r>
            <a:r>
              <a:rPr lang="en-US" sz="1800" dirty="0">
                <a:latin typeface="Calibri" panose="020F0502020204030204" pitchFamily="34" charset="0"/>
                <a:ea typeface="Calibri" panose="020F0502020204030204" pitchFamily="34" charset="0"/>
                <a:cs typeface="B Titr" panose="00000700000000000000" pitchFamily="2" charset="-78"/>
              </a:rPr>
              <a:t/>
            </a:r>
            <a:br>
              <a:rPr lang="en-US" sz="1800" dirty="0">
                <a:latin typeface="Calibri" panose="020F0502020204030204" pitchFamily="34" charset="0"/>
                <a:ea typeface="Calibri" panose="020F0502020204030204" pitchFamily="34" charset="0"/>
                <a:cs typeface="B Titr" panose="00000700000000000000" pitchFamily="2" charset="-78"/>
              </a:rPr>
            </a:br>
            <a:r>
              <a:rPr lang="fa-IR" sz="1800" dirty="0">
                <a:solidFill>
                  <a:srgbClr val="333333"/>
                </a:solidFill>
                <a:latin typeface="Tahoma" panose="020B0604030504040204" pitchFamily="34" charset="0"/>
                <a:ea typeface="Times New Roman" panose="02020603050405020304" pitchFamily="18" charset="0"/>
                <a:cs typeface="B Titr" panose="00000700000000000000" pitchFamily="2" charset="-78"/>
              </a:rPr>
              <a:t>مفهوم  :  دل  بستن  به  این دنیای  بی ارزش  باعث می شود که </a:t>
            </a:r>
            <a:r>
              <a:rPr lang="fa-IR" sz="1800"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انسان ارزش و اعتبار خود را از دست بدهد</a:t>
            </a:r>
            <a:endParaRPr lang="fa-IR" sz="1800" dirty="0">
              <a:cs typeface="B Titr" panose="00000700000000000000" pitchFamily="2" charset="-78"/>
            </a:endParaRPr>
          </a:p>
        </p:txBody>
      </p:sp>
    </p:spTree>
    <p:extLst>
      <p:ext uri="{BB962C8B-B14F-4D97-AF65-F5344CB8AC3E}">
        <p14:creationId xmlns:p14="http://schemas.microsoft.com/office/powerpoint/2010/main" val="211703753"/>
      </p:ext>
    </p:extLst>
  </p:cSld>
  <p:clrMapOvr>
    <a:masterClrMapping/>
  </p:clrMapOvr>
  <mc:AlternateContent xmlns:mc="http://schemas.openxmlformats.org/markup-compatibility/2006" xmlns:p14="http://schemas.microsoft.com/office/powerpoint/2010/main">
    <mc:Choice Requires="p14">
      <p:transition spd="slow" p14:dur="3900">
        <p14:glitter dir="r"/>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8000"/>
          </a:xfrm>
        </p:spPr>
        <p:txBody>
          <a:bodyPr>
            <a:noAutofit/>
          </a:bodyPr>
          <a:lstStyle/>
          <a:p>
            <a:pPr algn="r">
              <a:lnSpc>
                <a:spcPct val="250000"/>
              </a:lnSpc>
              <a:spcAft>
                <a:spcPts val="1000"/>
              </a:spcAft>
            </a:pPr>
            <a:r>
              <a:rPr lang="fa-IR" sz="2000" dirty="0">
                <a:solidFill>
                  <a:srgbClr val="FF0000"/>
                </a:solidFill>
                <a:latin typeface="Tahoma" panose="020B0604030504040204" pitchFamily="34" charset="0"/>
                <a:ea typeface="Times New Roman" panose="02020603050405020304" pitchFamily="18" charset="0"/>
                <a:cs typeface="B Titr" panose="00000700000000000000" pitchFamily="2" charset="-78"/>
              </a:rPr>
              <a:t>از این  پس  که  این  </a:t>
            </a:r>
            <a:r>
              <a:rPr lang="fa-IR" sz="2000" dirty="0" smtClean="0">
                <a:solidFill>
                  <a:srgbClr val="FF0000"/>
                </a:solidFill>
                <a:latin typeface="Tahoma" panose="020B0604030504040204" pitchFamily="34" charset="0"/>
                <a:ea typeface="Times New Roman" panose="02020603050405020304" pitchFamily="18" charset="0"/>
                <a:cs typeface="B Titr" panose="00000700000000000000" pitchFamily="2" charset="-78"/>
              </a:rPr>
              <a:t>سفله </a:t>
            </a:r>
            <a:r>
              <a:rPr lang="fa-IR" sz="2000" dirty="0">
                <a:solidFill>
                  <a:srgbClr val="FF0000"/>
                </a:solidFill>
                <a:latin typeface="Tahoma" panose="020B0604030504040204" pitchFamily="34" charset="0"/>
                <a:ea typeface="Times New Roman" panose="02020603050405020304" pitchFamily="18" charset="0"/>
                <a:cs typeface="B Titr" panose="00000700000000000000" pitchFamily="2" charset="-78"/>
              </a:rPr>
              <a:t>را  </a:t>
            </a:r>
            <a:r>
              <a:rPr lang="fa-IR" sz="2000" dirty="0" smtClean="0">
                <a:solidFill>
                  <a:srgbClr val="FF0000"/>
                </a:solidFill>
                <a:latin typeface="Tahoma" panose="020B0604030504040204" pitchFamily="34" charset="0"/>
                <a:ea typeface="Times New Roman" panose="02020603050405020304" pitchFamily="18" charset="0"/>
                <a:cs typeface="B Titr" panose="00000700000000000000" pitchFamily="2" charset="-78"/>
              </a:rPr>
              <a:t>آزمودم     </a:t>
            </a:r>
            <a:r>
              <a:rPr lang="fa-IR" sz="2000" dirty="0">
                <a:solidFill>
                  <a:srgbClr val="FF0000"/>
                </a:solidFill>
                <a:latin typeface="Tahoma" panose="020B0604030504040204" pitchFamily="34" charset="0"/>
                <a:ea typeface="Times New Roman" panose="02020603050405020304" pitchFamily="18" charset="0"/>
                <a:cs typeface="B Titr" panose="00000700000000000000" pitchFamily="2" charset="-78"/>
              </a:rPr>
              <a:t>به  چاهش  درون  نوفتم  گر </a:t>
            </a:r>
            <a:r>
              <a:rPr lang="fa-IR" sz="2000" dirty="0" smtClean="0">
                <a:solidFill>
                  <a:srgbClr val="FF0000"/>
                </a:solidFill>
                <a:latin typeface="Tahoma" panose="020B0604030504040204" pitchFamily="34" charset="0"/>
                <a:ea typeface="Times New Roman" panose="02020603050405020304" pitchFamily="18" charset="0"/>
                <a:cs typeface="B Titr" panose="00000700000000000000" pitchFamily="2" charset="-78"/>
              </a:rPr>
              <a:t>بصیرم</a:t>
            </a:r>
            <a:r>
              <a:rPr lang="en-US" sz="2000" dirty="0">
                <a:latin typeface="Calibri" panose="020F0502020204030204" pitchFamily="34" charset="0"/>
                <a:ea typeface="Calibri" panose="020F0502020204030204" pitchFamily="34" charset="0"/>
                <a:cs typeface="B Titr" panose="00000700000000000000" pitchFamily="2" charset="-78"/>
              </a:rPr>
              <a:t/>
            </a:r>
            <a:br>
              <a:rPr lang="en-US" sz="2000" dirty="0">
                <a:latin typeface="Calibri" panose="020F0502020204030204" pitchFamily="34" charset="0"/>
                <a:ea typeface="Calibri" panose="020F0502020204030204" pitchFamily="34" charset="0"/>
                <a:cs typeface="B Titr" panose="00000700000000000000" pitchFamily="2" charset="-78"/>
              </a:rPr>
            </a:br>
            <a:r>
              <a:rPr lang="fa-IR" sz="2000" dirty="0">
                <a:solidFill>
                  <a:srgbClr val="333333"/>
                </a:solidFill>
                <a:latin typeface="Tahoma" panose="020B0604030504040204" pitchFamily="34" charset="0"/>
                <a:ea typeface="Times New Roman" panose="02020603050405020304" pitchFamily="18" charset="0"/>
                <a:cs typeface="B Titr" panose="00000700000000000000" pitchFamily="2" charset="-78"/>
              </a:rPr>
              <a:t>نوفتم </a:t>
            </a:r>
            <a:r>
              <a:rPr lang="fa-IR" sz="2000"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:مصدر  نیفتادن</a:t>
            </a:r>
            <a:r>
              <a:rPr lang="fa-IR" sz="2000" dirty="0">
                <a:solidFill>
                  <a:srgbClr val="333333"/>
                </a:solidFill>
                <a:latin typeface="Tahoma" panose="020B0604030504040204" pitchFamily="34" charset="0"/>
                <a:ea typeface="Times New Roman" panose="02020603050405020304" pitchFamily="18" charset="0"/>
                <a:cs typeface="B Titr" panose="00000700000000000000" pitchFamily="2" charset="-78"/>
              </a:rPr>
              <a:t/>
            </a:r>
            <a:br>
              <a:rPr lang="fa-IR" sz="2000" dirty="0">
                <a:solidFill>
                  <a:srgbClr val="333333"/>
                </a:solidFill>
                <a:latin typeface="Tahoma" panose="020B0604030504040204" pitchFamily="34" charset="0"/>
                <a:ea typeface="Times New Roman" panose="02020603050405020304" pitchFamily="18" charset="0"/>
                <a:cs typeface="B Titr" panose="00000700000000000000" pitchFamily="2" charset="-78"/>
              </a:rPr>
            </a:br>
            <a:r>
              <a:rPr lang="fa-IR" sz="2000" dirty="0">
                <a:solidFill>
                  <a:srgbClr val="333333"/>
                </a:solidFill>
                <a:latin typeface="Tahoma" panose="020B0604030504040204" pitchFamily="34" charset="0"/>
                <a:ea typeface="Times New Roman" panose="02020603050405020304" pitchFamily="18" charset="0"/>
                <a:cs typeface="B Titr" panose="00000700000000000000" pitchFamily="2" charset="-78"/>
              </a:rPr>
              <a:t>گر  </a:t>
            </a:r>
            <a:r>
              <a:rPr lang="fa-IR" sz="2000"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 </a:t>
            </a:r>
            <a:r>
              <a:rPr lang="fa-IR" sz="2000" dirty="0">
                <a:solidFill>
                  <a:srgbClr val="333333"/>
                </a:solidFill>
                <a:latin typeface="Tahoma" panose="020B0604030504040204" pitchFamily="34" charset="0"/>
                <a:ea typeface="Times New Roman" panose="02020603050405020304" pitchFamily="18" charset="0"/>
                <a:cs typeface="B Titr" panose="00000700000000000000" pitchFamily="2" charset="-78"/>
              </a:rPr>
              <a:t>همانا    </a:t>
            </a:r>
            <a:r>
              <a:rPr lang="fa-IR" sz="2000"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بصیرم  </a:t>
            </a:r>
            <a:r>
              <a:rPr lang="fa-IR" sz="2000" dirty="0">
                <a:solidFill>
                  <a:srgbClr val="333333"/>
                </a:solidFill>
                <a:latin typeface="Tahoma" panose="020B0604030504040204" pitchFamily="34" charset="0"/>
                <a:ea typeface="Times New Roman" panose="02020603050405020304" pitchFamily="18" charset="0"/>
                <a:cs typeface="B Titr" panose="00000700000000000000" pitchFamily="2" charset="-78"/>
              </a:rPr>
              <a:t>:  دانا  و دور  اندیش</a:t>
            </a:r>
            <a:r>
              <a:rPr lang="en-US" sz="2000" dirty="0">
                <a:latin typeface="Calibri" panose="020F0502020204030204" pitchFamily="34" charset="0"/>
                <a:ea typeface="Calibri" panose="020F0502020204030204" pitchFamily="34" charset="0"/>
                <a:cs typeface="B Titr" panose="00000700000000000000" pitchFamily="2" charset="-78"/>
              </a:rPr>
              <a:t/>
            </a:r>
            <a:br>
              <a:rPr lang="en-US" sz="2000" dirty="0">
                <a:latin typeface="Calibri" panose="020F0502020204030204" pitchFamily="34" charset="0"/>
                <a:ea typeface="Calibri" panose="020F0502020204030204" pitchFamily="34" charset="0"/>
                <a:cs typeface="B Titr" panose="00000700000000000000" pitchFamily="2" charset="-78"/>
              </a:rPr>
            </a:br>
            <a:r>
              <a:rPr lang="fa-IR" sz="2000" dirty="0">
                <a:solidFill>
                  <a:srgbClr val="333333"/>
                </a:solidFill>
                <a:latin typeface="Tahoma" panose="020B0604030504040204" pitchFamily="34" charset="0"/>
                <a:ea typeface="Times New Roman" panose="02020603050405020304" pitchFamily="18" charset="0"/>
                <a:cs typeface="B Titr" panose="00000700000000000000" pitchFamily="2" charset="-78"/>
              </a:rPr>
              <a:t>معنی </a:t>
            </a:r>
            <a:r>
              <a:rPr lang="fa-IR" sz="2000"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:من این جهان و روزگار را مورد آزماش قرار دادم و چون انسان اگاهی هستم به دام هایی که این جهان برای </a:t>
            </a:r>
            <a:r>
              <a:rPr lang="fa-IR" sz="2000"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من </a:t>
            </a:r>
            <a:r>
              <a:rPr lang="fa-IR" sz="2000"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پهن میکند گرفتار </a:t>
            </a:r>
            <a:r>
              <a:rPr lang="fa-IR" sz="2000"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نمیشوم</a:t>
            </a:r>
            <a:r>
              <a:rPr lang="en-US" sz="2000" dirty="0">
                <a:latin typeface="Calibri" panose="020F0502020204030204" pitchFamily="34" charset="0"/>
                <a:ea typeface="Calibri" panose="020F0502020204030204" pitchFamily="34" charset="0"/>
                <a:cs typeface="B Titr" panose="00000700000000000000" pitchFamily="2" charset="-78"/>
              </a:rPr>
              <a:t/>
            </a:r>
            <a:br>
              <a:rPr lang="en-US" sz="2000" dirty="0">
                <a:latin typeface="Calibri" panose="020F0502020204030204" pitchFamily="34" charset="0"/>
                <a:ea typeface="Calibri" panose="020F0502020204030204" pitchFamily="34" charset="0"/>
                <a:cs typeface="B Titr" panose="00000700000000000000" pitchFamily="2" charset="-78"/>
              </a:rPr>
            </a:br>
            <a:r>
              <a:rPr lang="fa-IR" sz="2000" dirty="0" smtClean="0">
                <a:solidFill>
                  <a:srgbClr val="333333"/>
                </a:solidFill>
                <a:latin typeface="Tahoma" panose="020B0604030504040204" pitchFamily="34" charset="0"/>
                <a:ea typeface="Times New Roman" panose="02020603050405020304" pitchFamily="18" charset="0"/>
                <a:cs typeface="B Titr" panose="00000700000000000000" pitchFamily="2" charset="-78"/>
              </a:rPr>
              <a:t> </a:t>
            </a:r>
            <a:r>
              <a:rPr lang="fa-IR" sz="2000" dirty="0">
                <a:solidFill>
                  <a:srgbClr val="FF0000"/>
                </a:solidFill>
                <a:latin typeface="Tahoma" panose="020B0604030504040204" pitchFamily="34" charset="0"/>
                <a:ea typeface="Times New Roman" panose="02020603050405020304" pitchFamily="18" charset="0"/>
                <a:cs typeface="B Titr" panose="00000700000000000000" pitchFamily="2" charset="-78"/>
              </a:rPr>
              <a:t>حقیر  است  اگر  اردشیر  است  زی </a:t>
            </a:r>
            <a:r>
              <a:rPr lang="fa-IR" sz="2000" dirty="0" smtClean="0">
                <a:solidFill>
                  <a:srgbClr val="FF0000"/>
                </a:solidFill>
                <a:latin typeface="Tahoma" panose="020B0604030504040204" pitchFamily="34" charset="0"/>
                <a:ea typeface="Times New Roman" panose="02020603050405020304" pitchFamily="18" charset="0"/>
                <a:cs typeface="B Titr" panose="00000700000000000000" pitchFamily="2" charset="-78"/>
              </a:rPr>
              <a:t>من               امیری  </a:t>
            </a:r>
            <a:r>
              <a:rPr lang="fa-IR" sz="2000" dirty="0">
                <a:solidFill>
                  <a:srgbClr val="FF0000"/>
                </a:solidFill>
                <a:latin typeface="Tahoma" panose="020B0604030504040204" pitchFamily="34" charset="0"/>
                <a:ea typeface="Times New Roman" panose="02020603050405020304" pitchFamily="18" charset="0"/>
                <a:cs typeface="B Titr" panose="00000700000000000000" pitchFamily="2" charset="-78"/>
              </a:rPr>
              <a:t>که  من  در دل  او  حقیرم</a:t>
            </a:r>
            <a:r>
              <a:rPr lang="en-US" sz="2000" dirty="0">
                <a:latin typeface="Calibri" panose="020F0502020204030204" pitchFamily="34" charset="0"/>
                <a:ea typeface="Calibri" panose="020F0502020204030204" pitchFamily="34" charset="0"/>
                <a:cs typeface="B Titr" panose="00000700000000000000" pitchFamily="2" charset="-78"/>
              </a:rPr>
              <a:t/>
            </a:r>
            <a:br>
              <a:rPr lang="en-US" sz="2000" dirty="0">
                <a:latin typeface="Calibri" panose="020F0502020204030204" pitchFamily="34" charset="0"/>
                <a:ea typeface="Calibri" panose="020F0502020204030204" pitchFamily="34" charset="0"/>
                <a:cs typeface="B Titr" panose="00000700000000000000" pitchFamily="2" charset="-78"/>
              </a:rPr>
            </a:br>
            <a:r>
              <a:rPr lang="fa-IR" sz="2000" dirty="0" smtClean="0">
                <a:solidFill>
                  <a:schemeClr val="tx1">
                    <a:lumMod val="85000"/>
                    <a:lumOff val="15000"/>
                  </a:schemeClr>
                </a:solidFill>
                <a:latin typeface="Calibri" panose="020F0502020204030204" pitchFamily="34" charset="0"/>
                <a:ea typeface="Calibri" panose="020F0502020204030204" pitchFamily="34" charset="0"/>
                <a:cs typeface="B Titr" panose="00000700000000000000" pitchFamily="2" charset="-78"/>
              </a:rPr>
              <a:t>معنی:امیر و پادشاهی که برای من ارزشی قاِئل نیست</a:t>
            </a:r>
            <a:r>
              <a:rPr lang="en-US" sz="2000" dirty="0" smtClean="0">
                <a:solidFill>
                  <a:schemeClr val="tx1">
                    <a:lumMod val="85000"/>
                    <a:lumOff val="15000"/>
                  </a:schemeClr>
                </a:solidFill>
                <a:latin typeface="Calibri" panose="020F0502020204030204" pitchFamily="34" charset="0"/>
                <a:ea typeface="Calibri" panose="020F0502020204030204" pitchFamily="34" charset="0"/>
                <a:cs typeface="B Titr" panose="00000700000000000000" pitchFamily="2" charset="-78"/>
              </a:rPr>
              <a:t> </a:t>
            </a:r>
            <a:r>
              <a:rPr lang="fa-IR" sz="2000" dirty="0" smtClean="0">
                <a:solidFill>
                  <a:schemeClr val="tx1">
                    <a:lumMod val="85000"/>
                    <a:lumOff val="15000"/>
                  </a:schemeClr>
                </a:solidFill>
                <a:latin typeface="Calibri" panose="020F0502020204030204" pitchFamily="34" charset="0"/>
                <a:ea typeface="Calibri" panose="020F0502020204030204" pitchFamily="34" charset="0"/>
                <a:cs typeface="B Titr" panose="00000700000000000000" pitchFamily="2" charset="-78"/>
              </a:rPr>
              <a:t> در نزد من حقیر و بی ارزش است اگرچه آن پادشاه اردشیر باشد</a:t>
            </a:r>
            <a:r>
              <a:rPr lang="en-US" sz="2400" dirty="0">
                <a:latin typeface="Calibri" panose="020F0502020204030204" pitchFamily="34" charset="0"/>
                <a:ea typeface="Calibri" panose="020F0502020204030204" pitchFamily="34" charset="0"/>
                <a:cs typeface="B Titr" panose="00000700000000000000" pitchFamily="2" charset="-78"/>
              </a:rPr>
              <a:t/>
            </a:r>
            <a:br>
              <a:rPr lang="en-US" sz="2400" dirty="0">
                <a:latin typeface="Calibri" panose="020F0502020204030204" pitchFamily="34" charset="0"/>
                <a:ea typeface="Calibri" panose="020F0502020204030204" pitchFamily="34" charset="0"/>
                <a:cs typeface="B Titr" panose="00000700000000000000" pitchFamily="2" charset="-78"/>
              </a:rPr>
            </a:br>
            <a:r>
              <a:rPr lang="en-US" sz="2400" dirty="0">
                <a:latin typeface="Calibri" panose="020F0502020204030204" pitchFamily="34" charset="0"/>
                <a:ea typeface="Calibri" panose="020F0502020204030204" pitchFamily="34" charset="0"/>
                <a:cs typeface="B Titr" panose="00000700000000000000" pitchFamily="2" charset="-78"/>
              </a:rPr>
              <a:t/>
            </a:r>
            <a:br>
              <a:rPr lang="en-US" sz="2400" dirty="0">
                <a:latin typeface="Calibri" panose="020F0502020204030204" pitchFamily="34" charset="0"/>
                <a:ea typeface="Calibri" panose="020F0502020204030204" pitchFamily="34" charset="0"/>
                <a:cs typeface="B Titr" panose="00000700000000000000" pitchFamily="2" charset="-78"/>
              </a:rPr>
            </a:br>
            <a:r>
              <a:rPr lang="en-US" sz="2000" dirty="0">
                <a:latin typeface="Calibri" panose="020F0502020204030204" pitchFamily="34" charset="0"/>
                <a:ea typeface="Calibri" panose="020F0502020204030204" pitchFamily="34" charset="0"/>
                <a:cs typeface="B Titr" panose="00000700000000000000" pitchFamily="2" charset="-78"/>
              </a:rPr>
              <a:t/>
            </a:r>
            <a:br>
              <a:rPr lang="en-US" sz="2000" dirty="0">
                <a:latin typeface="Calibri" panose="020F0502020204030204" pitchFamily="34" charset="0"/>
                <a:ea typeface="Calibri" panose="020F0502020204030204" pitchFamily="34" charset="0"/>
                <a:cs typeface="B Titr" panose="00000700000000000000" pitchFamily="2" charset="-78"/>
              </a:rPr>
            </a:br>
            <a:endParaRPr lang="fa-IR" sz="2400" dirty="0">
              <a:cs typeface="B Titr" panose="00000700000000000000" pitchFamily="2" charset="-78"/>
            </a:endParaRPr>
          </a:p>
        </p:txBody>
      </p:sp>
    </p:spTree>
    <p:extLst>
      <p:ext uri="{BB962C8B-B14F-4D97-AF65-F5344CB8AC3E}">
        <p14:creationId xmlns:p14="http://schemas.microsoft.com/office/powerpoint/2010/main" val="3739348566"/>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Facet">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355</TotalTime>
  <Words>83</Words>
  <Application>Microsoft Office PowerPoint</Application>
  <PresentationFormat>Custom</PresentationFormat>
  <Paragraphs>14</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Facet</vt:lpstr>
      <vt:lpstr>*</vt:lpstr>
      <vt:lpstr>ناصر خسرو قبادياني : ( 481-394 ه . ق )      شاعر و نويسنده ي قرن پنجم و از قصيده سرايان برجسته در عرصه ي شعر فارسي است . وي در چهل سالگي بر اثرخوابي كه ديد متحول شد و دست از همه ي علاقه ها شست و به سفر حجاز و شام و مصر و مغرب رفت . در مصر پس از در يافت عنوان «حجت » به فرمان خليفه فاطمي ، مامور تبليغ آيين اسماعيليه در خراسان شد و در اين راه سختي هاي بسياري را تحمل كرد. ناصر خسرو سرانجام در سال (481ه.ق) در تنهايي در دره ي يمگان غريبانه جان سپرد. آثار او عبارتند از : ديوان اشعار ، سفرنامه ، زادالمسافرين ،وجه دین،خوان اخوان،گشایش و رهایش    </vt:lpstr>
      <vt:lpstr>نکوهش مکن چرخ نیلوفری را                      برون کن ز سر باد خیره سری را نکوهش: سرزنش / چرخ نیلو فری : آسمان آبی ( کنايه از روزگار ) اشاره دارد به باور گذشتگان که اعتقاد داشتند فلک و آسمان سرنوشت انسان ها را پدید می آورند / خیره سری: گستاخی ، خود سری معنی: ای انسان روزگار را به خاطر ناکامی خود سرزنش و نکوهش نکن و غرور و گستاخی را از وجود خود دور کن .  بری دان از افعال چرخ برین را                        نشاید ز دانش نکوهش بری را بری : بی گناه ، مبرا/ افعال : کارها ،کردار/ چرخ : استعاره از آسمان / برین : ( بر: بالا + ین ، عالی : برترین ) نشاید: شایسته نیست . معنی: روزگار را درنتیجه کارهای انسان  پاک و مبرا بدان و شایسته نیست که انسان دانا عوامل غیر موثر در کارها را نکوهش کند. </vt:lpstr>
      <vt:lpstr>همی تا کند پیشه ، عادت همی کن              جهان مر جفا را ، تو مر صابری را  پیشه: شغل ، حرفه / جفا: ظلم و ستم / صابری: شکیبایی و صبوری معنی: تا روزگار جفا کاری و ستمکاری را پیشه ی خود می سازد تو هم در برابر او به صبر و بردباری عادت کن مفهوم: صبر و شکیبایی نمودن در برابر سختی ها و ناملایمات . هم امروز از پشت ، بارت بیفگن                 میفگن به فردا مر این داوری را داوری: قضاوت / امروز : کنایه از این دنیا / بار : استعاره از گناه و دلبستگی دنیوی / فردا: کنایه از روز قیامت معنی : در این دنیا بار گناهان و تعلقات را از دوش خود بردار و به اعمالت رسیدگی کن و داوری و قضاوت در مورد اعمال خود را به روز قیامت واکذار مکن .  تو چو خود کنی اختر خویش را بد           مدار از فلک چشم نیک اختری را چو: هنگامی که / اختر: ستاره ، اینجا مجاز از بخت و طالع / چشم مدار : ( چشم داشتن ) کنایه از انتظار داشتن / فلک: منظور روزگار / نیک اختری: خوشبختی و سعادت معنی: هنگامی که تو با اعمال خود سرنوشت بد را برای خودت رقم می زنی پس از روزگار انتظار سعادت و خوشبختی را نداشته باش . مفهوم : خوشبختی و  سعادتمندی با اعمال انسان ارتباط مستقیم دارد .</vt:lpstr>
      <vt:lpstr> به  چهره  شدن  چون  پری  کی توانی           به  افعال  مانند  شو مر پری  را   نکات  مهم :  به  چهره شدن  : شبیه  شدن  /  چون  :  ادات  تشبیه ماننده:  شبیه  کسی  یا  چیزی  شدن     بیت  دارای آرایه  تشبیه می باشد   معنی :  چهره  و صورت  خود را  چگونه  می توانی مانند  پری  کنی ؟  کارها  و رفتارها  خود  را  مانند پری کن مفهوم  :  از نظر  ظاهر و چهره لازم  به  تغییر  نیست  بلکه  باید  ذات   خود را  تغییر  بدهیم  و پری  گونه  بدون پستی و پلیدی  باشیم   نگه  کن  که  ماند همی نرگس  نو           ز بس  سیم  و زر  تاج  اسکندری را  نکته کن : فعل امر نگاه کن  / نرگس  :  مجاز از چشم  معشوق    معنی  مشابه  نرگس :  عبیر و نرجس  معنی :  نگاه  کن  که  تخت  و تاج  حکومت  اسکندری  را  بس  که  بسیار  فراوان  است  مانند  نرگس  می باشد      درخت  ترنج  از برو برگ  رنگین              حکایت  کنند  کله  قیصری  را  کله:سایبان معنی:درخت  ترنج  از برگ  و سرسبزی  اش  مانند  سایبان  حکومت قیصری  است  مفهوم  :  سایبان  حکومت  قیصری  از درخت  ترنج  ساخته  شده  بود و منظور  عظمت  و شکوه  حکومت  می باشد  4- سپیدار مانده  است  بی هیچ  چیزی      ازیرا  که  بگزید  او  کم بری را نکات  مهم   سپیدار :  درخت  راست  و بلندی  که  پوست  و چوب  آن  سفید  است  و اغلب  در ایران  می روید  ارتفاع  آن  20 متر  می باشد ] درختان  بی ثمر  و نوعی  از بیداست [ ازیرا :  از آن  جهت  که    /  کم بری  :  بی ثمر و بدون  میوه معنی :  سپیدار  بدون  میوه و ثمر روییده  است  از آن  جهت  که  بدون  ثمر بودن را خودش انتخاب کرده است.     </vt:lpstr>
      <vt:lpstr>اگر تو از آموختن سر نتابي                 نجويد سر تو همي سروري را سر نتابي : كنايه از اين كه روي گردان شوي ، سرپيچي كني / سروري: بزرگي ، افتخار/ نجويد همي : نمي جويد. معني: اگر تو از آموختن و كسب دانش روي گردان شوي به سروري و بزرگي نمي رسي .  بسوزند ، چوب درختان بي بر           سزا خود همين است مر بي بري را بسوزند: مي سوزانند / بي بر: بي ثمر ، بي ميوه ، بي نتيجه /تكرار صامت «ب » : واج آرايي معني: چوب درختان بي حاصل و بي نتيجه را مي سوزانند زيرا كه سزاي بي فايده بودن جز سوختن نيست. مفهوم : اگر انسان مفيد نباشد بودن او ضرورتي ندارد. يادآور شعر ابتهاج: نه سايه دارم و نه بر بيفكنندم و سزاست     اگر نه بر درخت تر كسي تبر نمي زند درخت تو گر بار دانش بگيرد                به زير آوري چرخ نيلوفري را چرخ نيلوفري: آسمان آبي كنايه از روزگار / درخت: استعاره ي مصرحه از وجود انسان/ بار دانش: تشبيه بليغ اضافي / به زير آوردن چرخ : كنايه از تسلط پيدا كردن / مصراع دوم آرايه ي اغراق دارد/ تكرا حرف « ر » واج آرايي معني: با فرا گرفتن علم و دانش از آسمان سرافرازتر خواهي شد و آن را به فرمان خود در خواهي آورد(دنیا و روزگار در اختیار تو خواهد بود)   مفهوم : با علم و دانش مي توان همه چیز را تسخير كرد  </vt:lpstr>
      <vt:lpstr>نگر،نشمري،اي برادر،گزافه                  به دانش دبيري و نه شاعري نگر: دقت و توجه کن / نشمري: به حساب نياوري، محسوب نكني / گزافه: بيهوده / دبيري: نويسندگي. معني: به هوش باش كه بي جهت دبيري( نويسندگي) و شاعري را دانش واقعي به حساب نیاوری. که  این  پیشه  هایی  است  نیکونهاده                مر الفغدان  راحت  آن  سری را الفغدان :  به  دست  آوردن  ، اندوختن مفهوم  :  دبیری و شاعری از دانشهایی هستند که با آن دانشها میتوان راحتی و آسایش جهان دیگر را به دست آورد                                                                                                    اگر بر تن  خویش سالارو میرم اگر بر تن  خویش  سالار و میرم         ملامت  همی  کنی  خیر خیرم نکات  مهم : ملامت : سرزنش همی  :  پیوسته  ،  همیشه معنی :اگر من بر نفس خودم مسلط هستم پس بیهوده مرا سرزنش و ملامت میکنی مفهوم  :ارزش انسان ها به این است که بر نفس خود تسلط داشته باشند وتسلیم هوای نفس نشوند </vt:lpstr>
      <vt:lpstr>اسیرم  نکرد این  ستمکاره گیتی           چو  این  آرزوی تن  گشت  امیرم  معنی : من در این دنیا گرفتار روزگار ستمکار نشدم زیرا توانستم بر نفسانیات خود غالب شوم زمانیکه انسان مطیع نفس شود گرفتار دنیای پست میشود   به  تاج  و سریرند  شاهان  مشهر         مرا علم  و دین  است تاج و سریرم مشهر :  معروف  و نام آور معنی :پادشاهان مشهور دارای تاج و تخت شاهی هستند و تاج و تخت من علم و دینم می باشد مفهوم:  ناصر خسرو  و علم  و دین  را  وسیله  ی  نام آوری  می داند  و اعتقاد دارد  علم  و دین  انسان را  به  پادشاهی  می رساند  چه کاراست  پیش  امیرم  ؟  چو دانم       که  گر میر  پیشم  نخواند  نمیرم معنی:من با امیر و پادشاه کاری ندارم و تااینکه مرا دعوت نکرده اند به خدمت انها نخواهم رفت به  چشمم  ندارد  خطر  سفله  گیتی        به  چشم  خردمند  ازیرا  خطیرم خطر:  عظمت  ، ارزش  /  سفله  ، پست  ، فرومایه/  گیتی  : دنیا  /خطیر:ارزش،اعتبار ازیرا  :  از آن  جهت  که  /  به  چشمم  ندارد : کنایه  از ارزش  نداشتن معنی : این دنیای پست برایم ارزشی  ندارد  از این  جهت  من  از نظر  خردمندان  باارزش  هستم مفهوم  :  دل  بستن  به  این دنیای  بی ارزش  باعث می شود که انسان ارزش و اعتبار خود را از دست بدهد</vt:lpstr>
      <vt:lpstr>از این  پس  که  این  سفله را  آزمودم     به  چاهش  درون  نوفتم  گر بصیرم نوفتم :مصدر  نیفتادن گر  : همانا    بصیرم  :  دانا  و دور  اندیش معنی :من این جهان و روزگار را مورد آزماش قرار دادم و چون انسان اگاهی هستم به دام هایی که این جهان برای من پهن میکند گرفتار نمیشوم  حقیر  است  اگر  اردشیر  است  زی من               امیری  که  من  در دل  او  حقیرم معنی:امیر و پادشاهی که برای من ارزشی قاِئل نیست  در نزد من حقیر و بی ارزش است اگرچه آن پادشاه اردشیر باشد   </vt:lpstr>
      <vt:lpstr>9-  به  گاه  درشتی  درشتم  چو  سوهان     به هنگام  نرمی  به  نرمی  حریرم   معنی :   در هنگام  خشم  همون  سوهان  برنده  می شوم  و در هنگام  آرامش  و مهربانی به  نرمی  و لطیفی  حریر  می شوم  مفهوم:من سنجیده  و عاقلانه رف  10- من  از پاک  فرزند  آزادگانم        نگفتم  که  شاپور  بن  اردشیرم معنی : من  فرزند  ازاده ای از سرزمین  پاک  ایرانیان  هستم  من نگفتم شاپور  پسر اردشیر هستم مفهوم:ارزش انسان به ازاده بودن اوست و مقام های ظاهری تاثیری در ارزش انسان ندارد</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zagros</dc:creator>
  <cp:lastModifiedBy>ABDALI</cp:lastModifiedBy>
  <cp:revision>18</cp:revision>
  <dcterms:created xsi:type="dcterms:W3CDTF">2020-04-27T14:34:47Z</dcterms:created>
  <dcterms:modified xsi:type="dcterms:W3CDTF">2010-02-08T11:39:51Z</dcterms:modified>
</cp:coreProperties>
</file>